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3"/>
  </p:notesMasterIdLst>
  <p:handoutMasterIdLst>
    <p:handoutMasterId r:id="rId54"/>
  </p:handoutMasterIdLst>
  <p:sldIdLst>
    <p:sldId id="280" r:id="rId2"/>
    <p:sldId id="375" r:id="rId3"/>
    <p:sldId id="380" r:id="rId4"/>
    <p:sldId id="387" r:id="rId5"/>
    <p:sldId id="386" r:id="rId6"/>
    <p:sldId id="381" r:id="rId7"/>
    <p:sldId id="390" r:id="rId8"/>
    <p:sldId id="385" r:id="rId9"/>
    <p:sldId id="391" r:id="rId10"/>
    <p:sldId id="383" r:id="rId11"/>
    <p:sldId id="359" r:id="rId12"/>
    <p:sldId id="358" r:id="rId13"/>
    <p:sldId id="398" r:id="rId14"/>
    <p:sldId id="355" r:id="rId15"/>
    <p:sldId id="361" r:id="rId16"/>
    <p:sldId id="376" r:id="rId17"/>
    <p:sldId id="372" r:id="rId18"/>
    <p:sldId id="373" r:id="rId19"/>
    <p:sldId id="374" r:id="rId20"/>
    <p:sldId id="368" r:id="rId21"/>
    <p:sldId id="369" r:id="rId22"/>
    <p:sldId id="370" r:id="rId23"/>
    <p:sldId id="371" r:id="rId24"/>
    <p:sldId id="377" r:id="rId25"/>
    <p:sldId id="353" r:id="rId26"/>
    <p:sldId id="389" r:id="rId27"/>
    <p:sldId id="357" r:id="rId28"/>
    <p:sldId id="378" r:id="rId29"/>
    <p:sldId id="343" r:id="rId30"/>
    <p:sldId id="342" r:id="rId31"/>
    <p:sldId id="345" r:id="rId32"/>
    <p:sldId id="397" r:id="rId33"/>
    <p:sldId id="392" r:id="rId34"/>
    <p:sldId id="393" r:id="rId35"/>
    <p:sldId id="394" r:id="rId36"/>
    <p:sldId id="395" r:id="rId37"/>
    <p:sldId id="396" r:id="rId38"/>
    <p:sldId id="388" r:id="rId39"/>
    <p:sldId id="344" r:id="rId40"/>
    <p:sldId id="347" r:id="rId41"/>
    <p:sldId id="349" r:id="rId42"/>
    <p:sldId id="350" r:id="rId43"/>
    <p:sldId id="399" r:id="rId44"/>
    <p:sldId id="402" r:id="rId45"/>
    <p:sldId id="403" r:id="rId46"/>
    <p:sldId id="404" r:id="rId47"/>
    <p:sldId id="346" r:id="rId48"/>
    <p:sldId id="337" r:id="rId49"/>
    <p:sldId id="352" r:id="rId50"/>
    <p:sldId id="400" r:id="rId51"/>
    <p:sldId id="379" r:id="rId52"/>
  </p:sldIdLst>
  <p:sldSz cx="9144000" cy="6858000" type="screen4x3"/>
  <p:notesSz cx="7023100" cy="9309100"/>
  <p:embeddedFontLst>
    <p:embeddedFont>
      <p:font typeface="Calibri" pitchFamily="34" charset="0"/>
      <p:regular r:id="rId55"/>
      <p:bold r:id="rId56"/>
      <p:italic r:id="rId57"/>
      <p:boldItalic r:id="rId58"/>
    </p:embeddedFont>
    <p:embeddedFont>
      <p:font typeface="Arial Black" pitchFamily="34" charset="0"/>
      <p:bold r:id="rId59"/>
    </p:embeddedFont>
    <p:embeddedFont>
      <p:font typeface="Arial Unicode MS" pitchFamily="34" charset="-128"/>
      <p:regular r:id="rId60"/>
    </p:embeddedFont>
    <p:embeddedFont>
      <p:font typeface="Times" pitchFamily="18" charset="0"/>
      <p:regular r:id="rId61"/>
      <p:bold r:id="rId62"/>
      <p:italic r:id="rId63"/>
      <p:boldItalic r:id="rId64"/>
    </p:embeddedFont>
    <p:embeddedFont>
      <p:font typeface="Tahoma" pitchFamily="34" charset="0"/>
      <p:regular r:id="rId65"/>
      <p:bold r:id="rId66"/>
    </p:embeddedFont>
    <p:embeddedFont>
      <p:font typeface="ＭＳ Ｐゴシック" pitchFamily="34" charset="-128"/>
      <p:regular r:id="rId67"/>
    </p:embeddedFont>
  </p:embeddedFontLst>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9598"/>
    <a:srgbClr val="00ADEE"/>
    <a:srgbClr val="FF0066"/>
    <a:srgbClr val="FFF797"/>
    <a:srgbClr val="0073AE"/>
    <a:srgbClr val="58595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5" autoAdjust="0"/>
    <p:restoredTop sz="84444" autoAdjust="0"/>
  </p:normalViewPr>
  <p:slideViewPr>
    <p:cSldViewPr snapToGrid="0" snapToObjects="1">
      <p:cViewPr>
        <p:scale>
          <a:sx n="90" d="100"/>
          <a:sy n="90" d="100"/>
        </p:scale>
        <p:origin x="-71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2D1B5-CFCD-45EB-A7B5-A693C075DCDB}" type="doc">
      <dgm:prSet loTypeId="urn:microsoft.com/office/officeart/2005/8/layout/pyramid4" loCatId="relationship" qsTypeId="urn:microsoft.com/office/officeart/2005/8/quickstyle/simple1" qsCatId="simple" csTypeId="urn:microsoft.com/office/officeart/2005/8/colors/colorful1" csCatId="colorful" phldr="1"/>
      <dgm:spPr/>
      <dgm:t>
        <a:bodyPr/>
        <a:lstStyle/>
        <a:p>
          <a:endParaRPr lang="en-US"/>
        </a:p>
      </dgm:t>
    </dgm:pt>
    <dgm:pt modelId="{60864299-76BE-494D-9D30-618A4F8EBD4A}" type="pres">
      <dgm:prSet presAssocID="{4242D1B5-CFCD-45EB-A7B5-A693C075DCDB}" presName="compositeShape" presStyleCnt="0">
        <dgm:presLayoutVars>
          <dgm:chMax val="9"/>
          <dgm:dir/>
          <dgm:resizeHandles val="exact"/>
        </dgm:presLayoutVars>
      </dgm:prSet>
      <dgm:spPr/>
      <dgm:t>
        <a:bodyPr/>
        <a:lstStyle/>
        <a:p>
          <a:endParaRPr lang="en-US"/>
        </a:p>
      </dgm:t>
    </dgm:pt>
  </dgm:ptLst>
  <dgm:cxnLst>
    <dgm:cxn modelId="{75731676-17C8-4217-BB14-DD2FD3A7E9AB}" type="presOf" srcId="{4242D1B5-CFCD-45EB-A7B5-A693C075DCDB}" destId="{60864299-76BE-494D-9D30-618A4F8EBD4A}" srcOrd="0"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2D1B5-CFCD-45EB-A7B5-A693C075DCDB}" type="doc">
      <dgm:prSet loTypeId="urn:microsoft.com/office/officeart/2005/8/layout/pyramid4" loCatId="relationship" qsTypeId="urn:microsoft.com/office/officeart/2005/8/quickstyle/simple1" qsCatId="simple" csTypeId="urn:microsoft.com/office/officeart/2005/8/colors/colorful1" csCatId="colorful" phldr="1"/>
      <dgm:spPr/>
      <dgm:t>
        <a:bodyPr/>
        <a:lstStyle/>
        <a:p>
          <a:endParaRPr lang="en-US"/>
        </a:p>
      </dgm:t>
    </dgm:pt>
    <dgm:pt modelId="{60864299-76BE-494D-9D30-618A4F8EBD4A}" type="pres">
      <dgm:prSet presAssocID="{4242D1B5-CFCD-45EB-A7B5-A693C075DCDB}" presName="compositeShape" presStyleCnt="0">
        <dgm:presLayoutVars>
          <dgm:chMax val="9"/>
          <dgm:dir/>
          <dgm:resizeHandles val="exact"/>
        </dgm:presLayoutVars>
      </dgm:prSet>
      <dgm:spPr/>
      <dgm:t>
        <a:bodyPr/>
        <a:lstStyle/>
        <a:p>
          <a:endParaRPr lang="en-US"/>
        </a:p>
      </dgm:t>
    </dgm:pt>
  </dgm:ptLst>
  <dgm:cxnLst>
    <dgm:cxn modelId="{F44CBA71-576F-488A-9D66-FB0132CE13AE}" type="presOf" srcId="{4242D1B5-CFCD-45EB-A7B5-A693C075DCDB}" destId="{60864299-76BE-494D-9D30-618A4F8EBD4A}" srcOrd="0" destOrd="0" presId="urn:microsoft.com/office/officeart/2005/8/layout/pyramid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E2F200FA-7C17-40B4-843D-727A11CB6E7A}" type="datetimeFigureOut">
              <a:rPr lang="en-US" smtClean="0"/>
              <a:pPr/>
              <a:t>9/24/2014</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0B481743-4F84-4BAE-B111-F4DC4F0E8748}"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CFD961E-A5D5-47EA-9E25-F538D9380B1E}" type="datetimeFigureOut">
              <a:rPr lang="en-US" smtClean="0"/>
              <a:pPr/>
              <a:t>9/24/2014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6BE6EC9-3459-49AF-AD7C-B804CFCC3DE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2B07666-7268-4428-99BF-13B240FD42A5}" type="slidenum">
              <a:rPr lang="en-US"/>
              <a:pPr/>
              <a:t>2</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AEB02EB-1D10-492A-82D5-E2E17B26A837}" type="slidenum">
              <a:rPr lang="en-US"/>
              <a:pPr/>
              <a:t>20</a:t>
            </a:fld>
            <a:endParaRPr 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341932" y="4422459"/>
            <a:ext cx="6339238" cy="964929"/>
          </a:xfrm>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C867ED9-4AE8-43E5-959D-88F4923C0352}" type="slidenum">
              <a:rPr lang="en-US"/>
              <a:pPr/>
              <a:t>21</a:t>
            </a:fld>
            <a:endParaRPr lang="en-US" dirty="0"/>
          </a:p>
        </p:txBody>
      </p:sp>
      <p:sp>
        <p:nvSpPr>
          <p:cNvPr id="52227" name="Rectangle 2"/>
          <p:cNvSpPr>
            <a:spLocks noGrp="1" noRot="1" noChangeAspect="1" noChangeArrowheads="1" noTextEdit="1"/>
          </p:cNvSpPr>
          <p:nvPr>
            <p:ph type="sldImg"/>
          </p:nvPr>
        </p:nvSpPr>
        <p:spPr>
          <a:xfrm>
            <a:off x="1187988" y="698739"/>
            <a:ext cx="4655067" cy="3492104"/>
          </a:xfrm>
          <a:ln/>
        </p:spPr>
      </p:sp>
      <p:sp>
        <p:nvSpPr>
          <p:cNvPr id="52228" name="Rectangle 3"/>
          <p:cNvSpPr>
            <a:spLocks noGrp="1" noChangeArrowheads="1"/>
          </p:cNvSpPr>
          <p:nvPr>
            <p:ph type="body" idx="1"/>
          </p:nvPr>
        </p:nvSpPr>
        <p:spPr>
          <a:xfrm>
            <a:off x="701358" y="4422460"/>
            <a:ext cx="5620388" cy="249578"/>
          </a:xfrm>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Implications</a:t>
            </a:r>
            <a:r>
              <a:rPr lang="en-US" baseline="0" dirty="0" smtClean="0"/>
              <a:t> of nonadherence: </a:t>
            </a:r>
          </a:p>
          <a:p>
            <a:r>
              <a:rPr lang="en-US" dirty="0" smtClean="0">
                <a:ea typeface="Geneva"/>
                <a:cs typeface="Geneva"/>
              </a:rPr>
              <a:t>Health implications are severe</a:t>
            </a:r>
          </a:p>
          <a:p>
            <a:pPr lvl="1"/>
            <a:r>
              <a:rPr lang="en-US" dirty="0" smtClean="0">
                <a:ea typeface="Geneva"/>
              </a:rPr>
              <a:t>For patients</a:t>
            </a:r>
          </a:p>
          <a:p>
            <a:pPr lvl="2"/>
            <a:r>
              <a:rPr lang="en-US" dirty="0" smtClean="0">
                <a:ea typeface="Geneva"/>
              </a:rPr>
              <a:t>Faster progression of diseases</a:t>
            </a:r>
          </a:p>
          <a:p>
            <a:pPr lvl="2"/>
            <a:r>
              <a:rPr lang="en-US" dirty="0" smtClean="0">
                <a:ea typeface="Geneva"/>
              </a:rPr>
              <a:t>Reduced functional abilities</a:t>
            </a:r>
          </a:p>
          <a:p>
            <a:pPr lvl="2"/>
            <a:r>
              <a:rPr lang="en-US" dirty="0" smtClean="0">
                <a:ea typeface="Geneva"/>
              </a:rPr>
              <a:t>Lower quality of life</a:t>
            </a:r>
          </a:p>
          <a:p>
            <a:pPr lvl="2"/>
            <a:r>
              <a:rPr lang="en-US" dirty="0" smtClean="0">
                <a:ea typeface="Geneva"/>
              </a:rPr>
              <a:t>Premature death</a:t>
            </a:r>
          </a:p>
          <a:p>
            <a:pPr lvl="1"/>
            <a:r>
              <a:rPr lang="en-US" dirty="0" smtClean="0">
                <a:ea typeface="Geneva"/>
              </a:rPr>
              <a:t>For public health</a:t>
            </a:r>
          </a:p>
          <a:p>
            <a:pPr lvl="2"/>
            <a:r>
              <a:rPr lang="en-US" dirty="0" smtClean="0">
                <a:ea typeface="Geneva"/>
              </a:rPr>
              <a:t>Increased doctor’s office visits</a:t>
            </a:r>
          </a:p>
          <a:p>
            <a:pPr lvl="2"/>
            <a:r>
              <a:rPr lang="en-US" dirty="0" smtClean="0">
                <a:ea typeface="Geneva"/>
              </a:rPr>
              <a:t>Increased hospitalizations</a:t>
            </a:r>
          </a:p>
          <a:p>
            <a:pPr lvl="2"/>
            <a:r>
              <a:rPr lang="en-US" dirty="0" smtClean="0">
                <a:ea typeface="Geneva"/>
              </a:rPr>
              <a:t>Increased nursing home admissions</a:t>
            </a:r>
          </a:p>
          <a:p>
            <a:pPr defTabSz="915681">
              <a:defRPr/>
            </a:pPr>
            <a:r>
              <a:rPr lang="en-US" dirty="0" smtClean="0"/>
              <a:t>Reference: </a:t>
            </a:r>
            <a:r>
              <a:rPr lang="en-US" dirty="0" smtClean="0">
                <a:ea typeface="ＭＳ Ｐゴシック" pitchFamily="34" charset="-128"/>
              </a:rPr>
              <a:t>National Council on Patient Information and Education (NCPIE). Enhancing Prescription Medicine Adherence: A National Action Plan. August 2007.</a:t>
            </a:r>
          </a:p>
          <a:p>
            <a:endParaRPr lang="en-US" dirty="0"/>
          </a:p>
        </p:txBody>
      </p:sp>
      <p:sp>
        <p:nvSpPr>
          <p:cNvPr id="4" name="Slide Number Placeholder 3"/>
          <p:cNvSpPr>
            <a:spLocks noGrp="1"/>
          </p:cNvSpPr>
          <p:nvPr>
            <p:ph type="sldNum" sz="quarter" idx="10"/>
          </p:nvPr>
        </p:nvSpPr>
        <p:spPr/>
        <p:txBody>
          <a:bodyPr/>
          <a:lstStyle/>
          <a:p>
            <a:fld id="{E6BE6EC9-3459-49AF-AD7C-B804CFCC3DEB}" type="slidenum">
              <a:rPr lang="en-US" smtClean="0"/>
              <a:pPr/>
              <a:t>23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2B07666-7268-4428-99BF-13B240FD42A5}" type="slidenum">
              <a:rPr lang="en-US"/>
              <a:pPr/>
              <a:t>24</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proportion of employer-based insurance has been decreasing over the last decade, and will likely continue that trend under the Affordable Care Act.  Small group employers and perhaps some large employers may provide a defined dollar amount for benefits and “dump” employees into the healthcare exchange market.  Although they will pay a penalty</a:t>
            </a:r>
            <a:r>
              <a:rPr lang="en-US" baseline="0" dirty="0" smtClean="0"/>
              <a:t> to the government, it will be less than their expense to continue providing health insurance, and will be far more predictable for budgeting.</a:t>
            </a:r>
          </a:p>
          <a:p>
            <a:r>
              <a:rPr lang="en-US" baseline="0" dirty="0" smtClean="0"/>
              <a:t>With the Supreme Court determining that state participation in Medicaid expansion is optional </a:t>
            </a:r>
            <a:r>
              <a:rPr lang="en-US" dirty="0" smtClean="0"/>
              <a:t>and “with fourteen states opting out, we [Rand] estimate that 3.6 million fewer people would be insured, federal transfer payments to those states could fall by $8.4 billion, and state spending on uncompensated care could increase by $1 billion in 2016, compared to what would be expected if all states participated in the expansion.”</a:t>
            </a:r>
            <a:r>
              <a:rPr lang="en-US" baseline="0" dirty="0" smtClean="0"/>
              <a:t> (</a:t>
            </a:r>
            <a:r>
              <a:rPr lang="en-US" i="1" dirty="0" smtClean="0"/>
              <a:t>Health Aff June 2013 32:61030-1036)</a:t>
            </a:r>
            <a:endParaRPr lang="en-US" dirty="0"/>
          </a:p>
        </p:txBody>
      </p:sp>
      <p:sp>
        <p:nvSpPr>
          <p:cNvPr id="4" name="Slide Number Placeholder 3"/>
          <p:cNvSpPr>
            <a:spLocks noGrp="1"/>
          </p:cNvSpPr>
          <p:nvPr>
            <p:ph type="sldNum" sz="quarter" idx="10"/>
          </p:nvPr>
        </p:nvSpPr>
        <p:spPr/>
        <p:txBody>
          <a:bodyPr/>
          <a:lstStyle/>
          <a:p>
            <a:fld id="{E6BE6EC9-3459-49AF-AD7C-B804CFCC3DEB}"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2B07666-7268-4428-99BF-13B240FD42A5}" type="slidenum">
              <a:rPr lang="en-US"/>
              <a:pPr/>
              <a:t>28</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1184811" y="698739"/>
            <a:ext cx="4653479" cy="3490515"/>
          </a:xfrm>
          <a:noFill/>
          <a:ln>
            <a:solidFill>
              <a:srgbClr val="000000"/>
            </a:solidFill>
            <a:miter lim="800000"/>
            <a:headEnd/>
            <a:tailEnd/>
          </a:ln>
        </p:spPr>
      </p:sp>
      <p:sp>
        <p:nvSpPr>
          <p:cNvPr id="128003" name="Notes Placeholder 2"/>
          <p:cNvSpPr>
            <a:spLocks noGrp="1"/>
          </p:cNvSpPr>
          <p:nvPr>
            <p:ph type="body" idx="1"/>
          </p:nvPr>
        </p:nvSpPr>
        <p:spPr bwMode="auto">
          <a:noFill/>
        </p:spPr>
        <p:txBody>
          <a:bodyPr/>
          <a:lstStyle/>
          <a:p>
            <a:pPr eaLnBrk="1" hangingPunct="1">
              <a:spcBef>
                <a:spcPct val="0"/>
              </a:spcBef>
            </a:pPr>
            <a:endParaRPr lang="en-US" dirty="0" smtClean="0">
              <a:latin typeface="+mj-lt"/>
            </a:endParaRPr>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52398">
              <a:defRPr/>
            </a:pPr>
            <a:fld id="{A2F73DD4-609B-4339-8F5F-A0DADB97C531}" type="slidenum">
              <a:rPr lang="en-US" smtClean="0"/>
              <a:pPr defTabSz="652398">
                <a:defRPr/>
              </a:pPr>
              <a:t>32</a:t>
            </a:fld>
            <a:endParaRPr lang="en-US" dirty="0" smtClean="0"/>
          </a:p>
        </p:txBody>
      </p:sp>
    </p:spTree>
    <p:extLst>
      <p:ext uri="{BB962C8B-B14F-4D97-AF65-F5344CB8AC3E}">
        <p14:creationId xmlns:p14="http://schemas.microsoft.com/office/powerpoint/2010/main" xmlns="" val="107446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In 2012, closer to $.87</a:t>
            </a:r>
            <a:r>
              <a:rPr lang="en-US" baseline="0" dirty="0" smtClean="0"/>
              <a:t> on the dollar was spent on medical costs.  The key driver of insurance premiums is medical cost.</a:t>
            </a:r>
            <a:endParaRPr lang="en-US" dirty="0"/>
          </a:p>
        </p:txBody>
      </p:sp>
      <p:sp>
        <p:nvSpPr>
          <p:cNvPr id="4" name="Slide Number Placeholder 3"/>
          <p:cNvSpPr>
            <a:spLocks noGrp="1"/>
          </p:cNvSpPr>
          <p:nvPr>
            <p:ph type="sldNum" sz="quarter" idx="10"/>
          </p:nvPr>
        </p:nvSpPr>
        <p:spPr/>
        <p:txBody>
          <a:bodyPr/>
          <a:lstStyle/>
          <a:p>
            <a:pPr>
              <a:defRPr/>
            </a:pPr>
            <a:fld id="{3A04B88C-8F09-40D4-9862-B9746AC01F26}" type="slidenum">
              <a:rPr lang="en-US" smtClean="0"/>
              <a:pPr>
                <a:defRPr/>
              </a:pPr>
              <a:t>38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C37934-5F7E-4877-8996-E5F73660A5AD}" type="slidenum">
              <a:rPr lang="en-US" smtClean="0"/>
              <a:pPr/>
              <a:t>43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3 month grace period must be observed for</a:t>
            </a:r>
            <a:r>
              <a:rPr lang="en-US" baseline="0" dirty="0" smtClean="0"/>
              <a:t> enrollees receiving APTC’s</a:t>
            </a:r>
            <a:endParaRPr lang="en-US" dirty="0" smtClean="0"/>
          </a:p>
          <a:p>
            <a:pPr>
              <a:buFontTx/>
              <a:buChar char="-"/>
            </a:pPr>
            <a:r>
              <a:rPr lang="en-US" dirty="0" smtClean="0"/>
              <a:t> if enrollee</a:t>
            </a:r>
            <a:r>
              <a:rPr lang="en-US" baseline="0" dirty="0" smtClean="0"/>
              <a:t> makes all outstanding premium payments before end of grace period , enrollees enrollment with same QHP remains intact.</a:t>
            </a:r>
          </a:p>
          <a:p>
            <a:pPr>
              <a:buFontTx/>
              <a:buChar char="-"/>
            </a:pPr>
            <a:r>
              <a:rPr lang="en-US" baseline="0" dirty="0" smtClean="0"/>
              <a:t> If enrollee exhausts grace period without making all outstanding premium payments, issuer must terminate coverage with notice to enrollee.</a:t>
            </a:r>
          </a:p>
          <a:p>
            <a:pPr>
              <a:buFontTx/>
              <a:buChar char="-"/>
            </a:pPr>
            <a:r>
              <a:rPr lang="en-US" baseline="0" dirty="0" smtClean="0"/>
              <a:t> Enrollee cannot extend the grace period by paying only a portion of outstanding premium.</a:t>
            </a:r>
          </a:p>
          <a:p>
            <a:pPr>
              <a:buFontTx/>
              <a:buChar char="-"/>
            </a:pPr>
            <a:r>
              <a:rPr lang="en-US" baseline="0" dirty="0" smtClean="0"/>
              <a:t> If terminated, last day of coverage may be the last day of first month of grace period; (may be terminated retroactively).</a:t>
            </a:r>
          </a:p>
          <a:p>
            <a:pPr>
              <a:buFontTx/>
              <a:buChar char="-"/>
            </a:pPr>
            <a:r>
              <a:rPr lang="en-US" baseline="0" dirty="0" smtClean="0"/>
              <a:t> QHP issuer must return APTCs for 2</a:t>
            </a:r>
            <a:r>
              <a:rPr lang="en-US" baseline="30000" dirty="0" smtClean="0"/>
              <a:t>nd</a:t>
            </a:r>
            <a:r>
              <a:rPr lang="en-US" baseline="0" dirty="0" smtClean="0"/>
              <a:t> and 3</a:t>
            </a:r>
            <a:r>
              <a:rPr lang="en-US" baseline="30000" dirty="0" smtClean="0"/>
              <a:t>rd</a:t>
            </a:r>
            <a:r>
              <a:rPr lang="en-US" baseline="0" dirty="0" smtClean="0"/>
              <a:t> month to Treasury Dept. </a:t>
            </a:r>
          </a:p>
          <a:p>
            <a:pPr>
              <a:buFontTx/>
              <a:buChar char="-"/>
            </a:pPr>
            <a:r>
              <a:rPr lang="en-US" baseline="0" dirty="0" smtClean="0"/>
              <a:t> Enrollee cannot enroll in another QHP with any issuer through special enrollment period. If terminated, all individuals on policy also lose coverage.</a:t>
            </a:r>
          </a:p>
          <a:p>
            <a:pPr algn="l">
              <a:buFontTx/>
              <a:buChar char="-"/>
            </a:pPr>
            <a:r>
              <a:rPr lang="en-US" baseline="0" dirty="0" smtClean="0"/>
              <a:t> Certain notice requirements for enrollees and notice of pending claims to providers</a:t>
            </a:r>
          </a:p>
          <a:p>
            <a:pPr algn="l">
              <a:buFontTx/>
              <a:buChar char="-"/>
            </a:pPr>
            <a:r>
              <a:rPr lang="en-US" dirty="0" smtClean="0"/>
              <a:t>Medical claims will be pended during 2</a:t>
            </a:r>
            <a:r>
              <a:rPr lang="en-US" baseline="30000" dirty="0" smtClean="0"/>
              <a:t>nd</a:t>
            </a:r>
            <a:r>
              <a:rPr lang="en-US" dirty="0" smtClean="0"/>
              <a:t> and 3</a:t>
            </a:r>
            <a:r>
              <a:rPr lang="en-US" baseline="30000" dirty="0" smtClean="0"/>
              <a:t>rd</a:t>
            </a:r>
            <a:r>
              <a:rPr lang="en-US" dirty="0" smtClean="0"/>
              <a:t> months</a:t>
            </a:r>
          </a:p>
          <a:p>
            <a:pPr>
              <a:buFontTx/>
              <a:buChar char="-"/>
            </a:pPr>
            <a:r>
              <a:rPr lang="en-US" dirty="0" smtClean="0"/>
              <a:t>Pharmacy point of sale claims will be denied</a:t>
            </a:r>
            <a:r>
              <a:rPr lang="en-US" baseline="0" dirty="0" smtClean="0"/>
              <a:t> because they cannot be pended</a:t>
            </a:r>
            <a:endParaRPr lang="en-US"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4BD61802-763C-45C0-A5B6-535FC10A23FB}" type="slidenum">
              <a:rPr lang="en-US" smtClean="0"/>
              <a:pPr/>
              <a:t>44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4458" y="931498"/>
            <a:ext cx="4152752" cy="3191187"/>
          </a:xfrm>
          <a:prstGeom prst="rect">
            <a:avLst/>
          </a:prstGeom>
          <a:solidFill>
            <a:srgbClr val="FFFFFF"/>
          </a:solidFill>
          <a:ln w="9525">
            <a:solidFill>
              <a:srgbClr val="000000"/>
            </a:solidFill>
            <a:miter lim="800000"/>
            <a:headEnd/>
            <a:tailEnd/>
          </a:ln>
          <a:effectLst/>
        </p:spPr>
        <p:txBody>
          <a:bodyPr wrap="none" lIns="83738" tIns="41870" rIns="83738" bIns="41870" anchor="ctr"/>
          <a:lstStyle/>
          <a:p>
            <a:endParaRPr lang="en-US" dirty="0"/>
          </a:p>
        </p:txBody>
      </p:sp>
      <p:sp>
        <p:nvSpPr>
          <p:cNvPr id="4098" name="Text Box 2"/>
          <p:cNvSpPr txBox="1">
            <a:spLocks noGrp="1" noChangeArrowheads="1"/>
          </p:cNvSpPr>
          <p:nvPr>
            <p:ph type="body"/>
          </p:nvPr>
        </p:nvSpPr>
        <p:spPr bwMode="auto">
          <a:xfrm>
            <a:off x="1071541" y="4431227"/>
            <a:ext cx="4885760" cy="3540867"/>
          </a:xfrm>
          <a:prstGeom prst="rect">
            <a:avLst/>
          </a:prstGeom>
          <a:noFill/>
          <a:ln>
            <a:round/>
            <a:headEnd/>
            <a:tailEnd/>
          </a:ln>
        </p:spPr>
        <p:txBody>
          <a:bodyPr lIns="0" tIns="0" rIns="0" bIns="0"/>
          <a:lstStyle/>
          <a:p>
            <a:pPr marL="78505" indent="-78505">
              <a:lnSpc>
                <a:spcPct val="93000"/>
              </a:lnSpc>
              <a:spcBef>
                <a:spcPct val="0"/>
              </a:spcBef>
              <a:buSzPct val="45000"/>
              <a:tabLst>
                <a:tab pos="662929" algn="l"/>
                <a:tab pos="1325859" algn="l"/>
                <a:tab pos="1988787" algn="l"/>
                <a:tab pos="2651717" algn="l"/>
                <a:tab pos="3314646" algn="l"/>
                <a:tab pos="3977576" algn="l"/>
                <a:tab pos="4640505" algn="l"/>
              </a:tabLst>
            </a:pPr>
            <a:r>
              <a:rPr lang="en-GB" dirty="0">
                <a:latin typeface="Arial" charset="0"/>
                <a:ea typeface="msgothic" charset="0"/>
                <a:cs typeface="msgothic" charset="0"/>
              </a:rPr>
              <a:t>Average Annual Premiums For Single And Family Coverage, 1999–2013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p:spPr>
      </p:sp>
      <p:sp>
        <p:nvSpPr>
          <p:cNvPr id="153603" name="Notes Placeholder 2"/>
          <p:cNvSpPr>
            <a:spLocks noGrp="1"/>
          </p:cNvSpPr>
          <p:nvPr>
            <p:ph type="body" idx="1"/>
          </p:nvPr>
        </p:nvSpPr>
        <p:spPr bwMode="auto">
          <a:noFill/>
        </p:spPr>
        <p:txBody>
          <a:bodyPr/>
          <a:lstStyle/>
          <a:p>
            <a:pPr eaLnBrk="1" hangingPunct="1">
              <a:spcBef>
                <a:spcPct val="0"/>
              </a:spcBef>
            </a:pPr>
            <a:r>
              <a:rPr lang="en-US" dirty="0" smtClean="0">
                <a:latin typeface="+mj-lt"/>
              </a:rPr>
              <a:t>1.6% increase from 2013 guidelines</a:t>
            </a:r>
          </a:p>
          <a:p>
            <a:pPr eaLnBrk="1" hangingPunct="1">
              <a:spcBef>
                <a:spcPct val="0"/>
              </a:spcBef>
            </a:pPr>
            <a:endParaRPr lang="en-US" dirty="0" smtClean="0">
              <a:latin typeface="+mj-lt"/>
            </a:endParaRPr>
          </a:p>
          <a:p>
            <a:pPr eaLnBrk="1" hangingPunct="1">
              <a:spcBef>
                <a:spcPct val="0"/>
              </a:spcBef>
            </a:pPr>
            <a:r>
              <a:rPr lang="en-US" dirty="0" smtClean="0">
                <a:latin typeface="+mj-lt"/>
              </a:rPr>
              <a:t>2014 guidelines will be used in fall of 2014 for subsidy eligibility for 2015 plans.</a:t>
            </a:r>
          </a:p>
          <a:p>
            <a:pPr eaLnBrk="1" hangingPunct="1">
              <a:spcBef>
                <a:spcPct val="0"/>
              </a:spcBef>
            </a:pPr>
            <a:endParaRPr lang="en-US" dirty="0" smtClean="0">
              <a:latin typeface="+mj-lt"/>
            </a:endParaRPr>
          </a:p>
          <a:p>
            <a:pPr eaLnBrk="1" hangingPunct="1">
              <a:spcBef>
                <a:spcPct val="0"/>
              </a:spcBef>
            </a:pPr>
            <a:r>
              <a:rPr lang="en-US" dirty="0" smtClean="0">
                <a:latin typeface="+mj-lt"/>
              </a:rPr>
              <a:t>Both kinds of subsidies (for 2015) will be based on 2013 income (from tax returns) and 2014 poverty guidelines.</a:t>
            </a:r>
          </a:p>
          <a:p>
            <a:pPr eaLnBrk="1" hangingPunct="1">
              <a:spcBef>
                <a:spcPct val="0"/>
              </a:spcBef>
            </a:pPr>
            <a:endParaRPr lang="en-US" dirty="0" smtClean="0">
              <a:latin typeface="+mj-lt"/>
            </a:endParaRPr>
          </a:p>
          <a:p>
            <a:pPr eaLnBrk="1" hangingPunct="1">
              <a:spcBef>
                <a:spcPct val="0"/>
              </a:spcBef>
            </a:pPr>
            <a:r>
              <a:rPr lang="en-US" dirty="0" smtClean="0">
                <a:latin typeface="+mj-lt"/>
              </a:rPr>
              <a:t>Each person over 4, add $4,060</a:t>
            </a:r>
          </a:p>
          <a:p>
            <a:pPr eaLnBrk="1" hangingPunct="1">
              <a:spcBef>
                <a:spcPct val="0"/>
              </a:spcBef>
            </a:pPr>
            <a:r>
              <a:rPr lang="en-US" dirty="0" smtClean="0">
                <a:latin typeface="+mj-lt"/>
              </a:rPr>
              <a:t>(Skips 300-400% FPL because no CSR after 250% FPL)</a:t>
            </a:r>
          </a:p>
          <a:p>
            <a:pPr eaLnBrk="1" hangingPunct="1">
              <a:spcBef>
                <a:spcPct val="0"/>
              </a:spcBef>
            </a:pPr>
            <a:endParaRPr lang="en-US" sz="2600" dirty="0" smtClean="0">
              <a:latin typeface="Arial" pitchFamily="34" charset="0"/>
            </a:endParaRPr>
          </a:p>
        </p:txBody>
      </p:sp>
      <p:sp>
        <p:nvSpPr>
          <p:cNvPr id="76804"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652398">
              <a:defRPr/>
            </a:pPr>
            <a:r>
              <a:rPr lang="en-US" dirty="0" smtClean="0"/>
              <a:t>BCBSNC Confidential &amp; Proprietary. Not  to be distributed or reproduced without permission.</a:t>
            </a:r>
          </a:p>
        </p:txBody>
      </p:sp>
      <p:sp>
        <p:nvSpPr>
          <p:cNvPr id="76805"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52398">
              <a:defRPr/>
            </a:pPr>
            <a:fld id="{49CA6F40-EFB5-4CD6-B06A-7F917399D204}" type="slidenum">
              <a:rPr lang="en-US" smtClean="0"/>
              <a:pPr defTabSz="652398">
                <a:defRPr/>
              </a:pPr>
              <a:t>48</a:t>
            </a:fld>
            <a:endParaRPr lang="en-US" dirty="0" smtClean="0"/>
          </a:p>
        </p:txBody>
      </p:sp>
    </p:spTree>
    <p:extLst>
      <p:ext uri="{BB962C8B-B14F-4D97-AF65-F5344CB8AC3E}">
        <p14:creationId xmlns="" xmlns:p14="http://schemas.microsoft.com/office/powerpoint/2010/main" val="2655370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2B07666-7268-4428-99BF-13B240FD42A5}" type="slidenum">
              <a:rPr lang="en-US"/>
              <a:pPr/>
              <a:t>51</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today’s world, the traditional definition of insurance most closely describes catastrophic health insurance.  The term more properly assigned to “Health insurance” is “Health Plan” since the</a:t>
            </a:r>
            <a:r>
              <a:rPr lang="en-US" baseline="0" dirty="0" smtClean="0"/>
              <a:t> Plan covers known (and needed) preventive care services, actually works to stimulate utilization of appropriate services (e.g. care gap closure), and sets coverage guidelines for the [medical] necessity of services.</a:t>
            </a:r>
            <a:endParaRPr lang="en-US" dirty="0"/>
          </a:p>
        </p:txBody>
      </p:sp>
      <p:sp>
        <p:nvSpPr>
          <p:cNvPr id="4" name="Slide Number Placeholder 3"/>
          <p:cNvSpPr>
            <a:spLocks noGrp="1"/>
          </p:cNvSpPr>
          <p:nvPr>
            <p:ph type="sldNum" sz="quarter" idx="10"/>
          </p:nvPr>
        </p:nvSpPr>
        <p:spPr/>
        <p:txBody>
          <a:bodyPr/>
          <a:lstStyle/>
          <a:p>
            <a:fld id="{E6BE6EC9-3459-49AF-AD7C-B804CFCC3DEB}"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r>
              <a:rPr lang="en-US" smtClean="0"/>
              <a:t>BCBSNC Confidential &amp; Proprietary. Not  to be distributed or reproduced without permission.</a:t>
            </a:r>
            <a:endParaRPr lang="en-US"/>
          </a:p>
        </p:txBody>
      </p:sp>
      <p:sp>
        <p:nvSpPr>
          <p:cNvPr id="5" name="Slide Number Placeholder 4"/>
          <p:cNvSpPr>
            <a:spLocks noGrp="1"/>
          </p:cNvSpPr>
          <p:nvPr>
            <p:ph type="sldNum" sz="quarter" idx="11"/>
          </p:nvPr>
        </p:nvSpPr>
        <p:spPr/>
        <p:txBody>
          <a:bodyPr/>
          <a:lstStyle/>
          <a:p>
            <a:pPr>
              <a:defRPr/>
            </a:pPr>
            <a:fld id="{C71DC507-45FA-4A74-8382-7C3B50331A70}" type="slidenum">
              <a:rPr lang="en-US" smtClean="0"/>
              <a:pPr>
                <a:defRPr/>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Wellpoint, which includes 14 Blues Plans, is the only for-profit Blue.</a:t>
            </a:r>
            <a:endParaRPr lang="en-US" dirty="0"/>
          </a:p>
        </p:txBody>
      </p:sp>
      <p:sp>
        <p:nvSpPr>
          <p:cNvPr id="4" name="Slide Number Placeholder 3"/>
          <p:cNvSpPr>
            <a:spLocks noGrp="1"/>
          </p:cNvSpPr>
          <p:nvPr>
            <p:ph type="sldNum" sz="quarter" idx="10"/>
          </p:nvPr>
        </p:nvSpPr>
        <p:spPr/>
        <p:txBody>
          <a:bodyPr/>
          <a:lstStyle/>
          <a:p>
            <a:fld id="{E6BE6EC9-3459-49AF-AD7C-B804CFCC3DEB}" type="slidenum">
              <a:rPr lang="en-US" smtClean="0"/>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Basic facts about Medicare and Medicaid.  Many providers do not understand that</a:t>
            </a:r>
            <a:r>
              <a:rPr lang="en-US" baseline="0" dirty="0" smtClean="0"/>
              <a:t> Medicaid does not cover </a:t>
            </a:r>
            <a:r>
              <a:rPr lang="en-US" u="sng" baseline="0" dirty="0" smtClean="0"/>
              <a:t>all</a:t>
            </a:r>
            <a:r>
              <a:rPr lang="en-US" u="none" baseline="0" dirty="0" smtClean="0"/>
              <a:t> poor people, and that states help fund and have a good deal of lead way in how Medicaid programs are administered. </a:t>
            </a:r>
            <a:endParaRPr lang="en-US" u="none" dirty="0"/>
          </a:p>
        </p:txBody>
      </p:sp>
      <p:sp>
        <p:nvSpPr>
          <p:cNvPr id="4" name="Slide Number Placeholder 3"/>
          <p:cNvSpPr>
            <a:spLocks noGrp="1"/>
          </p:cNvSpPr>
          <p:nvPr>
            <p:ph type="sldNum" sz="quarter" idx="10"/>
          </p:nvPr>
        </p:nvSpPr>
        <p:spPr/>
        <p:txBody>
          <a:bodyPr/>
          <a:lstStyle/>
          <a:p>
            <a:fld id="{E6BE6EC9-3459-49AF-AD7C-B804CFCC3DEB}"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2B07666-7268-4428-99BF-13B240FD42A5}" type="slidenum">
              <a:rPr lang="en-US"/>
              <a:pPr/>
              <a:t>16</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D47C5D9-AC86-44BD-A95A-114534FF6263}" type="slidenum">
              <a:rPr lang="en-US"/>
              <a:pPr/>
              <a:t>17</a:t>
            </a:fld>
            <a:endParaRPr lang="en-US" dirty="0"/>
          </a:p>
        </p:txBody>
      </p:sp>
      <p:sp>
        <p:nvSpPr>
          <p:cNvPr id="43011" name="Rectangle 2"/>
          <p:cNvSpPr>
            <a:spLocks noGrp="1" noRot="1" noChangeAspect="1" noChangeArrowheads="1" noTextEdit="1"/>
          </p:cNvSpPr>
          <p:nvPr>
            <p:ph type="sldImg"/>
          </p:nvPr>
        </p:nvSpPr>
        <p:spPr>
          <a:xfrm>
            <a:off x="1172106" y="687623"/>
            <a:ext cx="4678890" cy="3509572"/>
          </a:xfrm>
          <a:ln/>
        </p:spPr>
      </p:sp>
      <p:sp>
        <p:nvSpPr>
          <p:cNvPr id="43012" name="Rectangle 3"/>
          <p:cNvSpPr>
            <a:spLocks noGrp="1" noChangeArrowheads="1"/>
          </p:cNvSpPr>
          <p:nvPr>
            <p:ph type="body" idx="1"/>
          </p:nvPr>
        </p:nvSpPr>
        <p:spPr>
          <a:xfrm>
            <a:off x="916057" y="4425639"/>
            <a:ext cx="5190987" cy="4196725"/>
          </a:xfrm>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5AE1C22-ECDE-4935-9C37-24C84974C848}" type="slidenum">
              <a:rPr lang="en-US"/>
              <a:pPr/>
              <a:t>19</a:t>
            </a:fld>
            <a:endParaRPr lang="en-US" dirty="0"/>
          </a:p>
        </p:txBody>
      </p:sp>
      <p:sp>
        <p:nvSpPr>
          <p:cNvPr id="40963" name="Rectangle 2"/>
          <p:cNvSpPr>
            <a:spLocks noGrp="1" noRot="1" noChangeAspect="1" noChangeArrowheads="1" noTextEdit="1"/>
          </p:cNvSpPr>
          <p:nvPr>
            <p:ph type="sldImg"/>
          </p:nvPr>
        </p:nvSpPr>
        <p:spPr>
          <a:xfrm>
            <a:off x="1172106" y="687623"/>
            <a:ext cx="4678890" cy="3509572"/>
          </a:xfrm>
          <a:ln/>
        </p:spPr>
      </p:sp>
      <p:sp>
        <p:nvSpPr>
          <p:cNvPr id="40964" name="Rectangle 3"/>
          <p:cNvSpPr>
            <a:spLocks noGrp="1" noChangeArrowheads="1"/>
          </p:cNvSpPr>
          <p:nvPr>
            <p:ph type="body" idx="1"/>
          </p:nvPr>
        </p:nvSpPr>
        <p:spPr>
          <a:xfrm>
            <a:off x="916057" y="4425639"/>
            <a:ext cx="5190987" cy="4196725"/>
          </a:xfrm>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full-logo.png"/>
          <p:cNvPicPr>
            <a:picLocks noChangeAspect="1"/>
          </p:cNvPicPr>
          <p:nvPr userDrawn="1"/>
        </p:nvPicPr>
        <p:blipFill>
          <a:blip r:embed="rId2" cstate="screen"/>
          <a:stretch>
            <a:fillRect/>
          </a:stretch>
        </p:blipFill>
        <p:spPr>
          <a:xfrm>
            <a:off x="5673725" y="5652080"/>
            <a:ext cx="3118485" cy="461010"/>
          </a:xfrm>
          <a:prstGeom prst="rect">
            <a:avLst/>
          </a:prstGeom>
        </p:spPr>
      </p:pic>
      <p:sp>
        <p:nvSpPr>
          <p:cNvPr id="13" name="Content Placeholder 2"/>
          <p:cNvSpPr>
            <a:spLocks noGrp="1"/>
          </p:cNvSpPr>
          <p:nvPr>
            <p:ph idx="1" hasCustomPrompt="1"/>
          </p:nvPr>
        </p:nvSpPr>
        <p:spPr>
          <a:xfrm>
            <a:off x="2084832" y="3430179"/>
            <a:ext cx="4523652" cy="416334"/>
          </a:xfrm>
          <a:prstGeom prst="rect">
            <a:avLst/>
          </a:prstGeom>
        </p:spPr>
        <p:txBody>
          <a:bodyPr/>
          <a:lstStyle>
            <a:lvl1pPr algn="l">
              <a:buClr>
                <a:srgbClr val="00ADEE"/>
              </a:buClr>
              <a:buFontTx/>
              <a:buNone/>
              <a:defRPr sz="2000">
                <a:solidFill>
                  <a:schemeClr val="tx1">
                    <a:lumMod val="50000"/>
                    <a:lumOff val="50000"/>
                  </a:schemeClr>
                </a:solidFill>
                <a:latin typeface="Arial" pitchFamily="34" charset="0"/>
                <a:cs typeface="Arial" pitchFamily="34" charset="0"/>
              </a:defRPr>
            </a:lvl1pPr>
            <a:lvl2pPr>
              <a:lnSpc>
                <a:spcPts val="2000"/>
              </a:lnSpc>
              <a:buClr>
                <a:srgbClr val="00ADEE"/>
              </a:buClr>
              <a:buSzPct val="100000"/>
              <a:buFont typeface="Arial" pitchFamily="34" charset="0"/>
              <a:buChar char="▪"/>
              <a:defRPr sz="1800">
                <a:solidFill>
                  <a:schemeClr val="bg1">
                    <a:lumMod val="50000"/>
                  </a:schemeClr>
                </a:solidFill>
                <a:latin typeface="Arial" pitchFamily="34" charset="0"/>
                <a:cs typeface="Arial" pitchFamily="34" charset="0"/>
              </a:defRPr>
            </a:lvl2pPr>
            <a:lvl3pPr>
              <a:lnSpc>
                <a:spcPts val="2000"/>
              </a:lnSpc>
              <a:buClr>
                <a:srgbClr val="00ADEE"/>
              </a:buClr>
              <a:buFont typeface="Arial" pitchFamily="34" charset="0"/>
              <a:buChar char="–"/>
              <a:defRPr sz="1800">
                <a:solidFill>
                  <a:schemeClr val="bg1">
                    <a:lumMod val="50000"/>
                  </a:schemeClr>
                </a:solidFill>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subtitle</a:t>
            </a:r>
          </a:p>
        </p:txBody>
      </p:sp>
      <p:sp>
        <p:nvSpPr>
          <p:cNvPr id="16" name="Title 1"/>
          <p:cNvSpPr>
            <a:spLocks noGrp="1"/>
          </p:cNvSpPr>
          <p:nvPr>
            <p:ph type="title" hasCustomPrompt="1"/>
          </p:nvPr>
        </p:nvSpPr>
        <p:spPr>
          <a:xfrm>
            <a:off x="2084832" y="2779800"/>
            <a:ext cx="5838433" cy="555065"/>
          </a:xfrm>
          <a:prstGeom prst="rect">
            <a:avLst/>
          </a:prstGeom>
        </p:spPr>
        <p:txBody>
          <a:bodyPr/>
          <a:lstStyle>
            <a:lvl1pPr algn="l">
              <a:defRPr sz="3000" b="0">
                <a:solidFill>
                  <a:srgbClr val="00ADEE"/>
                </a:solidFill>
                <a:latin typeface="Arial" pitchFamily="34" charset="0"/>
                <a:cs typeface="Arial" pitchFamily="34" charset="0"/>
              </a:defRPr>
            </a:lvl1pPr>
          </a:lstStyle>
          <a:p>
            <a:r>
              <a:rPr lang="en-US" dirty="0" smtClean="0"/>
              <a:t>Click to edit title</a:t>
            </a:r>
            <a:endParaRPr lang="en-US" dirty="0"/>
          </a:p>
        </p:txBody>
      </p:sp>
      <p:sp>
        <p:nvSpPr>
          <p:cNvPr id="8" name="Rectangle 7"/>
          <p:cNvSpPr/>
          <p:nvPr userDrawn="1"/>
        </p:nvSpPr>
        <p:spPr>
          <a:xfrm>
            <a:off x="8102600" y="0"/>
            <a:ext cx="1041400" cy="10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5700619" y="6370379"/>
            <a:ext cx="3147500" cy="184666"/>
          </a:xfrm>
          <a:prstGeom prst="rect">
            <a:avLst/>
          </a:prstGeom>
          <a:noFill/>
        </p:spPr>
        <p:txBody>
          <a:bodyPr wrap="square"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600" kern="1200" dirty="0" smtClean="0">
                <a:solidFill>
                  <a:schemeClr val="tx1">
                    <a:lumMod val="50000"/>
                    <a:lumOff val="50000"/>
                  </a:schemeClr>
                </a:solidFill>
                <a:latin typeface="Arial" pitchFamily="34" charset="0"/>
                <a:ea typeface="+mn-ea"/>
                <a:cs typeface="+mn-cs"/>
              </a:rPr>
              <a:t>An independent licensee of the Blue Cross and Blue Shield Association. U7430b, 2/11</a:t>
            </a:r>
            <a:endParaRPr lang="en-US" sz="600" dirty="0">
              <a:solidFill>
                <a:schemeClr val="tx1">
                  <a:lumMod val="50000"/>
                  <a:lumOff val="50000"/>
                </a:schemeClr>
              </a:solidFill>
            </a:endParaRPr>
          </a:p>
        </p:txBody>
      </p:sp>
      <p:pic>
        <p:nvPicPr>
          <p:cNvPr id="10" name="Picture 9" descr="fullbackground.jpg"/>
          <p:cNvPicPr>
            <a:picLocks noChangeAspect="1"/>
          </p:cNvPicPr>
          <p:nvPr userDrawn="1"/>
        </p:nvPicPr>
        <p:blipFill>
          <a:blip r:embed="rId3" cstate="screen"/>
          <a:srcRect l="3553" t="3554" r="79569"/>
          <a:stretch>
            <a:fillRect/>
          </a:stretch>
        </p:blipFill>
        <p:spPr>
          <a:xfrm>
            <a:off x="0" y="0"/>
            <a:ext cx="1600200" cy="6858000"/>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328" y="1610434"/>
            <a:ext cx="8057247" cy="4926841"/>
          </a:xfrm>
          <a:prstGeom prst="rect">
            <a:avLst/>
          </a:prstGeom>
        </p:spPr>
        <p:txBody>
          <a:bodyPr/>
          <a:lstStyle>
            <a:lvl1pPr>
              <a:buClr>
                <a:srgbClr val="00ADEE"/>
              </a:buClr>
              <a:buFont typeface="Arial Black" pitchFamily="34" charset="0"/>
              <a:buChar char="+"/>
              <a:defRPr sz="2200">
                <a:solidFill>
                  <a:schemeClr val="tx1"/>
                </a:solidFill>
                <a:latin typeface="Arial" pitchFamily="34" charset="0"/>
                <a:cs typeface="Arial" pitchFamily="34" charset="0"/>
              </a:defRPr>
            </a:lvl1pPr>
            <a:lvl2pPr>
              <a:lnSpc>
                <a:spcPts val="2000"/>
              </a:lnSpc>
              <a:buClr>
                <a:srgbClr val="00ADEE"/>
              </a:buClr>
              <a:buSzPct val="100000"/>
              <a:buFont typeface="Arial" pitchFamily="34" charset="0"/>
              <a:buChar char="▪"/>
              <a:defRPr sz="1800">
                <a:solidFill>
                  <a:schemeClr val="bg1">
                    <a:lumMod val="50000"/>
                  </a:schemeClr>
                </a:solidFill>
                <a:latin typeface="Arial" pitchFamily="34" charset="0"/>
                <a:cs typeface="Arial" pitchFamily="34" charset="0"/>
              </a:defRPr>
            </a:lvl2pPr>
            <a:lvl3pPr>
              <a:lnSpc>
                <a:spcPts val="2000"/>
              </a:lnSpc>
              <a:buClr>
                <a:srgbClr val="00ADEE"/>
              </a:buClr>
              <a:buFont typeface="Arial" pitchFamily="34" charset="0"/>
              <a:buChar char="–"/>
              <a:defRPr sz="1800">
                <a:solidFill>
                  <a:schemeClr val="bg1">
                    <a:lumMod val="50000"/>
                  </a:schemeClr>
                </a:solidFill>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first level</a:t>
            </a:r>
          </a:p>
          <a:p>
            <a:pPr lvl="1"/>
            <a:r>
              <a:rPr lang="en-US" dirty="0" smtClean="0"/>
              <a:t>Click to edit second level</a:t>
            </a:r>
          </a:p>
          <a:p>
            <a:pPr lvl="2"/>
            <a:r>
              <a:rPr lang="en-US" dirty="0" smtClean="0"/>
              <a:t>Click to edit third level</a:t>
            </a:r>
          </a:p>
        </p:txBody>
      </p:sp>
      <p:sp>
        <p:nvSpPr>
          <p:cNvPr id="17" name="Title 1"/>
          <p:cNvSpPr>
            <a:spLocks noGrp="1"/>
          </p:cNvSpPr>
          <p:nvPr>
            <p:ph type="title" hasCustomPrompt="1"/>
          </p:nvPr>
        </p:nvSpPr>
        <p:spPr>
          <a:xfrm>
            <a:off x="620976" y="547598"/>
            <a:ext cx="7543800" cy="748939"/>
          </a:xfrm>
          <a:prstGeom prst="rect">
            <a:avLst/>
          </a:prstGeom>
        </p:spPr>
        <p:txBody>
          <a:bodyPr/>
          <a:lstStyle>
            <a:lvl1pPr algn="l">
              <a:defRPr sz="2800" b="0">
                <a:solidFill>
                  <a:srgbClr val="00ADEE"/>
                </a:solidFill>
                <a:latin typeface="Arial" pitchFamily="34" charset="0"/>
                <a:cs typeface="Arial" pitchFamily="34" charset="0"/>
              </a:defRPr>
            </a:lvl1pPr>
          </a:lstStyle>
          <a:p>
            <a:r>
              <a:rPr lang="en-US" dirty="0" smtClean="0"/>
              <a:t>Click to edit title</a:t>
            </a:r>
            <a:endParaRPr lang="en-US" dirty="0"/>
          </a:p>
        </p:txBody>
      </p:sp>
      <p:sp>
        <p:nvSpPr>
          <p:cNvPr id="5" name="Slide Number Placeholder 2"/>
          <p:cNvSpPr>
            <a:spLocks noGrp="1"/>
          </p:cNvSpPr>
          <p:nvPr>
            <p:ph type="sldNum" sz="quarter" idx="10"/>
          </p:nvPr>
        </p:nvSpPr>
        <p:spPr>
          <a:xfrm>
            <a:off x="8664575" y="6191250"/>
            <a:ext cx="412442" cy="365125"/>
          </a:xfrm>
          <a:prstGeom prst="rect">
            <a:avLst/>
          </a:prstGeom>
        </p:spPr>
        <p:txBody>
          <a:bodyPr/>
          <a:lstStyle/>
          <a:p>
            <a:fld id="{98B99F98-B086-43FE-B495-CFBB23715943}" type="slidenum">
              <a:rPr lang="en-US" smtClean="0"/>
              <a:pPr/>
              <a:t>‹#›</a:t>
            </a:fld>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5" name="Picture 4" descr="fullbackground.jpg"/>
          <p:cNvPicPr>
            <a:picLocks noChangeAspect="1"/>
          </p:cNvPicPr>
          <p:nvPr userDrawn="1"/>
        </p:nvPicPr>
        <p:blipFill>
          <a:blip r:embed="rId2" cstate="screen"/>
          <a:srcRect l="3553" t="3554"/>
          <a:stretch>
            <a:fillRect/>
          </a:stretch>
        </p:blipFill>
        <p:spPr>
          <a:xfrm>
            <a:off x="0" y="0"/>
            <a:ext cx="9144000" cy="6858000"/>
          </a:xfrm>
          <a:prstGeom prst="rect">
            <a:avLst/>
          </a:prstGeom>
        </p:spPr>
      </p:pic>
      <p:pic>
        <p:nvPicPr>
          <p:cNvPr id="9" name="Picture 8" descr="cross-shield.png"/>
          <p:cNvPicPr>
            <a:picLocks noChangeAspect="1"/>
          </p:cNvPicPr>
          <p:nvPr userDrawn="1"/>
        </p:nvPicPr>
        <p:blipFill>
          <a:blip r:embed="rId3" cstate="screen"/>
          <a:stretch>
            <a:fillRect/>
          </a:stretch>
        </p:blipFill>
        <p:spPr>
          <a:xfrm>
            <a:off x="8229525" y="316236"/>
            <a:ext cx="670560" cy="346710"/>
          </a:xfrm>
          <a:prstGeom prst="rect">
            <a:avLst/>
          </a:prstGeom>
        </p:spPr>
      </p:pic>
      <p:sp>
        <p:nvSpPr>
          <p:cNvPr id="6" name="Title 1"/>
          <p:cNvSpPr>
            <a:spLocks noGrp="1"/>
          </p:cNvSpPr>
          <p:nvPr>
            <p:ph type="title" hasCustomPrompt="1"/>
          </p:nvPr>
        </p:nvSpPr>
        <p:spPr>
          <a:xfrm>
            <a:off x="1815353" y="3035293"/>
            <a:ext cx="7062114" cy="555065"/>
          </a:xfrm>
          <a:prstGeom prst="rect">
            <a:avLst/>
          </a:prstGeom>
        </p:spPr>
        <p:txBody>
          <a:bodyPr/>
          <a:lstStyle>
            <a:lvl1pPr algn="r">
              <a:defRPr sz="3000" b="0">
                <a:solidFill>
                  <a:schemeClr val="bg1"/>
                </a:solidFill>
                <a:latin typeface="Arial" pitchFamily="34" charset="0"/>
                <a:cs typeface="Arial" pitchFamily="34" charset="0"/>
              </a:defRPr>
            </a:lvl1pPr>
          </a:lstStyle>
          <a:p>
            <a:r>
              <a:rPr lang="en-US" dirty="0" smtClean="0"/>
              <a:t>Click here to edit transition slide</a:t>
            </a:r>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descr="Left Column v2.jpg"/>
          <p:cNvPicPr>
            <a:picLocks noChangeAspect="1"/>
          </p:cNvPicPr>
          <p:nvPr userDrawn="1"/>
        </p:nvPicPr>
        <p:blipFill>
          <a:blip r:embed="rId2"/>
          <a:srcRect/>
          <a:stretch>
            <a:fillRect/>
          </a:stretch>
        </p:blipFill>
        <p:spPr bwMode="auto">
          <a:xfrm>
            <a:off x="2" y="0"/>
            <a:ext cx="3840163" cy="6858000"/>
          </a:xfrm>
          <a:prstGeom prst="rect">
            <a:avLst/>
          </a:prstGeom>
          <a:noFill/>
          <a:ln w="9525">
            <a:noFill/>
            <a:miter lim="800000"/>
            <a:headEnd/>
            <a:tailEnd/>
          </a:ln>
        </p:spPr>
      </p:pic>
      <p:sp>
        <p:nvSpPr>
          <p:cNvPr id="9" name="Content Placeholder 2"/>
          <p:cNvSpPr>
            <a:spLocks noGrp="1"/>
          </p:cNvSpPr>
          <p:nvPr>
            <p:ph idx="1"/>
          </p:nvPr>
        </p:nvSpPr>
        <p:spPr>
          <a:xfrm>
            <a:off x="1490474" y="1581912"/>
            <a:ext cx="7653527" cy="4477204"/>
          </a:xfrm>
          <a:prstGeom prst="rect">
            <a:avLst/>
          </a:prstGeom>
        </p:spPr>
        <p:txBody>
          <a:bodyPr/>
          <a:lstStyle>
            <a:lvl1pPr>
              <a:lnSpc>
                <a:spcPts val="2000"/>
              </a:lnSpc>
              <a:buClr>
                <a:srgbClr val="00ADEE"/>
              </a:buClr>
              <a:buFont typeface="Arial Black" pitchFamily="34" charset="0"/>
              <a:buChar char="+"/>
              <a:defRPr sz="2000">
                <a:solidFill>
                  <a:schemeClr val="tx1"/>
                </a:solidFill>
                <a:latin typeface="+mn-lt"/>
                <a:cs typeface="Arial" pitchFamily="34" charset="0"/>
              </a:defRPr>
            </a:lvl1pPr>
            <a:lvl2pPr>
              <a:lnSpc>
                <a:spcPts val="2000"/>
              </a:lnSpc>
              <a:buClr>
                <a:srgbClr val="00ADEE"/>
              </a:buClr>
              <a:buSzPct val="100000"/>
              <a:buFont typeface="Arial" pitchFamily="34" charset="0"/>
              <a:buChar char="▪"/>
              <a:defRPr sz="1600">
                <a:solidFill>
                  <a:schemeClr val="bg1">
                    <a:lumMod val="50000"/>
                  </a:schemeClr>
                </a:solidFill>
                <a:latin typeface="+mn-lt"/>
                <a:cs typeface="Arial" pitchFamily="34" charset="0"/>
              </a:defRPr>
            </a:lvl2pPr>
            <a:lvl3pPr>
              <a:lnSpc>
                <a:spcPts val="2000"/>
              </a:lnSpc>
              <a:buClr>
                <a:srgbClr val="00ADEE"/>
              </a:buClr>
              <a:buFont typeface="Arial" pitchFamily="34" charset="0"/>
              <a:buChar char="–"/>
              <a:defRPr sz="1600">
                <a:solidFill>
                  <a:schemeClr val="bg1">
                    <a:lumMod val="50000"/>
                  </a:schemeClr>
                </a:solidFill>
                <a:latin typeface="+mn-lt"/>
                <a:cs typeface="Arial" pitchFamily="34" charset="0"/>
              </a:defRPr>
            </a:lvl3pPr>
            <a:lvl4pPr marL="1600040" marR="0" indent="-228577" algn="l" defTabSz="457154" rtl="0" eaLnBrk="1" fontAlgn="base" latinLnBrk="0" hangingPunct="1">
              <a:lnSpc>
                <a:spcPct val="100000"/>
              </a:lnSpc>
              <a:spcBef>
                <a:spcPct val="20000"/>
              </a:spcBef>
              <a:spcAft>
                <a:spcPct val="0"/>
              </a:spcAft>
              <a:buClr>
                <a:srgbClr val="00ADEE"/>
              </a:buClr>
              <a:buSzTx/>
              <a:buFont typeface="Arial" pitchFamily="34" charset="0"/>
              <a:buChar char="▫"/>
              <a:tabLst/>
              <a:defRPr sz="1600">
                <a:solidFill>
                  <a:schemeClr val="bg1">
                    <a:lumMod val="50000"/>
                  </a:schemeClr>
                </a:solidFill>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itle 1"/>
          <p:cNvSpPr>
            <a:spLocks noGrp="1"/>
          </p:cNvSpPr>
          <p:nvPr>
            <p:ph type="title"/>
          </p:nvPr>
        </p:nvSpPr>
        <p:spPr>
          <a:xfrm>
            <a:off x="1490473" y="484632"/>
            <a:ext cx="5801631" cy="833284"/>
          </a:xfrm>
          <a:prstGeom prst="rect">
            <a:avLst/>
          </a:prstGeom>
        </p:spPr>
        <p:txBody>
          <a:bodyPr/>
          <a:lstStyle>
            <a:lvl1pPr algn="l">
              <a:lnSpc>
                <a:spcPts val="2600"/>
              </a:lnSpc>
              <a:defRPr sz="2400" b="0">
                <a:solidFill>
                  <a:srgbClr val="00ADEE"/>
                </a:solidFill>
                <a:latin typeface="+mj-lt"/>
                <a:cs typeface="Arial" pitchFamily="34" charset="0"/>
              </a:defRPr>
            </a:lvl1pPr>
          </a:lstStyle>
          <a:p>
            <a:r>
              <a:rPr lang="en-US" smtClean="0"/>
              <a:t>Click to edit Master title style</a:t>
            </a:r>
            <a:endParaRPr lang="en-US" dirty="0"/>
          </a:p>
        </p:txBody>
      </p:sp>
      <p:sp>
        <p:nvSpPr>
          <p:cNvPr id="11" name="Rectangle 10"/>
          <p:cNvSpPr/>
          <p:nvPr userDrawn="1"/>
        </p:nvSpPr>
        <p:spPr>
          <a:xfrm>
            <a:off x="228600" y="551307"/>
            <a:ext cx="274320" cy="27432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dirty="0"/>
          </a:p>
        </p:txBody>
      </p:sp>
      <p:sp>
        <p:nvSpPr>
          <p:cNvPr id="12" name="Rectangle 11"/>
          <p:cNvSpPr/>
          <p:nvPr userDrawn="1"/>
        </p:nvSpPr>
        <p:spPr>
          <a:xfrm>
            <a:off x="655320" y="551307"/>
            <a:ext cx="274320" cy="274320"/>
          </a:xfrm>
          <a:prstGeom prst="rect">
            <a:avLst/>
          </a:prstGeom>
          <a:solidFill>
            <a:srgbClr val="19C3FF"/>
          </a:solidFill>
          <a:ln>
            <a:no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dirty="0"/>
          </a:p>
        </p:txBody>
      </p:sp>
      <p:sp>
        <p:nvSpPr>
          <p:cNvPr id="13" name="Rectangle 12"/>
          <p:cNvSpPr/>
          <p:nvPr userDrawn="1"/>
        </p:nvSpPr>
        <p:spPr>
          <a:xfrm>
            <a:off x="1082040" y="551307"/>
            <a:ext cx="274320" cy="27432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dirty="0"/>
          </a:p>
        </p:txBody>
      </p:sp>
      <p:sp>
        <p:nvSpPr>
          <p:cNvPr id="17" name="Slide Number Placeholder 2"/>
          <p:cNvSpPr txBox="1">
            <a:spLocks/>
          </p:cNvSpPr>
          <p:nvPr userDrawn="1"/>
        </p:nvSpPr>
        <p:spPr>
          <a:xfrm>
            <a:off x="8507413" y="6324602"/>
            <a:ext cx="412750" cy="365125"/>
          </a:xfrm>
          <a:prstGeom prst="rect">
            <a:avLst/>
          </a:prstGeom>
        </p:spPr>
        <p:txBody>
          <a:bodyPr lIns="91431" tIns="45716" rIns="91431" bIns="45716"/>
          <a:lstStyle>
            <a:lvl1pPr>
              <a:defRPr>
                <a:latin typeface="+mn-lt"/>
              </a:defRPr>
            </a:lvl1pPr>
          </a:lstStyle>
          <a:p>
            <a:pPr marL="0" marR="0" lvl="0" indent="0" algn="ctr" defTabSz="457154" rtl="0" eaLnBrk="1" fontAlgn="base" latinLnBrk="0" hangingPunct="1">
              <a:lnSpc>
                <a:spcPct val="100000"/>
              </a:lnSpc>
              <a:spcBef>
                <a:spcPct val="0"/>
              </a:spcBef>
              <a:spcAft>
                <a:spcPct val="0"/>
              </a:spcAft>
              <a:buClrTx/>
              <a:buSzTx/>
              <a:buFontTx/>
              <a:buNone/>
              <a:tabLst/>
              <a:defRPr/>
            </a:pPr>
            <a:fld id="{34F3A705-1868-4407-A30B-0312552795F5}" type="slidenum">
              <a:rPr kumimoji="0" lang="en-US" sz="14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457154"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13" descr="Cross and Shield 100 percent.png"/>
          <p:cNvPicPr>
            <a:picLocks noChangeAspect="1"/>
          </p:cNvPicPr>
          <p:nvPr userDrawn="1"/>
        </p:nvPicPr>
        <p:blipFill>
          <a:blip r:embed="rId3"/>
          <a:stretch>
            <a:fillRect/>
          </a:stretch>
        </p:blipFill>
        <p:spPr>
          <a:xfrm>
            <a:off x="7909665" y="6291944"/>
            <a:ext cx="643787" cy="343353"/>
          </a:xfrm>
          <a:prstGeom prst="rect">
            <a:avLst/>
          </a:prstGeom>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2"/>
          <p:cNvSpPr>
            <a:spLocks noGrp="1" noChangeArrowheads="1"/>
          </p:cNvSpPr>
          <p:nvPr>
            <p:ph type="ftr" sz="quarter" idx="10"/>
          </p:nvPr>
        </p:nvSpPr>
        <p:spPr>
          <a:xfrm>
            <a:off x="2641600" y="6003925"/>
            <a:ext cx="3175000" cy="717550"/>
          </a:xfrm>
          <a:prstGeom prst="rect">
            <a:avLst/>
          </a:prstGeom>
          <a:ln/>
        </p:spPr>
        <p:txBody>
          <a:bodyPr/>
          <a:lstStyle>
            <a:lvl1pPr>
              <a:defRPr/>
            </a:lvl1p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12800"/>
          </a:xfrm>
          <a:prstGeom prst="rect">
            <a:avLst/>
          </a:prstGeom>
        </p:spPr>
        <p:txBody>
          <a:bodyPr/>
          <a:lstStyle/>
          <a:p>
            <a:r>
              <a:rPr lang="en-US" smtClean="0"/>
              <a:t>Click to edit Master title style</a:t>
            </a:r>
            <a:endParaRPr lang="en-US"/>
          </a:p>
        </p:txBody>
      </p:sp>
      <p:sp>
        <p:nvSpPr>
          <p:cNvPr id="3" name="Rectangle 22"/>
          <p:cNvSpPr>
            <a:spLocks noGrp="1" noChangeArrowheads="1"/>
          </p:cNvSpPr>
          <p:nvPr>
            <p:ph type="ftr" sz="quarter" idx="10"/>
          </p:nvPr>
        </p:nvSpPr>
        <p:spPr>
          <a:xfrm>
            <a:off x="2641600" y="6003925"/>
            <a:ext cx="3175000" cy="717550"/>
          </a:xfrm>
          <a:prstGeom prst="rect">
            <a:avLst/>
          </a:prstGeom>
          <a:ln/>
        </p:spPr>
        <p:txBody>
          <a:bodyPr/>
          <a:lstStyle>
            <a:lvl1pPr>
              <a:defRPr/>
            </a:lvl1p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2" descr="Top Bar.jpg"/>
          <p:cNvPicPr>
            <a:picLocks noChangeAspect="1"/>
          </p:cNvPicPr>
          <p:nvPr userDrawn="1"/>
        </p:nvPicPr>
        <p:blipFill>
          <a:blip r:embed="rId2" cstate="print"/>
          <a:srcRect/>
          <a:stretch>
            <a:fillRect/>
          </a:stretch>
        </p:blipFill>
        <p:spPr bwMode="auto">
          <a:xfrm>
            <a:off x="0" y="0"/>
            <a:ext cx="9144000" cy="3336925"/>
          </a:xfrm>
          <a:prstGeom prst="rect">
            <a:avLst/>
          </a:prstGeom>
          <a:noFill/>
          <a:ln w="9525">
            <a:noFill/>
            <a:miter lim="800000"/>
            <a:headEnd/>
            <a:tailEnd/>
          </a:ln>
        </p:spPr>
      </p:pic>
      <p:pic>
        <p:nvPicPr>
          <p:cNvPr id="7" name="Picture 8" descr="PageNumber"/>
          <p:cNvPicPr>
            <a:picLocks noChangeAspect="1" noChangeArrowheads="1"/>
          </p:cNvPicPr>
          <p:nvPr userDrawn="1"/>
        </p:nvPicPr>
        <p:blipFill>
          <a:blip r:embed="rId3" cstate="print"/>
          <a:srcRect/>
          <a:stretch>
            <a:fillRect/>
          </a:stretch>
        </p:blipFill>
        <p:spPr bwMode="auto">
          <a:xfrm>
            <a:off x="7823200" y="6261100"/>
            <a:ext cx="1143000" cy="428625"/>
          </a:xfrm>
          <a:prstGeom prst="rect">
            <a:avLst/>
          </a:prstGeom>
          <a:noFill/>
          <a:ln w="9525">
            <a:noFill/>
            <a:miter lim="800000"/>
            <a:headEnd/>
            <a:tailEnd/>
          </a:ln>
        </p:spPr>
      </p:pic>
      <p:sp>
        <p:nvSpPr>
          <p:cNvPr id="8" name="Slide Number Placeholder 2"/>
          <p:cNvSpPr>
            <a:spLocks noGrp="1"/>
          </p:cNvSpPr>
          <p:nvPr>
            <p:ph type="sldNum" sz="quarter" idx="10"/>
          </p:nvPr>
        </p:nvSpPr>
        <p:spPr>
          <a:xfrm>
            <a:off x="8553450" y="6286500"/>
            <a:ext cx="412750" cy="365125"/>
          </a:xfrm>
          <a:prstGeom prst="rect">
            <a:avLst/>
          </a:prstGeom>
        </p:spPr>
        <p:txBody>
          <a:bodyPr/>
          <a:lstStyle>
            <a:lvl1pPr>
              <a:defRPr/>
            </a:lvl1pPr>
          </a:lstStyle>
          <a:p>
            <a:fld id="{51F8551B-7505-4B5C-B261-14EA8EFFAF11}" type="slidenum">
              <a:rPr lang="en-US"/>
              <a:pPr/>
              <a:t>‹#›</a:t>
            </a:fld>
            <a:endParaRPr lang="en-US" dirty="0"/>
          </a:p>
        </p:txBody>
      </p:sp>
      <p:sp>
        <p:nvSpPr>
          <p:cNvPr id="11" name="Content Placeholder 2"/>
          <p:cNvSpPr>
            <a:spLocks noGrp="1"/>
          </p:cNvSpPr>
          <p:nvPr>
            <p:ph idx="1"/>
          </p:nvPr>
        </p:nvSpPr>
        <p:spPr>
          <a:xfrm>
            <a:off x="1490472" y="1581912"/>
            <a:ext cx="8313421" cy="4477204"/>
          </a:xfrm>
          <a:prstGeom prst="rect">
            <a:avLst/>
          </a:prstGeom>
        </p:spPr>
        <p:txBody>
          <a:bodyPr/>
          <a:lstStyle>
            <a:lvl1pPr>
              <a:lnSpc>
                <a:spcPts val="2000"/>
              </a:lnSpc>
              <a:buClr>
                <a:srgbClr val="00ADEE"/>
              </a:buClr>
              <a:buFont typeface="Arial Black" pitchFamily="34" charset="0"/>
              <a:buChar char="+"/>
              <a:defRPr sz="2000">
                <a:solidFill>
                  <a:schemeClr val="tx1"/>
                </a:solidFill>
                <a:latin typeface="+mn-lt"/>
                <a:cs typeface="Arial" pitchFamily="34" charset="0"/>
              </a:defRPr>
            </a:lvl1pPr>
            <a:lvl2pPr>
              <a:lnSpc>
                <a:spcPts val="2000"/>
              </a:lnSpc>
              <a:buClr>
                <a:srgbClr val="00ADEE"/>
              </a:buClr>
              <a:buSzPct val="100000"/>
              <a:buFont typeface="Arial" pitchFamily="34" charset="0"/>
              <a:buChar char="▪"/>
              <a:defRPr sz="1600">
                <a:solidFill>
                  <a:schemeClr val="bg1">
                    <a:lumMod val="50000"/>
                  </a:schemeClr>
                </a:solidFill>
                <a:latin typeface="+mn-lt"/>
                <a:cs typeface="Arial" pitchFamily="34" charset="0"/>
              </a:defRPr>
            </a:lvl2pPr>
            <a:lvl3pPr>
              <a:lnSpc>
                <a:spcPts val="2000"/>
              </a:lnSpc>
              <a:buClr>
                <a:srgbClr val="00ADEE"/>
              </a:buClr>
              <a:buFont typeface="Arial" pitchFamily="34" charset="0"/>
              <a:buChar char="–"/>
              <a:defRPr sz="1600">
                <a:solidFill>
                  <a:schemeClr val="bg1">
                    <a:lumMod val="50000"/>
                  </a:schemeClr>
                </a:solidFill>
                <a:latin typeface="+mn-lt"/>
                <a:cs typeface="Arial" pitchFamily="34" charset="0"/>
              </a:defRPr>
            </a:lvl3pPr>
            <a:lvl4pPr marL="1600200" marR="0" indent="-228600" algn="l" defTabSz="457200" rtl="0" eaLnBrk="1" fontAlgn="base" latinLnBrk="0" hangingPunct="1">
              <a:lnSpc>
                <a:spcPct val="100000"/>
              </a:lnSpc>
              <a:spcBef>
                <a:spcPct val="20000"/>
              </a:spcBef>
              <a:spcAft>
                <a:spcPct val="0"/>
              </a:spcAft>
              <a:buClr>
                <a:srgbClr val="00ADEE"/>
              </a:buClr>
              <a:buSzTx/>
              <a:buFont typeface="Arial" pitchFamily="34" charset="0"/>
              <a:buChar char="▫"/>
              <a:tabLst/>
              <a:defRPr sz="1600">
                <a:solidFill>
                  <a:schemeClr val="bg1">
                    <a:lumMod val="50000"/>
                  </a:schemeClr>
                </a:solidFill>
                <a:latin typeface="+mn-lt"/>
                <a:cs typeface="Arial" pitchFamily="34" charset="0"/>
              </a:defRPr>
            </a:lvl4pPr>
            <a:lvl5pPr>
              <a:defRPr>
                <a:latin typeface="+mn-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itle 1"/>
          <p:cNvSpPr>
            <a:spLocks noGrp="1"/>
          </p:cNvSpPr>
          <p:nvPr>
            <p:ph type="title"/>
          </p:nvPr>
        </p:nvSpPr>
        <p:spPr>
          <a:xfrm>
            <a:off x="1490472" y="484632"/>
            <a:ext cx="5801631" cy="833284"/>
          </a:xfrm>
          <a:prstGeom prst="rect">
            <a:avLst/>
          </a:prstGeom>
        </p:spPr>
        <p:txBody>
          <a:bodyPr/>
          <a:lstStyle>
            <a:lvl1pPr algn="l">
              <a:lnSpc>
                <a:spcPts val="2600"/>
              </a:lnSpc>
              <a:defRPr sz="2400" b="0">
                <a:solidFill>
                  <a:srgbClr val="00ADEE"/>
                </a:solidFill>
                <a:latin typeface="+mj-lt"/>
                <a:cs typeface="Arial" pitchFamily="34" charset="0"/>
              </a:defRPr>
            </a:lvl1pPr>
          </a:lstStyle>
          <a:p>
            <a:r>
              <a:rPr lang="en-US" smtClean="0"/>
              <a:t>Click to edit Master title style</a:t>
            </a:r>
            <a:endParaRPr lang="en-US" dirty="0"/>
          </a:p>
        </p:txBody>
      </p:sp>
      <p:sp>
        <p:nvSpPr>
          <p:cNvPr id="13" name="Rectangle 12"/>
          <p:cNvSpPr/>
          <p:nvPr userDrawn="1"/>
        </p:nvSpPr>
        <p:spPr>
          <a:xfrm>
            <a:off x="228600" y="551307"/>
            <a:ext cx="274320" cy="27432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55320" y="551307"/>
            <a:ext cx="274320" cy="274320"/>
          </a:xfrm>
          <a:prstGeom prst="rect">
            <a:avLst/>
          </a:prstGeom>
          <a:solidFill>
            <a:srgbClr val="19C3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1082040" y="551307"/>
            <a:ext cx="274320" cy="27432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cross-shield-b.png"/>
          <p:cNvPicPr>
            <a:picLocks noChangeAspect="1"/>
          </p:cNvPicPr>
          <p:nvPr/>
        </p:nvPicPr>
        <p:blipFill>
          <a:blip r:embed="rId9" cstate="screen"/>
          <a:stretch>
            <a:fillRect/>
          </a:stretch>
        </p:blipFill>
        <p:spPr>
          <a:xfrm>
            <a:off x="8229525" y="316236"/>
            <a:ext cx="670560" cy="346710"/>
          </a:xfrm>
          <a:prstGeom prst="rect">
            <a:avLst/>
          </a:prstGeom>
        </p:spPr>
      </p:pic>
      <p:sp>
        <p:nvSpPr>
          <p:cNvPr id="8" name="Slide Number Placeholder 2"/>
          <p:cNvSpPr>
            <a:spLocks noGrp="1"/>
          </p:cNvSpPr>
          <p:nvPr>
            <p:ph type="sldNum" sz="quarter" idx="4"/>
          </p:nvPr>
        </p:nvSpPr>
        <p:spPr>
          <a:xfrm>
            <a:off x="8664575" y="6191250"/>
            <a:ext cx="412442" cy="365125"/>
          </a:xfrm>
          <a:prstGeom prst="rect">
            <a:avLst/>
          </a:prstGeom>
        </p:spPr>
        <p:txBody>
          <a:bodyPr/>
          <a:lstStyle>
            <a:lvl1pPr>
              <a:defRPr sz="1400"/>
            </a:lvl1pPr>
          </a:lstStyle>
          <a:p>
            <a:fld id="{98B99F98-B086-43FE-B495-CFBB23715943}" type="slidenum">
              <a:rPr lang="en-US" smtClean="0"/>
              <a:pPr/>
              <a:t>‹#›</a:t>
            </a:fld>
            <a:endParaRPr lang="en-US" dirty="0"/>
          </a:p>
        </p:txBody>
      </p:sp>
      <p:pic>
        <p:nvPicPr>
          <p:cNvPr id="7" name="Picture 6" descr="fullbackground.jpg"/>
          <p:cNvPicPr>
            <a:picLocks noChangeAspect="1"/>
          </p:cNvPicPr>
          <p:nvPr/>
        </p:nvPicPr>
        <p:blipFill>
          <a:blip r:embed="rId10" cstate="screen"/>
          <a:srcRect l="3553" t="3554" r="93782"/>
          <a:stretch>
            <a:fillRect/>
          </a:stretch>
        </p:blipFill>
        <p:spPr>
          <a:xfrm>
            <a:off x="0" y="0"/>
            <a:ext cx="252663"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fade/>
  </p:transition>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Microsoft_Office_Excel_97-2003_Worksheet1.xls"/></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embeddings/Microsoft_Office_Excel_97-2003_Worksheet4.xls"/><Relationship Id="rId4" Type="http://schemas.openxmlformats.org/officeDocument/2006/relationships/oleObject" Target="../embeddings/Microsoft_Office_Excel_97-2003_Worksheet3.xls"/></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kaiserfamilyfoundation.files.wordpress.com/2013/12/slide3.png"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85039" y="1524000"/>
            <a:ext cx="5838433" cy="1810865"/>
          </a:xfrm>
        </p:spPr>
        <p:txBody>
          <a:bodyPr/>
          <a:lstStyle/>
          <a:p>
            <a:r>
              <a:rPr lang="en-US" sz="3200" dirty="0" smtClean="0"/>
              <a:t>Update on the ACA</a:t>
            </a:r>
            <a:br>
              <a:rPr lang="en-US" sz="3200" dirty="0" smtClean="0"/>
            </a:br>
            <a:r>
              <a:rPr lang="en-US" sz="1600" dirty="0" smtClean="0">
                <a:solidFill>
                  <a:srgbClr val="00B0F0"/>
                </a:solidFill>
              </a:rPr>
              <a:t>September </a:t>
            </a:r>
            <a:r>
              <a:rPr lang="en-US" sz="1600" dirty="0" smtClean="0">
                <a:solidFill>
                  <a:schemeClr val="tx1"/>
                </a:solidFill>
              </a:rPr>
              <a:t> </a:t>
            </a:r>
            <a:r>
              <a:rPr lang="en-US" sz="1600" dirty="0" smtClean="0"/>
              <a:t>2014</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endParaRPr lang="en-US" dirty="0"/>
          </a:p>
        </p:txBody>
      </p:sp>
      <p:sp>
        <p:nvSpPr>
          <p:cNvPr id="10" name="Content Placeholder 9"/>
          <p:cNvSpPr>
            <a:spLocks noGrp="1"/>
          </p:cNvSpPr>
          <p:nvPr>
            <p:ph idx="1"/>
          </p:nvPr>
        </p:nvSpPr>
        <p:spPr>
          <a:xfrm>
            <a:off x="2085038" y="3175000"/>
            <a:ext cx="5291707" cy="2794000"/>
          </a:xfrm>
        </p:spPr>
        <p:txBody>
          <a:bodyPr/>
          <a:lstStyle/>
          <a:p>
            <a:pPr algn="l"/>
            <a:r>
              <a:rPr lang="en-US" dirty="0" smtClean="0"/>
              <a:t>Leland E. Garrett MD FACP FASN CPC</a:t>
            </a:r>
          </a:p>
          <a:p>
            <a:pPr algn="l"/>
            <a:r>
              <a:rPr lang="en-US" dirty="0" smtClean="0"/>
              <a:t>Medical Director Blue Cross Blue Shield of North Carolina</a:t>
            </a:r>
          </a:p>
          <a:p>
            <a:pPr algn="l"/>
            <a:r>
              <a:rPr lang="en-US" dirty="0" smtClean="0"/>
              <a:t>Clinical Professor of Medicine</a:t>
            </a:r>
          </a:p>
          <a:p>
            <a:pPr algn="l"/>
            <a:r>
              <a:rPr lang="en-US" dirty="0" smtClean="0"/>
              <a:t>University of North Carolina School of Medicine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62200" y="3334865"/>
            <a:ext cx="5561065" cy="1865721"/>
          </a:xfrm>
        </p:spPr>
        <p:txBody>
          <a:bodyPr/>
          <a:lstStyle/>
          <a:p>
            <a:pPr algn="ctr"/>
            <a:r>
              <a:rPr lang="en-US" sz="4000" dirty="0" smtClean="0">
                <a:solidFill>
                  <a:srgbClr val="FF0000"/>
                </a:solidFill>
              </a:rPr>
              <a:t>INSURANCE</a:t>
            </a:r>
            <a:endParaRPr lang="en-US" sz="4000" dirty="0">
              <a:solidFill>
                <a:srgbClr val="FF0000"/>
              </a:solidFill>
            </a:endParaRPr>
          </a:p>
        </p:txBody>
      </p:sp>
      <p:sp>
        <p:nvSpPr>
          <p:cNvPr id="3" name="Title 2"/>
          <p:cNvSpPr>
            <a:spLocks noGrp="1"/>
          </p:cNvSpPr>
          <p:nvPr>
            <p:ph type="title"/>
          </p:nvPr>
        </p:nvSpPr>
        <p:spPr/>
        <p:txBody>
          <a:bodyPr/>
          <a:lstStyle/>
          <a:p>
            <a:pPr algn="ctr"/>
            <a:r>
              <a:rPr lang="en-US" dirty="0" smtClean="0"/>
              <a:t>IN THE MIDDLE</a:t>
            </a:r>
            <a:endParaRPr lang="en-US" dirty="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8" y="2184400"/>
            <a:ext cx="8057247" cy="4926841"/>
          </a:xfrm>
        </p:spPr>
        <p:txBody>
          <a:bodyPr/>
          <a:lstStyle/>
          <a:p>
            <a:r>
              <a:rPr lang="en-US" dirty="0" smtClean="0"/>
              <a:t>Insurance is a form of risk management primarily used to hedge against the risk of a contingent, uncertain loss.</a:t>
            </a:r>
          </a:p>
          <a:p>
            <a:r>
              <a:rPr lang="en-US" dirty="0" smtClean="0"/>
              <a:t>Insurance is defined as the equitable transfer of the risk of a loss, from one entity to another, in exchange for payment.</a:t>
            </a:r>
            <a:endParaRPr lang="en-US" dirty="0"/>
          </a:p>
        </p:txBody>
      </p:sp>
      <p:sp>
        <p:nvSpPr>
          <p:cNvPr id="3" name="Title 2"/>
          <p:cNvSpPr>
            <a:spLocks noGrp="1"/>
          </p:cNvSpPr>
          <p:nvPr>
            <p:ph type="title"/>
          </p:nvPr>
        </p:nvSpPr>
        <p:spPr>
          <a:xfrm>
            <a:off x="620976" y="922067"/>
            <a:ext cx="7543800" cy="748939"/>
          </a:xfrm>
        </p:spPr>
        <p:txBody>
          <a:bodyPr/>
          <a:lstStyle/>
          <a:p>
            <a:r>
              <a:rPr lang="en-US" dirty="0" smtClean="0"/>
              <a:t>Insurance defined (Wikipedia)</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11</a:t>
            </a:fld>
            <a:endParaRPr lang="en-US"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5600" y="1003300"/>
            <a:ext cx="8229600" cy="1909763"/>
          </a:xfrm>
        </p:spPr>
        <p:txBody>
          <a:bodyPr/>
          <a:lstStyle/>
          <a:p>
            <a:r>
              <a:rPr lang="en-US" dirty="0" smtClean="0"/>
              <a:t>Benefits</a:t>
            </a:r>
          </a:p>
          <a:p>
            <a:pPr lvl="1"/>
            <a:r>
              <a:rPr lang="en-US" dirty="0" smtClean="0"/>
              <a:t>mandates</a:t>
            </a:r>
          </a:p>
          <a:p>
            <a:pPr lvl="1"/>
            <a:r>
              <a:rPr lang="en-US" dirty="0" smtClean="0"/>
              <a:t>“essential benefits”</a:t>
            </a:r>
          </a:p>
          <a:p>
            <a:pPr lvl="1"/>
            <a:r>
              <a:rPr lang="en-US" dirty="0" smtClean="0"/>
              <a:t>“medical necessity”</a:t>
            </a:r>
          </a:p>
          <a:p>
            <a:pPr lvl="1"/>
            <a:r>
              <a:rPr lang="en-US" dirty="0" smtClean="0"/>
              <a:t>price point</a:t>
            </a:r>
          </a:p>
          <a:p>
            <a:pPr lvl="1"/>
            <a:r>
              <a:rPr lang="en-US" dirty="0" smtClean="0"/>
              <a:t>customer preference</a:t>
            </a:r>
          </a:p>
          <a:p>
            <a:r>
              <a:rPr lang="en-US" dirty="0" smtClean="0"/>
              <a:t>Medical necessity</a:t>
            </a:r>
          </a:p>
          <a:p>
            <a:pPr lvl="1"/>
            <a:r>
              <a:rPr lang="en-US" dirty="0" smtClean="0"/>
              <a:t>Services for diagnosis, treatment of a </a:t>
            </a:r>
            <a:r>
              <a:rPr lang="en-US" b="1" dirty="0" smtClean="0"/>
              <a:t>health</a:t>
            </a:r>
            <a:r>
              <a:rPr lang="en-US" dirty="0" smtClean="0"/>
              <a:t> condition</a:t>
            </a:r>
          </a:p>
          <a:p>
            <a:pPr lvl="1"/>
            <a:r>
              <a:rPr lang="en-US" dirty="0" smtClean="0"/>
              <a:t>Necessary and </a:t>
            </a:r>
            <a:r>
              <a:rPr lang="en-US" b="1" dirty="0" smtClean="0"/>
              <a:t>appropriate</a:t>
            </a:r>
          </a:p>
          <a:p>
            <a:pPr lvl="1"/>
            <a:r>
              <a:rPr lang="en-US" dirty="0" smtClean="0"/>
              <a:t>Generally accepted </a:t>
            </a:r>
            <a:r>
              <a:rPr lang="en-US" b="1" dirty="0" smtClean="0"/>
              <a:t>standard of the medical community</a:t>
            </a:r>
          </a:p>
          <a:p>
            <a:pPr lvl="1"/>
            <a:r>
              <a:rPr lang="en-US" dirty="0" smtClean="0"/>
              <a:t>Not solely for </a:t>
            </a:r>
            <a:r>
              <a:rPr lang="en-US" b="1" dirty="0" smtClean="0"/>
              <a:t>convenience</a:t>
            </a:r>
          </a:p>
          <a:p>
            <a:pPr lvl="1"/>
            <a:r>
              <a:rPr lang="en-US" b="1" dirty="0" smtClean="0"/>
              <a:t>Cost-effectiveness</a:t>
            </a:r>
            <a:r>
              <a:rPr lang="en-US" dirty="0" smtClean="0"/>
              <a:t> considered</a:t>
            </a:r>
          </a:p>
          <a:p>
            <a:pPr lvl="1"/>
            <a:endParaRPr lang="en-US" dirty="0"/>
          </a:p>
        </p:txBody>
      </p:sp>
      <p:sp>
        <p:nvSpPr>
          <p:cNvPr id="3" name="Title 2"/>
          <p:cNvSpPr>
            <a:spLocks noGrp="1"/>
          </p:cNvSpPr>
          <p:nvPr>
            <p:ph type="title"/>
          </p:nvPr>
        </p:nvSpPr>
        <p:spPr>
          <a:xfrm>
            <a:off x="406400" y="406400"/>
            <a:ext cx="8229600" cy="812800"/>
          </a:xfrm>
        </p:spPr>
        <p:txBody>
          <a:bodyPr/>
          <a:lstStyle/>
          <a:p>
            <a:r>
              <a:rPr lang="en-US" dirty="0" smtClean="0"/>
              <a:t>What “insurance” covers and why</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12</a:t>
            </a:fld>
            <a:endParaRPr lang="en-US"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PHOTO of HQ from Kyle</a:t>
            </a:r>
            <a:endParaRPr lang="en-US" dirty="0"/>
          </a:p>
        </p:txBody>
      </p:sp>
      <p:sp>
        <p:nvSpPr>
          <p:cNvPr id="2" name="Slide Number Placeholder 1"/>
          <p:cNvSpPr>
            <a:spLocks noGrp="1"/>
          </p:cNvSpPr>
          <p:nvPr>
            <p:ph type="sldNum" sz="quarter" idx="4294967295"/>
          </p:nvPr>
        </p:nvSpPr>
        <p:spPr>
          <a:xfrm>
            <a:off x="8731250" y="6286501"/>
            <a:ext cx="412750" cy="365125"/>
          </a:xfrm>
        </p:spPr>
        <p:txBody>
          <a:bodyPr/>
          <a:lstStyle/>
          <a:p>
            <a:fld id="{1FD8C32A-D6FB-4D4F-BBE0-1CDD5DC54E2A}" type="slidenum">
              <a:rPr lang="en-US" smtClean="0"/>
              <a:pPr/>
              <a:t>13</a:t>
            </a:fld>
            <a:endParaRPr lang="en-US" dirty="0"/>
          </a:p>
        </p:txBody>
      </p:sp>
      <p:pic>
        <p:nvPicPr>
          <p:cNvPr id="5" name="Picture 4" descr="IMG_0495 resized.jpg"/>
          <p:cNvPicPr>
            <a:picLocks noChangeAspect="1"/>
          </p:cNvPicPr>
          <p:nvPr/>
        </p:nvPicPr>
        <p:blipFill>
          <a:blip r:embed="rId3"/>
          <a:srcRect l="2961" r="12159"/>
          <a:stretch>
            <a:fillRect/>
          </a:stretch>
        </p:blipFill>
        <p:spPr>
          <a:xfrm>
            <a:off x="0" y="0"/>
            <a:ext cx="9144000" cy="6858000"/>
          </a:xfrm>
          <a:prstGeom prst="rect">
            <a:avLst/>
          </a:prstGeom>
        </p:spPr>
      </p:pic>
      <p:pic>
        <p:nvPicPr>
          <p:cNvPr id="15" name="Picture 14" descr="BCBSNC-CrossShieldIcons-RGB-W-PNG-TRANSPARENT.png"/>
          <p:cNvPicPr>
            <a:picLocks noChangeAspect="1"/>
          </p:cNvPicPr>
          <p:nvPr/>
        </p:nvPicPr>
        <p:blipFill>
          <a:blip r:embed="rId4"/>
          <a:stretch>
            <a:fillRect/>
          </a:stretch>
        </p:blipFill>
        <p:spPr>
          <a:xfrm>
            <a:off x="7909663" y="6324602"/>
            <a:ext cx="626442" cy="327025"/>
          </a:xfrm>
          <a:prstGeom prst="rect">
            <a:avLst/>
          </a:prstGeom>
        </p:spPr>
      </p:pic>
      <p:sp>
        <p:nvSpPr>
          <p:cNvPr id="12" name="TextBox 11"/>
          <p:cNvSpPr txBox="1"/>
          <p:nvPr/>
        </p:nvSpPr>
        <p:spPr>
          <a:xfrm>
            <a:off x="2" y="39726"/>
            <a:ext cx="8219209" cy="523212"/>
          </a:xfrm>
          <a:prstGeom prst="rect">
            <a:avLst/>
          </a:prstGeom>
          <a:noFill/>
        </p:spPr>
        <p:txBody>
          <a:bodyPr wrap="square" lIns="91431" tIns="45716" rIns="91431" bIns="45716" rtlCol="0">
            <a:spAutoFit/>
          </a:bodyPr>
          <a:lstStyle/>
          <a:p>
            <a:r>
              <a:rPr lang="en-US" sz="2800" b="1" dirty="0" smtClean="0">
                <a:solidFill>
                  <a:srgbClr val="00B0F0"/>
                </a:solidFill>
              </a:rPr>
              <a:t>Blue Cross and Blue Shield of North Carolina</a:t>
            </a:r>
            <a:endParaRPr lang="en-US" sz="2800" b="1" dirty="0">
              <a:solidFill>
                <a:srgbClr val="00B0F0"/>
              </a:solidFill>
            </a:endParaRPr>
          </a:p>
        </p:txBody>
      </p:sp>
      <p:sp>
        <p:nvSpPr>
          <p:cNvPr id="13" name="TextBox 12"/>
          <p:cNvSpPr txBox="1"/>
          <p:nvPr/>
        </p:nvSpPr>
        <p:spPr>
          <a:xfrm>
            <a:off x="2" y="484633"/>
            <a:ext cx="6811107" cy="2862314"/>
          </a:xfrm>
          <a:prstGeom prst="rect">
            <a:avLst/>
          </a:prstGeom>
          <a:noFill/>
        </p:spPr>
        <p:txBody>
          <a:bodyPr wrap="square" lIns="91431" tIns="45716" rIns="91431" bIns="45716" rtlCol="0">
            <a:spAutoFit/>
          </a:bodyPr>
          <a:lstStyle/>
          <a:p>
            <a:pPr>
              <a:lnSpc>
                <a:spcPct val="150000"/>
              </a:lnSpc>
              <a:buClr>
                <a:srgbClr val="00ADEE"/>
              </a:buClr>
              <a:buFont typeface="Arial Black" pitchFamily="34" charset="0"/>
              <a:buChar char="+"/>
            </a:pPr>
            <a:r>
              <a:rPr lang="en-US" sz="2000" dirty="0" smtClean="0"/>
              <a:t> North Carolina’s largest health insurer</a:t>
            </a:r>
          </a:p>
          <a:p>
            <a:pPr>
              <a:lnSpc>
                <a:spcPct val="150000"/>
              </a:lnSpc>
              <a:buClr>
                <a:srgbClr val="00ADEE"/>
              </a:buClr>
              <a:buFont typeface="Arial Black" pitchFamily="34" charset="0"/>
              <a:buChar char="+"/>
            </a:pPr>
            <a:r>
              <a:rPr lang="en-US" sz="2000" dirty="0" smtClean="0"/>
              <a:t> 3.8 million members</a:t>
            </a:r>
            <a:endParaRPr lang="en-US" sz="1600" dirty="0" smtClean="0"/>
          </a:p>
          <a:p>
            <a:pPr>
              <a:lnSpc>
                <a:spcPct val="150000"/>
              </a:lnSpc>
              <a:buClr>
                <a:srgbClr val="00ADEE"/>
              </a:buClr>
              <a:buFont typeface="Arial Black" pitchFamily="34" charset="0"/>
              <a:buChar char="+"/>
            </a:pPr>
            <a:r>
              <a:rPr lang="en-US" sz="1600" dirty="0" smtClean="0"/>
              <a:t>  </a:t>
            </a:r>
            <a:r>
              <a:rPr lang="en-US" sz="2000" dirty="0" smtClean="0"/>
              <a:t>26,000 in-network providers</a:t>
            </a:r>
          </a:p>
          <a:p>
            <a:pPr>
              <a:lnSpc>
                <a:spcPct val="150000"/>
              </a:lnSpc>
              <a:buClr>
                <a:srgbClr val="00ADEE"/>
              </a:buClr>
              <a:buFont typeface="Arial Black" pitchFamily="34" charset="0"/>
              <a:buChar char="+"/>
            </a:pPr>
            <a:r>
              <a:rPr lang="en-US" sz="2000" dirty="0" smtClean="0"/>
              <a:t> 4,500 employees</a:t>
            </a:r>
          </a:p>
          <a:p>
            <a:pPr>
              <a:lnSpc>
                <a:spcPct val="150000"/>
              </a:lnSpc>
              <a:buClr>
                <a:srgbClr val="00ADEE"/>
              </a:buClr>
              <a:buFont typeface="Arial Black" pitchFamily="34" charset="0"/>
              <a:buChar char="+"/>
            </a:pPr>
            <a:r>
              <a:rPr lang="en-US" sz="2000" dirty="0" smtClean="0"/>
              <a:t> $6.4 billion revenue (2013)</a:t>
            </a:r>
          </a:p>
          <a:p>
            <a:pPr>
              <a:lnSpc>
                <a:spcPct val="150000"/>
              </a:lnSpc>
              <a:buClr>
                <a:srgbClr val="00ADEE"/>
              </a:buClr>
              <a:buFont typeface="Arial Black" pitchFamily="34" charset="0"/>
              <a:buChar char="+"/>
            </a:pPr>
            <a:r>
              <a:rPr lang="en-US" sz="2000" dirty="0" smtClean="0"/>
              <a:t> Founded in 1933</a:t>
            </a:r>
          </a:p>
        </p:txBody>
      </p:sp>
      <p:sp>
        <p:nvSpPr>
          <p:cNvPr id="8" name="Slide Number Placeholder 2"/>
          <p:cNvSpPr txBox="1">
            <a:spLocks/>
          </p:cNvSpPr>
          <p:nvPr/>
        </p:nvSpPr>
        <p:spPr>
          <a:xfrm>
            <a:off x="8507413" y="6324602"/>
            <a:ext cx="412750" cy="365125"/>
          </a:xfrm>
          <a:prstGeom prst="rect">
            <a:avLst/>
          </a:prstGeom>
        </p:spPr>
        <p:txBody>
          <a:bodyPr lIns="91431" tIns="45716" rIns="91431" bIns="45716"/>
          <a:lstStyle>
            <a:lvl1pPr>
              <a:defRPr>
                <a:latin typeface="+mn-lt"/>
              </a:defRPr>
            </a:lvl1pPr>
          </a:lstStyle>
          <a:p>
            <a:pPr algn="ctr" defTabSz="457154">
              <a:defRPr/>
            </a:pPr>
            <a:endParaRPr lang="en-US" sz="1400" dirty="0">
              <a:solidFill>
                <a:schemeClr val="bg1"/>
              </a:solidFill>
              <a:cs typeface="+mn-cs"/>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0976" y="1572768"/>
            <a:ext cx="8057247" cy="4618481"/>
          </a:xfrm>
        </p:spPr>
        <p:txBody>
          <a:bodyPr/>
          <a:lstStyle/>
          <a:p>
            <a:r>
              <a:rPr lang="en-US" sz="2400" dirty="0" smtClean="0"/>
              <a:t>Not-for-profit, fully taxed</a:t>
            </a:r>
          </a:p>
          <a:p>
            <a:r>
              <a:rPr lang="en-US" sz="2400" dirty="0" smtClean="0"/>
              <a:t>Single state health plan, one of 39 BCBS plans nationally</a:t>
            </a:r>
          </a:p>
          <a:p>
            <a:r>
              <a:rPr lang="en-US" sz="2400" dirty="0" smtClean="0"/>
              <a:t>3.8 million members in North Carolina</a:t>
            </a:r>
          </a:p>
          <a:p>
            <a:r>
              <a:rPr lang="en-US" sz="2400" dirty="0" smtClean="0"/>
              <a:t>Covers one third of all NC residents, about half of insured</a:t>
            </a:r>
          </a:p>
          <a:p>
            <a:r>
              <a:rPr lang="en-US" sz="2400" dirty="0" smtClean="0"/>
              <a:t>Largest and oldest health insurer in North Carolina</a:t>
            </a:r>
          </a:p>
          <a:p>
            <a:r>
              <a:rPr lang="en-US" sz="2400" dirty="0" smtClean="0"/>
              <a:t>Sixth largest insurer of individuals in the US</a:t>
            </a:r>
          </a:p>
          <a:p>
            <a:r>
              <a:rPr lang="en-US" sz="2400" dirty="0" smtClean="0"/>
              <a:t>Only insurer in the state with availability of exchange insurance  in all counties of North Carolina</a:t>
            </a:r>
          </a:p>
        </p:txBody>
      </p:sp>
      <p:sp>
        <p:nvSpPr>
          <p:cNvPr id="3" name="Title 2"/>
          <p:cNvSpPr>
            <a:spLocks noGrp="1"/>
          </p:cNvSpPr>
          <p:nvPr>
            <p:ph type="title"/>
          </p:nvPr>
        </p:nvSpPr>
        <p:spPr/>
        <p:txBody>
          <a:bodyPr/>
          <a:lstStyle/>
          <a:p>
            <a:pPr algn="ctr"/>
            <a:r>
              <a:rPr lang="en-US" sz="2400" b="1" dirty="0" smtClean="0"/>
              <a:t>Blue Cross and Blue Shield of North Carolina</a:t>
            </a:r>
            <a:br>
              <a:rPr lang="en-US" sz="2400" b="1" dirty="0" smtClean="0"/>
            </a:br>
            <a:r>
              <a:rPr lang="en-US" sz="2400" b="1" dirty="0" smtClean="0"/>
              <a:t>(BCBSNC)</a:t>
            </a:r>
            <a:endParaRPr lang="en-US" sz="2400" b="1"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14</a:t>
            </a:fld>
            <a:endParaRPr lang="en-US" dirty="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828800"/>
            <a:ext cx="8229600" cy="4351961"/>
          </a:xfrm>
        </p:spPr>
        <p:txBody>
          <a:bodyPr/>
          <a:lstStyle/>
          <a:p>
            <a:r>
              <a:rPr lang="en-US" sz="1600" b="1" dirty="0" smtClean="0"/>
              <a:t>Both established 1965</a:t>
            </a:r>
          </a:p>
          <a:p>
            <a:r>
              <a:rPr lang="en-US" sz="1600" b="1" dirty="0" smtClean="0"/>
              <a:t>Medicare</a:t>
            </a:r>
          </a:p>
          <a:p>
            <a:pPr lvl="1"/>
            <a:r>
              <a:rPr lang="en-US" sz="1600" b="1" dirty="0" smtClean="0"/>
              <a:t>Federally administered and funded</a:t>
            </a:r>
          </a:p>
          <a:p>
            <a:pPr lvl="1"/>
            <a:r>
              <a:rPr lang="en-US" sz="1600" b="1" dirty="0" smtClean="0"/>
              <a:t>Eligibility: all 65 yo and older, some disabled under 65 yo</a:t>
            </a:r>
          </a:p>
          <a:p>
            <a:pPr lvl="1"/>
            <a:r>
              <a:rPr lang="en-US" sz="1600" b="1" dirty="0" smtClean="0"/>
              <a:t>No means testing</a:t>
            </a:r>
          </a:p>
          <a:p>
            <a:pPr lvl="1"/>
            <a:r>
              <a:rPr lang="en-US" sz="1600" b="1" dirty="0" smtClean="0"/>
              <a:t>Part D (drug coverage) 2006</a:t>
            </a:r>
          </a:p>
          <a:p>
            <a:pPr lvl="1"/>
            <a:r>
              <a:rPr lang="en-US" sz="1600" b="1" dirty="0" smtClean="0"/>
              <a:t>Recently passed the 100 million mark in covered lives</a:t>
            </a:r>
          </a:p>
          <a:p>
            <a:endParaRPr lang="en-US" sz="1600" dirty="0" smtClean="0"/>
          </a:p>
          <a:p>
            <a:r>
              <a:rPr lang="en-US" sz="1600" b="1" dirty="0" smtClean="0"/>
              <a:t>Medicaid</a:t>
            </a:r>
          </a:p>
          <a:p>
            <a:pPr lvl="1"/>
            <a:r>
              <a:rPr lang="en-US" sz="1600" b="1" dirty="0" smtClean="0"/>
              <a:t>State administered and jointly funded by feds and state</a:t>
            </a:r>
          </a:p>
          <a:p>
            <a:pPr lvl="1"/>
            <a:r>
              <a:rPr lang="en-US" sz="1600" b="1" dirty="0" smtClean="0"/>
              <a:t>Eligibility: means-tested, low income adults </a:t>
            </a:r>
            <a:r>
              <a:rPr lang="en-US" sz="1600" b="1" u="sng" dirty="0" smtClean="0"/>
              <a:t>with</a:t>
            </a:r>
            <a:r>
              <a:rPr lang="en-US" sz="1600" b="1" dirty="0" smtClean="0"/>
              <a:t> children and/or pregnant, certain disabilities, low income, low asset nursing home patients</a:t>
            </a:r>
          </a:p>
          <a:p>
            <a:pPr lvl="1"/>
            <a:r>
              <a:rPr lang="en-US" sz="1600" b="1" dirty="0" smtClean="0"/>
              <a:t>US citizen or legal immigrants only</a:t>
            </a:r>
          </a:p>
          <a:p>
            <a:pPr lvl="1"/>
            <a:r>
              <a:rPr lang="en-US" sz="1600" b="1" dirty="0" smtClean="0"/>
              <a:t>CHIP 1997- broader coverage for children</a:t>
            </a:r>
          </a:p>
          <a:p>
            <a:endParaRPr lang="en-US" dirty="0"/>
          </a:p>
        </p:txBody>
      </p:sp>
      <p:sp>
        <p:nvSpPr>
          <p:cNvPr id="6" name="Title 5"/>
          <p:cNvSpPr>
            <a:spLocks noGrp="1"/>
          </p:cNvSpPr>
          <p:nvPr>
            <p:ph type="title"/>
          </p:nvPr>
        </p:nvSpPr>
        <p:spPr/>
        <p:txBody>
          <a:bodyPr/>
          <a:lstStyle/>
          <a:p>
            <a:r>
              <a:rPr lang="en-US" dirty="0" smtClean="0"/>
              <a:t>Medicare and Medicaid</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15</a:t>
            </a:fld>
            <a:endParaRPr lang="en-US" dirty="0"/>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0"/>
          </p:nvPr>
        </p:nvSpPr>
        <p:spPr>
          <a:noFill/>
        </p:spPr>
        <p:txBody>
          <a:body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pic>
        <p:nvPicPr>
          <p:cNvPr id="67587" name="Picture 2" descr="Droplets"/>
          <p:cNvPicPr>
            <a:picLocks noChangeAspect="1" noChangeArrowheads="1"/>
          </p:cNvPicPr>
          <p:nvPr/>
        </p:nvPicPr>
        <p:blipFill>
          <a:blip r:embed="rId3" cstate="print"/>
          <a:srcRect/>
          <a:stretch>
            <a:fillRect/>
          </a:stretch>
        </p:blipFill>
        <p:spPr bwMode="auto">
          <a:xfrm>
            <a:off x="-1588" y="0"/>
            <a:ext cx="9147176" cy="6859588"/>
          </a:xfrm>
          <a:prstGeom prst="rect">
            <a:avLst/>
          </a:prstGeom>
          <a:noFill/>
          <a:ln w="9525">
            <a:noFill/>
            <a:miter lim="800000"/>
            <a:headEnd/>
            <a:tailEnd/>
          </a:ln>
        </p:spPr>
      </p:pic>
      <p:sp>
        <p:nvSpPr>
          <p:cNvPr id="67588" name="Rectangle 3"/>
          <p:cNvSpPr>
            <a:spLocks noGrp="1" noChangeArrowheads="1"/>
          </p:cNvSpPr>
          <p:nvPr>
            <p:ph type="title"/>
          </p:nvPr>
        </p:nvSpPr>
        <p:spPr>
          <a:xfrm>
            <a:off x="457200" y="3044279"/>
            <a:ext cx="8229600" cy="769441"/>
          </a:xfrm>
          <a:noFill/>
        </p:spPr>
        <p:txBody>
          <a:bodyPr anchor="ctr">
            <a:spAutoFit/>
          </a:bodyPr>
          <a:lstStyle/>
          <a:p>
            <a:pPr algn="ctr" eaLnBrk="1" hangingPunct="1"/>
            <a:r>
              <a:rPr lang="en-US" sz="4400" dirty="0" smtClean="0">
                <a:solidFill>
                  <a:schemeClr val="bg1"/>
                </a:solidFill>
              </a:rPr>
              <a:t>The Problem</a:t>
            </a:r>
          </a:p>
        </p:txBody>
      </p:sp>
      <p:pic>
        <p:nvPicPr>
          <p:cNvPr id="67589" name="Picture 4" descr="Bottom4"/>
          <p:cNvPicPr>
            <a:picLocks noChangeAspect="1" noChangeArrowheads="1"/>
          </p:cNvPicPr>
          <p:nvPr/>
        </p:nvPicPr>
        <p:blipFill>
          <a:blip r:embed="rId4" cstate="print"/>
          <a:srcRect/>
          <a:stretch>
            <a:fillRect/>
          </a:stretch>
        </p:blipFill>
        <p:spPr bwMode="auto">
          <a:xfrm>
            <a:off x="0" y="5870575"/>
            <a:ext cx="9145588" cy="98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Footer Placeholder 3"/>
          <p:cNvSpPr>
            <a:spLocks noGrp="1"/>
          </p:cNvSpPr>
          <p:nvPr>
            <p:ph type="ftr" sz="quarter" idx="10"/>
          </p:nvPr>
        </p:nvSpPr>
        <p:spPr>
          <a:noFill/>
        </p:spPr>
        <p:txBody>
          <a:bodyPr/>
          <a:lstStyle/>
          <a:p>
            <a:r>
              <a:rPr lang="en-US" dirty="0" smtClean="0"/>
              <a:t> </a:t>
            </a:r>
            <a:endParaRPr lang="en-US" dirty="0"/>
          </a:p>
        </p:txBody>
      </p:sp>
      <p:sp>
        <p:nvSpPr>
          <p:cNvPr id="41987" name="Rectangle 2"/>
          <p:cNvSpPr>
            <a:spLocks noGrp="1" noChangeArrowheads="1"/>
          </p:cNvSpPr>
          <p:nvPr>
            <p:ph type="title"/>
          </p:nvPr>
        </p:nvSpPr>
        <p:spPr>
          <a:xfrm>
            <a:off x="609600" y="406400"/>
            <a:ext cx="7772400" cy="1143000"/>
          </a:xfrm>
        </p:spPr>
        <p:txBody>
          <a:bodyPr/>
          <a:lstStyle/>
          <a:p>
            <a:pPr algn="ctr" eaLnBrk="1" hangingPunct="1"/>
            <a:r>
              <a:rPr lang="en-US" sz="2800" b="1" dirty="0" smtClean="0"/>
              <a:t>Components of Health Care Quality</a:t>
            </a:r>
            <a:br>
              <a:rPr lang="en-US" sz="2800" b="1" dirty="0" smtClean="0"/>
            </a:br>
            <a:r>
              <a:rPr lang="en-US" sz="2800" dirty="0" smtClean="0"/>
              <a:t>Institute of Medicine (IOM)</a:t>
            </a:r>
          </a:p>
        </p:txBody>
      </p:sp>
      <p:sp>
        <p:nvSpPr>
          <p:cNvPr id="480259" name="Rectangle 3"/>
          <p:cNvSpPr>
            <a:spLocks noGrp="1" noChangeArrowheads="1"/>
          </p:cNvSpPr>
          <p:nvPr>
            <p:ph type="body" idx="1"/>
          </p:nvPr>
        </p:nvSpPr>
        <p:spPr>
          <a:xfrm>
            <a:off x="1054100" y="1562100"/>
            <a:ext cx="7721600" cy="3935413"/>
          </a:xfrm>
        </p:spPr>
        <p:txBody>
          <a:bodyPr/>
          <a:lstStyle/>
          <a:p>
            <a:pPr eaLnBrk="1" hangingPunct="1"/>
            <a:r>
              <a:rPr lang="en-US" sz="3600" dirty="0" smtClean="0"/>
              <a:t>Safety</a:t>
            </a:r>
          </a:p>
          <a:p>
            <a:pPr eaLnBrk="1" hangingPunct="1"/>
            <a:r>
              <a:rPr lang="en-US" sz="3600" dirty="0" smtClean="0"/>
              <a:t>Effectiveness</a:t>
            </a:r>
          </a:p>
          <a:p>
            <a:pPr eaLnBrk="1" hangingPunct="1"/>
            <a:r>
              <a:rPr lang="en-US" sz="3600" dirty="0" smtClean="0"/>
              <a:t>Patient Centeredness</a:t>
            </a:r>
          </a:p>
          <a:p>
            <a:pPr eaLnBrk="1" hangingPunct="1"/>
            <a:r>
              <a:rPr lang="en-US" sz="3600" dirty="0" smtClean="0"/>
              <a:t>Timeliness</a:t>
            </a:r>
          </a:p>
          <a:p>
            <a:pPr eaLnBrk="1" hangingPunct="1"/>
            <a:r>
              <a:rPr lang="en-US" sz="3600" dirty="0" smtClean="0"/>
              <a:t>Efficiency</a:t>
            </a:r>
          </a:p>
          <a:p>
            <a:pPr eaLnBrk="1" hangingPunct="1"/>
            <a:r>
              <a:rPr lang="en-US" sz="3600" dirty="0" smtClean="0"/>
              <a:t>Equity</a:t>
            </a: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11200"/>
            <a:ext cx="8547100" cy="812800"/>
          </a:xfrm>
        </p:spPr>
        <p:txBody>
          <a:bodyPr/>
          <a:lstStyle/>
          <a:p>
            <a:r>
              <a:rPr lang="en-US" sz="2800" b="1" dirty="0" smtClean="0"/>
              <a:t>Institute for Healthcare Improvement Triple Aim</a:t>
            </a:r>
            <a:endParaRPr lang="en-US" sz="2800" b="1" dirty="0"/>
          </a:p>
        </p:txBody>
      </p:sp>
      <p:sp>
        <p:nvSpPr>
          <p:cNvPr id="3" name="Content Placeholder 2"/>
          <p:cNvSpPr>
            <a:spLocks noGrp="1"/>
          </p:cNvSpPr>
          <p:nvPr>
            <p:ph idx="1"/>
          </p:nvPr>
        </p:nvSpPr>
        <p:spPr>
          <a:xfrm>
            <a:off x="457200" y="1828800"/>
            <a:ext cx="8229600" cy="2505301"/>
          </a:xfrm>
        </p:spPr>
        <p:txBody>
          <a:bodyPr/>
          <a:lstStyle/>
          <a:p>
            <a:r>
              <a:rPr lang="en-US" dirty="0" smtClean="0"/>
              <a:t>Improving the </a:t>
            </a:r>
            <a:r>
              <a:rPr lang="en-US" b="1" dirty="0" smtClean="0"/>
              <a:t>patient experience </a:t>
            </a:r>
            <a:r>
              <a:rPr lang="en-US" dirty="0" smtClean="0"/>
              <a:t>of care (including quality and satisfaction); </a:t>
            </a:r>
          </a:p>
          <a:p>
            <a:r>
              <a:rPr lang="en-US" dirty="0" smtClean="0"/>
              <a:t>Improving the </a:t>
            </a:r>
            <a:r>
              <a:rPr lang="en-US" b="1" dirty="0" smtClean="0"/>
              <a:t>health of populations</a:t>
            </a:r>
            <a:endParaRPr lang="en-US" dirty="0" smtClean="0"/>
          </a:p>
          <a:p>
            <a:r>
              <a:rPr lang="en-US" dirty="0" smtClean="0"/>
              <a:t>Reducing the per capita </a:t>
            </a:r>
            <a:r>
              <a:rPr lang="en-US" b="1" dirty="0" smtClean="0"/>
              <a:t>cost of health care</a:t>
            </a:r>
          </a:p>
          <a:p>
            <a:endParaRPr lang="en-US" dirty="0"/>
          </a:p>
        </p:txBody>
      </p:sp>
      <p:sp>
        <p:nvSpPr>
          <p:cNvPr id="4" name="Footer Placeholder 3"/>
          <p:cNvSpPr>
            <a:spLocks noGrp="1"/>
          </p:cNvSpPr>
          <p:nvPr>
            <p:ph type="ftr" sz="quarter" idx="10"/>
          </p:nvPr>
        </p:nvSpPr>
        <p:spPr/>
        <p:txBody>
          <a:bodyPr/>
          <a:lstStyle/>
          <a:p>
            <a:r>
              <a:rPr lang="en-US" dirty="0" smtClean="0"/>
              <a:t> </a:t>
            </a:r>
            <a:endParaRPr lang="en-US"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Footer Placeholder 3"/>
          <p:cNvSpPr>
            <a:spLocks noGrp="1"/>
          </p:cNvSpPr>
          <p:nvPr>
            <p:ph type="ftr" sz="quarter" idx="10"/>
          </p:nvPr>
        </p:nvSpPr>
        <p:spPr>
          <a:noFill/>
        </p:spPr>
        <p:txBody>
          <a:bodyPr/>
          <a:lstStyle/>
          <a:p>
            <a:r>
              <a:rPr lang="en-US" dirty="0" smtClean="0"/>
              <a:t> </a:t>
            </a:r>
            <a:endParaRPr lang="en-US" dirty="0"/>
          </a:p>
        </p:txBody>
      </p:sp>
      <p:sp>
        <p:nvSpPr>
          <p:cNvPr id="39939" name="Rectangle 2"/>
          <p:cNvSpPr>
            <a:spLocks noGrp="1" noChangeArrowheads="1"/>
          </p:cNvSpPr>
          <p:nvPr>
            <p:ph type="title"/>
          </p:nvPr>
        </p:nvSpPr>
        <p:spPr/>
        <p:txBody>
          <a:bodyPr/>
          <a:lstStyle/>
          <a:p>
            <a:pPr algn="ctr" eaLnBrk="1" hangingPunct="1"/>
            <a:r>
              <a:rPr lang="en-US" sz="2400" dirty="0" smtClean="0"/>
              <a:t>Definitions and Components of Health Care Quality</a:t>
            </a:r>
            <a:br>
              <a:rPr lang="en-US" sz="2400" dirty="0" smtClean="0"/>
            </a:br>
            <a:r>
              <a:rPr lang="en-US" sz="2000" dirty="0" smtClean="0"/>
              <a:t>Institute of Medicine (IOM)</a:t>
            </a:r>
          </a:p>
        </p:txBody>
      </p:sp>
      <p:sp>
        <p:nvSpPr>
          <p:cNvPr id="424963" name="Rectangle 3"/>
          <p:cNvSpPr>
            <a:spLocks noGrp="1" noChangeArrowheads="1"/>
          </p:cNvSpPr>
          <p:nvPr>
            <p:ph type="body" idx="1"/>
          </p:nvPr>
        </p:nvSpPr>
        <p:spPr>
          <a:xfrm>
            <a:off x="685800" y="2362200"/>
            <a:ext cx="7772400" cy="2246769"/>
          </a:xfrm>
        </p:spPr>
        <p:txBody>
          <a:bodyPr/>
          <a:lstStyle/>
          <a:p>
            <a:pPr eaLnBrk="1" hangingPunct="1"/>
            <a:r>
              <a:rPr lang="en-US" dirty="0" smtClean="0"/>
              <a:t>Quality is “the degree to which health services for individuals and populations increases the likelihood of desired health outcomes and are consistent with current professional knowledge.” </a:t>
            </a: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0"/>
          </p:nvPr>
        </p:nvSpPr>
        <p:spPr>
          <a:noFill/>
        </p:spPr>
        <p:txBody>
          <a:body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pic>
        <p:nvPicPr>
          <p:cNvPr id="67587" name="Picture 2" descr="Droplets"/>
          <p:cNvPicPr>
            <a:picLocks noChangeAspect="1" noChangeArrowheads="1"/>
          </p:cNvPicPr>
          <p:nvPr/>
        </p:nvPicPr>
        <p:blipFill>
          <a:blip r:embed="rId3" cstate="print"/>
          <a:srcRect/>
          <a:stretch>
            <a:fillRect/>
          </a:stretch>
        </p:blipFill>
        <p:spPr bwMode="auto">
          <a:xfrm>
            <a:off x="-1588" y="0"/>
            <a:ext cx="9147176" cy="6859588"/>
          </a:xfrm>
          <a:prstGeom prst="rect">
            <a:avLst/>
          </a:prstGeom>
          <a:noFill/>
          <a:ln w="9525">
            <a:noFill/>
            <a:miter lim="800000"/>
            <a:headEnd/>
            <a:tailEnd/>
          </a:ln>
        </p:spPr>
      </p:pic>
      <p:sp>
        <p:nvSpPr>
          <p:cNvPr id="67588" name="Rectangle 3"/>
          <p:cNvSpPr>
            <a:spLocks noGrp="1" noChangeArrowheads="1"/>
          </p:cNvSpPr>
          <p:nvPr>
            <p:ph type="title"/>
          </p:nvPr>
        </p:nvSpPr>
        <p:spPr>
          <a:xfrm>
            <a:off x="457200" y="3044279"/>
            <a:ext cx="8229600" cy="769441"/>
          </a:xfrm>
          <a:noFill/>
        </p:spPr>
        <p:txBody>
          <a:bodyPr anchor="ctr">
            <a:spAutoFit/>
          </a:bodyPr>
          <a:lstStyle/>
          <a:p>
            <a:pPr algn="ctr" eaLnBrk="1" hangingPunct="1"/>
            <a:r>
              <a:rPr lang="en-US" sz="4400" dirty="0" smtClean="0">
                <a:solidFill>
                  <a:schemeClr val="bg1"/>
                </a:solidFill>
              </a:rPr>
              <a:t>The Players</a:t>
            </a:r>
          </a:p>
        </p:txBody>
      </p:sp>
      <p:pic>
        <p:nvPicPr>
          <p:cNvPr id="67589" name="Picture 4" descr="Bottom4"/>
          <p:cNvPicPr>
            <a:picLocks noChangeAspect="1" noChangeArrowheads="1"/>
          </p:cNvPicPr>
          <p:nvPr/>
        </p:nvPicPr>
        <p:blipFill>
          <a:blip r:embed="rId4" cstate="print"/>
          <a:srcRect/>
          <a:stretch>
            <a:fillRect/>
          </a:stretch>
        </p:blipFill>
        <p:spPr bwMode="auto">
          <a:xfrm>
            <a:off x="0" y="5870575"/>
            <a:ext cx="9145588" cy="98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Footer Placeholder 2"/>
          <p:cNvSpPr>
            <a:spLocks noGrp="1"/>
          </p:cNvSpPr>
          <p:nvPr>
            <p:ph type="ftr" sz="quarter" idx="10"/>
          </p:nvPr>
        </p:nvSpPr>
        <p:spPr>
          <a:noFill/>
        </p:spPr>
        <p:txBody>
          <a:bodyPr/>
          <a:lstStyle/>
          <a:p>
            <a:r>
              <a:rPr lang="en-US" dirty="0" smtClean="0"/>
              <a:t> </a:t>
            </a:r>
            <a:endParaRPr lang="en-US" dirty="0"/>
          </a:p>
        </p:txBody>
      </p:sp>
      <p:sp>
        <p:nvSpPr>
          <p:cNvPr id="47107" name="Rectangle 2"/>
          <p:cNvSpPr>
            <a:spLocks noGrp="1" noChangeArrowheads="1"/>
          </p:cNvSpPr>
          <p:nvPr>
            <p:ph type="title"/>
          </p:nvPr>
        </p:nvSpPr>
        <p:spPr>
          <a:xfrm>
            <a:off x="327025" y="382588"/>
            <a:ext cx="8502650" cy="641350"/>
          </a:xfrm>
        </p:spPr>
        <p:txBody>
          <a:bodyPr/>
          <a:lstStyle/>
          <a:p>
            <a:pPr algn="ctr" eaLnBrk="1" hangingPunct="1"/>
            <a:r>
              <a:rPr lang="en-US" b="1" dirty="0" smtClean="0"/>
              <a:t>Quality-Cost Relationship-</a:t>
            </a:r>
            <a:r>
              <a:rPr lang="en-US" dirty="0" smtClean="0"/>
              <a:t> </a:t>
            </a:r>
            <a:r>
              <a:rPr lang="en-US" b="1" dirty="0" smtClean="0"/>
              <a:t>2007</a:t>
            </a:r>
          </a:p>
        </p:txBody>
      </p:sp>
      <p:pic>
        <p:nvPicPr>
          <p:cNvPr id="47108" name="Picture 3"/>
          <p:cNvPicPr>
            <a:picLocks noGrp="1" noChangeAspect="1" noChangeArrowheads="1"/>
          </p:cNvPicPr>
          <p:nvPr>
            <p:ph idx="4294967295"/>
          </p:nvPr>
        </p:nvPicPr>
        <p:blipFill>
          <a:blip r:embed="rId3" cstate="print"/>
          <a:srcRect/>
          <a:stretch>
            <a:fillRect/>
          </a:stretch>
        </p:blipFill>
        <p:spPr>
          <a:xfrm>
            <a:off x="373063" y="1655763"/>
            <a:ext cx="8397875" cy="4297362"/>
          </a:xfrm>
          <a:prstGeom prst="rect">
            <a:avLst/>
          </a:prstGeom>
          <a:noFill/>
        </p:spPr>
      </p:pic>
      <p:sp>
        <p:nvSpPr>
          <p:cNvPr id="47109" name="Oval 4"/>
          <p:cNvSpPr>
            <a:spLocks noChangeArrowheads="1"/>
          </p:cNvSpPr>
          <p:nvPr/>
        </p:nvSpPr>
        <p:spPr bwMode="auto">
          <a:xfrm>
            <a:off x="3733800" y="1905000"/>
            <a:ext cx="2743200" cy="1600200"/>
          </a:xfrm>
          <a:prstGeom prst="ellipse">
            <a:avLst/>
          </a:prstGeom>
          <a:noFill/>
          <a:ln w="9525">
            <a:solidFill>
              <a:srgbClr val="FF0000"/>
            </a:solidFill>
            <a:round/>
            <a:headEnd/>
            <a:tailEnd/>
          </a:ln>
        </p:spPr>
        <p:txBody>
          <a:bodyPr wrap="none" anchor="ctr"/>
          <a:lstStyle/>
          <a:p>
            <a:endParaRPr lang="en-US" dirty="0"/>
          </a:p>
        </p:txBody>
      </p:sp>
      <p:sp>
        <p:nvSpPr>
          <p:cNvPr id="47110" name="Text Box 5"/>
          <p:cNvSpPr txBox="1">
            <a:spLocks noChangeArrowheads="1"/>
          </p:cNvSpPr>
          <p:nvPr/>
        </p:nvSpPr>
        <p:spPr bwMode="auto">
          <a:xfrm>
            <a:off x="6764338" y="1376363"/>
            <a:ext cx="2006600" cy="274637"/>
          </a:xfrm>
          <a:prstGeom prst="rect">
            <a:avLst/>
          </a:prstGeom>
          <a:noFill/>
          <a:ln w="9525">
            <a:noFill/>
            <a:miter lim="800000"/>
            <a:headEnd/>
            <a:tailEnd/>
          </a:ln>
        </p:spPr>
        <p:txBody>
          <a:bodyPr wrap="none">
            <a:spAutoFit/>
          </a:bodyPr>
          <a:lstStyle/>
          <a:p>
            <a:r>
              <a:rPr lang="en-US" sz="1200" dirty="0">
                <a:solidFill>
                  <a:srgbClr val="FF0000"/>
                </a:solidFill>
              </a:rPr>
              <a:t>High quality/High efficiency</a:t>
            </a:r>
          </a:p>
        </p:txBody>
      </p:sp>
      <p:sp>
        <p:nvSpPr>
          <p:cNvPr id="47111" name="Line 6"/>
          <p:cNvSpPr>
            <a:spLocks noChangeShapeType="1"/>
          </p:cNvSpPr>
          <p:nvPr/>
        </p:nvSpPr>
        <p:spPr bwMode="auto">
          <a:xfrm flipH="1">
            <a:off x="6003925" y="1522413"/>
            <a:ext cx="760413" cy="534987"/>
          </a:xfrm>
          <a:prstGeom prst="line">
            <a:avLst/>
          </a:prstGeom>
          <a:noFill/>
          <a:ln w="9525">
            <a:solidFill>
              <a:schemeClr val="tx1"/>
            </a:solidFill>
            <a:round/>
            <a:headEnd/>
            <a:tailEnd type="triangle" w="med" len="med"/>
          </a:ln>
        </p:spPr>
        <p:txBody>
          <a:bodyPr/>
          <a:lstStyle/>
          <a:p>
            <a:endParaRPr lang="en-US" dirty="0"/>
          </a:p>
        </p:txBody>
      </p:sp>
      <p:sp>
        <p:nvSpPr>
          <p:cNvPr id="47112" name="Oval 7"/>
          <p:cNvSpPr>
            <a:spLocks noChangeArrowheads="1"/>
          </p:cNvSpPr>
          <p:nvPr/>
        </p:nvSpPr>
        <p:spPr bwMode="auto">
          <a:xfrm>
            <a:off x="1641475" y="3857625"/>
            <a:ext cx="2743200" cy="1600200"/>
          </a:xfrm>
          <a:prstGeom prst="ellipse">
            <a:avLst/>
          </a:prstGeom>
          <a:noFill/>
          <a:ln w="9525">
            <a:solidFill>
              <a:srgbClr val="FF0000"/>
            </a:solidFill>
            <a:round/>
            <a:headEnd/>
            <a:tailEnd/>
          </a:ln>
        </p:spPr>
        <p:txBody>
          <a:bodyPr wrap="none" anchor="ctr"/>
          <a:lstStyle/>
          <a:p>
            <a:endParaRPr lang="en-US" dirty="0"/>
          </a:p>
        </p:txBody>
      </p:sp>
      <p:sp>
        <p:nvSpPr>
          <p:cNvPr id="47113" name="Text Box 8"/>
          <p:cNvSpPr txBox="1">
            <a:spLocks noChangeArrowheads="1"/>
          </p:cNvSpPr>
          <p:nvPr/>
        </p:nvSpPr>
        <p:spPr bwMode="auto">
          <a:xfrm>
            <a:off x="381000" y="5791200"/>
            <a:ext cx="2209800" cy="274638"/>
          </a:xfrm>
          <a:prstGeom prst="rect">
            <a:avLst/>
          </a:prstGeom>
          <a:noFill/>
          <a:ln w="9525">
            <a:noFill/>
            <a:miter lim="800000"/>
            <a:headEnd/>
            <a:tailEnd/>
          </a:ln>
        </p:spPr>
        <p:txBody>
          <a:bodyPr wrap="none">
            <a:spAutoFit/>
          </a:bodyPr>
          <a:lstStyle/>
          <a:p>
            <a:r>
              <a:rPr lang="en-US" sz="1200" dirty="0">
                <a:solidFill>
                  <a:srgbClr val="FF0000"/>
                </a:solidFill>
              </a:rPr>
              <a:t>Lower quality/Lower efficiency</a:t>
            </a:r>
          </a:p>
        </p:txBody>
      </p:sp>
      <p:sp>
        <p:nvSpPr>
          <p:cNvPr id="47114" name="Line 9"/>
          <p:cNvSpPr>
            <a:spLocks noChangeShapeType="1"/>
          </p:cNvSpPr>
          <p:nvPr/>
        </p:nvSpPr>
        <p:spPr bwMode="auto">
          <a:xfrm flipV="1">
            <a:off x="1752600" y="5181600"/>
            <a:ext cx="457200" cy="685800"/>
          </a:xfrm>
          <a:prstGeom prst="line">
            <a:avLst/>
          </a:prstGeom>
          <a:noFill/>
          <a:ln w="9525">
            <a:solidFill>
              <a:schemeClr val="tx1"/>
            </a:solidFill>
            <a:round/>
            <a:headEnd/>
            <a:tailEnd type="triangle" w="med" len="med"/>
          </a:ln>
        </p:spPr>
        <p:txBody>
          <a:bodyPr/>
          <a:lstStyle/>
          <a:p>
            <a:endParaRPr lang="en-US" dirty="0"/>
          </a:p>
        </p:txBody>
      </p:sp>
      <p:sp>
        <p:nvSpPr>
          <p:cNvPr id="47115" name="Rectangle 10"/>
          <p:cNvSpPr>
            <a:spLocks noChangeArrowheads="1"/>
          </p:cNvSpPr>
          <p:nvPr/>
        </p:nvSpPr>
        <p:spPr bwMode="gray">
          <a:xfrm>
            <a:off x="883467" y="1109592"/>
            <a:ext cx="7473905" cy="297004"/>
          </a:xfrm>
          <a:prstGeom prst="rect">
            <a:avLst/>
          </a:prstGeom>
          <a:solidFill>
            <a:srgbClr val="E5E5CC"/>
          </a:solidFill>
          <a:ln w="12700">
            <a:solidFill>
              <a:schemeClr val="tx1"/>
            </a:solidFill>
            <a:miter lim="800000"/>
            <a:headEnd/>
            <a:tailEnd/>
          </a:ln>
        </p:spPr>
        <p:txBody>
          <a:bodyPr wrap="none" lIns="45720" rIns="45720" anchor="ctr">
            <a:spAutoFit/>
          </a:bodyPr>
          <a:lstStyle/>
          <a:p>
            <a:pPr algn="ctr">
              <a:lnSpc>
                <a:spcPct val="95000"/>
              </a:lnSpc>
              <a:spcBef>
                <a:spcPct val="20000"/>
              </a:spcBef>
            </a:pPr>
            <a:r>
              <a:rPr lang="en-US" sz="1400" dirty="0"/>
              <a:t>Data Shows </a:t>
            </a:r>
            <a:r>
              <a:rPr lang="en-US" sz="1400" dirty="0" smtClean="0"/>
              <a:t>That </a:t>
            </a:r>
            <a:r>
              <a:rPr lang="en-US" sz="1400" b="1" dirty="0" smtClean="0"/>
              <a:t>Medicare</a:t>
            </a:r>
            <a:r>
              <a:rPr lang="en-US" sz="1400" dirty="0" smtClean="0"/>
              <a:t> </a:t>
            </a:r>
            <a:r>
              <a:rPr lang="en-US" sz="1400" dirty="0"/>
              <a:t>Providers Differ in the Quality and Efficiency of Care They Deliver</a:t>
            </a:r>
          </a:p>
        </p:txBody>
      </p:sp>
      <p:sp>
        <p:nvSpPr>
          <p:cNvPr id="47116" name="Rectangle 11"/>
          <p:cNvSpPr>
            <a:spLocks noChangeArrowheads="1"/>
          </p:cNvSpPr>
          <p:nvPr/>
        </p:nvSpPr>
        <p:spPr bwMode="gray">
          <a:xfrm>
            <a:off x="7324725" y="33338"/>
            <a:ext cx="760413" cy="285750"/>
          </a:xfrm>
          <a:prstGeom prst="rect">
            <a:avLst/>
          </a:prstGeom>
          <a:solidFill>
            <a:srgbClr val="C0C0C0">
              <a:alpha val="41176"/>
            </a:srgbClr>
          </a:solidFill>
          <a:ln w="12700">
            <a:solidFill>
              <a:schemeClr val="tx1"/>
            </a:solidFill>
            <a:miter lim="800000"/>
            <a:headEnd/>
            <a:tailEnd/>
          </a:ln>
        </p:spPr>
        <p:txBody>
          <a:bodyPr wrap="none" lIns="45720" rIns="45720" anchor="ctr">
            <a:spAutoFit/>
          </a:bodyPr>
          <a:lstStyle/>
          <a:p>
            <a:endParaRPr lang="en-US" dirty="0"/>
          </a:p>
        </p:txBody>
      </p:sp>
      <p:sp>
        <p:nvSpPr>
          <p:cNvPr id="13" name="TextBox 12"/>
          <p:cNvSpPr txBox="1"/>
          <p:nvPr/>
        </p:nvSpPr>
        <p:spPr>
          <a:xfrm>
            <a:off x="6959600" y="5930900"/>
            <a:ext cx="1498600" cy="261610"/>
          </a:xfrm>
          <a:prstGeom prst="rect">
            <a:avLst/>
          </a:prstGeom>
          <a:noFill/>
        </p:spPr>
        <p:txBody>
          <a:bodyPr wrap="square" rtlCol="0">
            <a:spAutoFit/>
          </a:bodyPr>
          <a:lstStyle/>
          <a:p>
            <a:r>
              <a:rPr lang="en-US" sz="1100" dirty="0" smtClean="0"/>
              <a:t>CMS, 2007</a:t>
            </a:r>
            <a:endParaRPr lang="en-US" sz="11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2"/>
          <p:cNvSpPr>
            <a:spLocks noGrp="1"/>
          </p:cNvSpPr>
          <p:nvPr>
            <p:ph type="ftr" sz="quarter" idx="10"/>
          </p:nvPr>
        </p:nvSpPr>
        <p:spPr>
          <a:noFill/>
        </p:spPr>
        <p:txBody>
          <a:bodyPr/>
          <a:lstStyle/>
          <a:p>
            <a:r>
              <a:rPr lang="en-US" dirty="0" smtClean="0"/>
              <a:t> </a:t>
            </a:r>
            <a:endParaRPr lang="en-US" dirty="0"/>
          </a:p>
        </p:txBody>
      </p:sp>
      <p:sp>
        <p:nvSpPr>
          <p:cNvPr id="51203" name="Rectangle 2"/>
          <p:cNvSpPr>
            <a:spLocks noGrp="1" noChangeArrowheads="1"/>
          </p:cNvSpPr>
          <p:nvPr>
            <p:ph type="title"/>
          </p:nvPr>
        </p:nvSpPr>
        <p:spPr>
          <a:xfrm>
            <a:off x="327025" y="382588"/>
            <a:ext cx="8502650" cy="641350"/>
          </a:xfrm>
        </p:spPr>
        <p:txBody>
          <a:bodyPr/>
          <a:lstStyle/>
          <a:p>
            <a:pPr algn="ctr" eaLnBrk="1" hangingPunct="1"/>
            <a:r>
              <a:rPr lang="en-US" sz="2800" b="1" dirty="0" smtClean="0"/>
              <a:t>Impact of inadequate medical care</a:t>
            </a:r>
          </a:p>
        </p:txBody>
      </p:sp>
      <p:sp>
        <p:nvSpPr>
          <p:cNvPr id="51204" name="AutoShape 3" descr="Chart"/>
          <p:cNvSpPr>
            <a:spLocks noChangeAspect="1" noChangeArrowheads="1"/>
          </p:cNvSpPr>
          <p:nvPr/>
        </p:nvSpPr>
        <p:spPr bwMode="auto">
          <a:xfrm>
            <a:off x="2884488" y="2908300"/>
            <a:ext cx="230187" cy="249238"/>
          </a:xfrm>
          <a:prstGeom prst="rect">
            <a:avLst/>
          </a:prstGeom>
          <a:noFill/>
          <a:ln w="9525">
            <a:noFill/>
            <a:miter lim="800000"/>
            <a:headEnd/>
            <a:tailEnd/>
          </a:ln>
        </p:spPr>
        <p:txBody>
          <a:bodyPr/>
          <a:lstStyle/>
          <a:p>
            <a:endParaRPr lang="en-US" dirty="0"/>
          </a:p>
        </p:txBody>
      </p:sp>
      <p:sp>
        <p:nvSpPr>
          <p:cNvPr id="51205" name="AutoShape 4" descr="Chart"/>
          <p:cNvSpPr>
            <a:spLocks noChangeAspect="1" noChangeArrowheads="1"/>
          </p:cNvSpPr>
          <p:nvPr/>
        </p:nvSpPr>
        <p:spPr bwMode="auto">
          <a:xfrm>
            <a:off x="2884488" y="2908300"/>
            <a:ext cx="230187" cy="249238"/>
          </a:xfrm>
          <a:prstGeom prst="rect">
            <a:avLst/>
          </a:prstGeom>
          <a:noFill/>
          <a:ln w="9525">
            <a:noFill/>
            <a:miter lim="800000"/>
            <a:headEnd/>
            <a:tailEnd/>
          </a:ln>
        </p:spPr>
        <p:txBody>
          <a:bodyPr/>
          <a:lstStyle/>
          <a:p>
            <a:endParaRPr lang="en-US" dirty="0"/>
          </a:p>
        </p:txBody>
      </p:sp>
      <p:sp>
        <p:nvSpPr>
          <p:cNvPr id="51206" name="Text Box 5"/>
          <p:cNvSpPr txBox="1">
            <a:spLocks noChangeArrowheads="1"/>
          </p:cNvSpPr>
          <p:nvPr/>
        </p:nvSpPr>
        <p:spPr bwMode="auto">
          <a:xfrm>
            <a:off x="381000" y="1600200"/>
            <a:ext cx="8397875" cy="925513"/>
          </a:xfrm>
          <a:prstGeom prst="rect">
            <a:avLst/>
          </a:prstGeom>
          <a:solidFill>
            <a:srgbClr val="FF0000"/>
          </a:solidFill>
          <a:ln w="9525">
            <a:solidFill>
              <a:schemeClr val="tx1"/>
            </a:solidFill>
            <a:miter lim="800000"/>
            <a:headEnd/>
            <a:tailEnd/>
          </a:ln>
        </p:spPr>
        <p:txBody>
          <a:bodyPr anchor="ctr">
            <a:spAutoFit/>
          </a:bodyPr>
          <a:lstStyle/>
          <a:p>
            <a:pPr algn="ctr"/>
            <a:r>
              <a:rPr lang="en-US" b="1" dirty="0">
                <a:solidFill>
                  <a:schemeClr val="bg1"/>
                </a:solidFill>
                <a:ea typeface="Arial Unicode MS" pitchFamily="34" charset="-128"/>
                <a:cs typeface="Arial Unicode MS" pitchFamily="34" charset="-128"/>
              </a:rPr>
              <a:t>Avoidable death and medical costs due</a:t>
            </a:r>
          </a:p>
          <a:p>
            <a:pPr algn="ctr"/>
            <a:r>
              <a:rPr lang="en-US" b="1" dirty="0">
                <a:solidFill>
                  <a:schemeClr val="bg1"/>
                </a:solidFill>
                <a:ea typeface="Arial Unicode MS" pitchFamily="34" charset="-128"/>
                <a:cs typeface="Arial Unicode MS" pitchFamily="34" charset="-128"/>
              </a:rPr>
              <a:t>to unexplained variations in care:</a:t>
            </a:r>
            <a:br>
              <a:rPr lang="en-US" b="1" dirty="0">
                <a:solidFill>
                  <a:schemeClr val="bg1"/>
                </a:solidFill>
                <a:ea typeface="Arial Unicode MS" pitchFamily="34" charset="-128"/>
                <a:cs typeface="Arial Unicode MS" pitchFamily="34" charset="-128"/>
              </a:rPr>
            </a:br>
            <a:r>
              <a:rPr lang="en-US" dirty="0">
                <a:solidFill>
                  <a:schemeClr val="bg1"/>
                </a:solidFill>
                <a:ea typeface="Arial Unicode MS" pitchFamily="34" charset="-128"/>
                <a:cs typeface="Arial Unicode MS" pitchFamily="34" charset="-128"/>
              </a:rPr>
              <a:t>Selected measures and conditions in U.S. population</a:t>
            </a:r>
            <a:r>
              <a:rPr lang="en-US" sz="1400" dirty="0">
                <a:solidFill>
                  <a:schemeClr val="bg1"/>
                </a:solidFill>
                <a:ea typeface="Arial Unicode MS" pitchFamily="34" charset="-128"/>
                <a:cs typeface="Arial Unicode MS" pitchFamily="34" charset="-128"/>
              </a:rPr>
              <a:t> </a:t>
            </a:r>
          </a:p>
        </p:txBody>
      </p:sp>
      <p:graphicFrame>
        <p:nvGraphicFramePr>
          <p:cNvPr id="429062" name="Group 6"/>
          <p:cNvGraphicFramePr>
            <a:graphicFrameLocks noGrp="1"/>
          </p:cNvGraphicFramePr>
          <p:nvPr/>
        </p:nvGraphicFramePr>
        <p:xfrm>
          <a:off x="381000" y="2514600"/>
          <a:ext cx="8397875" cy="3474720"/>
        </p:xfrm>
        <a:graphic>
          <a:graphicData uri="http://schemas.openxmlformats.org/drawingml/2006/table">
            <a:tbl>
              <a:tblPr/>
              <a:tblGrid>
                <a:gridCol w="3219450"/>
                <a:gridCol w="2222500"/>
                <a:gridCol w="2955925"/>
              </a:tblGrid>
              <a:tr h="293688">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Measure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066B2"/>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Avoidable deaths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066B2"/>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Avoidable medical costs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066B2"/>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Controlling high blood pressure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12,000 – 32,000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$382 million – $1 billion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438150">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Cholesterol management (control)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3,400 – 7,200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$70 million – $88 million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Diabetes care – HbA1c control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5,300 – 11,700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$693 million – $1.2 billion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Smoking cessation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8,300 – 13,200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$859 million – $1 billion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Prenatal care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1,000 – 1,750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$519 million – $524 million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Colorectal cancer screening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4,100 – 6,200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$188 million – $194 million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271463">
                <a:tc>
                  <a:txBody>
                    <a:bodyPr/>
                    <a:lstStyle/>
                    <a:p>
                      <a:pPr marL="0" marR="0" lvl="0" indent="0" algn="l" defTabSz="914400" rtl="0" eaLnBrk="1" fontAlgn="base" latinLnBrk="0" hangingPunct="1">
                        <a:lnSpc>
                          <a:spcPct val="100000"/>
                        </a:lnSpc>
                        <a:spcBef>
                          <a:spcPct val="20000"/>
                        </a:spcBef>
                        <a:spcAft>
                          <a:spcPct val="0"/>
                        </a:spcAft>
                        <a:buClr>
                          <a:srgbClr val="00AEEF"/>
                        </a:buClr>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34,100 – 72,050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a:txBody>
                    <a:bodyPr/>
                    <a:lstStyle/>
                    <a:p>
                      <a:pPr marL="0" marR="0" lvl="0" indent="0" algn="ctr" defTabSz="914400" rtl="0" eaLnBrk="1" fontAlgn="base" latinLnBrk="0" hangingPunct="1">
                        <a:lnSpc>
                          <a:spcPct val="100000"/>
                        </a:lnSpc>
                        <a:spcBef>
                          <a:spcPct val="20000"/>
                        </a:spcBef>
                        <a:spcAft>
                          <a:spcPct val="0"/>
                        </a:spcAft>
                        <a:buClr>
                          <a:srgbClr val="00AEEF"/>
                        </a:buClr>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$2.7 billion – $4.1 billion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r>
              <a:tr h="373063">
                <a:tc gridSpan="3">
                  <a:txBody>
                    <a:bodyPr/>
                    <a:lstStyle/>
                    <a:p>
                      <a:pPr marL="0" marR="0" lvl="0" indent="0" algn="l" defTabSz="914400" rtl="0" eaLnBrk="1" fontAlgn="base" latinLnBrk="0" hangingPunct="1">
                        <a:lnSpc>
                          <a:spcPct val="100000"/>
                        </a:lnSpc>
                        <a:spcBef>
                          <a:spcPct val="0"/>
                        </a:spcBef>
                        <a:spcAft>
                          <a:spcPct val="0"/>
                        </a:spcAft>
                        <a:buClr>
                          <a:srgbClr val="00AEEF"/>
                        </a:buClr>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Source: The National Committee for Quality Assurance, The State of Heal Care Quality, 2005, p. 10</a:t>
                      </a:r>
                    </a:p>
                    <a:p>
                      <a:pPr marL="0" marR="0" lvl="0" indent="0" algn="l" defTabSz="914400" rtl="0" eaLnBrk="1" fontAlgn="base" latinLnBrk="0" hangingPunct="1">
                        <a:lnSpc>
                          <a:spcPct val="100000"/>
                        </a:lnSpc>
                        <a:spcBef>
                          <a:spcPct val="0"/>
                        </a:spcBef>
                        <a:spcAft>
                          <a:spcPct val="0"/>
                        </a:spcAft>
                        <a:buClr>
                          <a:srgbClr val="00AEEF"/>
                        </a:buClr>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http://www.ncqa.org/Communications/News/SOHC_2005.htm.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5CC"/>
                    </a:solid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797567" y="1629534"/>
            <a:ext cx="8057247" cy="4926841"/>
          </a:xfrm>
        </p:spPr>
        <p:txBody>
          <a:bodyPr/>
          <a:lstStyle/>
          <a:p>
            <a:pPr>
              <a:buFont typeface="Times" pitchFamily="18" charset="0"/>
              <a:buNone/>
            </a:pPr>
            <a:endParaRPr lang="en-US" sz="4200" dirty="0" smtClean="0">
              <a:ea typeface="Geneva"/>
              <a:cs typeface="Geneva"/>
            </a:endParaRPr>
          </a:p>
          <a:p>
            <a:pPr>
              <a:buFont typeface="Times" pitchFamily="18" charset="0"/>
              <a:buNone/>
            </a:pPr>
            <a:r>
              <a:rPr lang="en-US" dirty="0" smtClean="0">
                <a:ea typeface="Geneva"/>
                <a:cs typeface="Geneva"/>
              </a:rPr>
              <a:t>	</a:t>
            </a:r>
          </a:p>
          <a:p>
            <a:pPr>
              <a:buFont typeface="Times" pitchFamily="18" charset="0"/>
              <a:buNone/>
            </a:pPr>
            <a:r>
              <a:rPr lang="en-US" dirty="0" smtClean="0">
                <a:ea typeface="Geneva"/>
                <a:cs typeface="Geneva"/>
              </a:rPr>
              <a:t>				</a:t>
            </a:r>
          </a:p>
          <a:p>
            <a:pPr>
              <a:buFont typeface="Times" pitchFamily="18" charset="0"/>
              <a:buNone/>
            </a:pPr>
            <a:r>
              <a:rPr lang="en-US" sz="2600" dirty="0" smtClean="0">
                <a:ea typeface="Geneva"/>
                <a:cs typeface="Geneva"/>
              </a:rPr>
              <a:t>								</a:t>
            </a:r>
          </a:p>
          <a:p>
            <a:endParaRPr lang="en-US" dirty="0" smtClean="0">
              <a:ea typeface="Geneva"/>
              <a:cs typeface="Geneva"/>
            </a:endParaRPr>
          </a:p>
          <a:p>
            <a:pPr>
              <a:buNone/>
            </a:pPr>
            <a:endParaRPr lang="en-US" dirty="0" smtClean="0">
              <a:ea typeface="Geneva"/>
              <a:cs typeface="Geneva"/>
            </a:endParaRPr>
          </a:p>
        </p:txBody>
      </p:sp>
      <p:sp>
        <p:nvSpPr>
          <p:cNvPr id="7" name="Title 6"/>
          <p:cNvSpPr>
            <a:spLocks noGrp="1"/>
          </p:cNvSpPr>
          <p:nvPr>
            <p:ph type="title"/>
          </p:nvPr>
        </p:nvSpPr>
        <p:spPr>
          <a:xfrm>
            <a:off x="1014676" y="738098"/>
            <a:ext cx="6872024" cy="748939"/>
          </a:xfrm>
        </p:spPr>
        <p:txBody>
          <a:bodyPr/>
          <a:lstStyle/>
          <a:p>
            <a:r>
              <a:rPr lang="en-US" sz="4400" b="1" dirty="0" smtClean="0">
                <a:solidFill>
                  <a:srgbClr val="FF0000"/>
                </a:solidFill>
                <a:ea typeface="Geneva"/>
                <a:cs typeface="Geneva"/>
              </a:rPr>
              <a:t>BUT: </a:t>
            </a:r>
            <a:r>
              <a:rPr lang="en-US" dirty="0" smtClean="0">
                <a:ea typeface="Geneva"/>
                <a:cs typeface="Geneva"/>
              </a:rPr>
              <a:t/>
            </a:r>
            <a:br>
              <a:rPr lang="en-US" dirty="0" smtClean="0">
                <a:ea typeface="Geneva"/>
                <a:cs typeface="Geneva"/>
              </a:rPr>
            </a:br>
            <a:r>
              <a:rPr lang="en-US" dirty="0" smtClean="0">
                <a:ea typeface="Geneva"/>
                <a:cs typeface="Geneva"/>
              </a:rPr>
              <a:t>“Drugs don’t work in patients who don’t take them.” </a:t>
            </a:r>
            <a:r>
              <a:rPr lang="en-US" sz="2000" dirty="0" smtClean="0">
                <a:ea typeface="Geneva"/>
                <a:cs typeface="Geneva"/>
              </a:rPr>
              <a:t>– C Everett Koop MD</a:t>
            </a:r>
            <a:r>
              <a:rPr lang="en-US" dirty="0" smtClean="0">
                <a:ea typeface="Geneva"/>
                <a:cs typeface="Geneva"/>
              </a:rPr>
              <a:t/>
            </a:r>
            <a:br>
              <a:rPr lang="en-US" dirty="0" smtClean="0">
                <a:ea typeface="Geneva"/>
                <a:cs typeface="Geneva"/>
              </a:rPr>
            </a:br>
            <a:endParaRPr lang="en-US" dirty="0"/>
          </a:p>
        </p:txBody>
      </p:sp>
      <p:sp>
        <p:nvSpPr>
          <p:cNvPr id="4" name="Slide Number Placeholder 3"/>
          <p:cNvSpPr>
            <a:spLocks noGrp="1"/>
          </p:cNvSpPr>
          <p:nvPr>
            <p:ph type="sldNum" sz="quarter" idx="10"/>
          </p:nvPr>
        </p:nvSpPr>
        <p:spPr/>
        <p:txBody>
          <a:bodyPr/>
          <a:lstStyle/>
          <a:p>
            <a:r>
              <a:rPr lang="en-US" dirty="0" smtClean="0"/>
              <a:t>16</a:t>
            </a:r>
            <a:endParaRPr lang="en-US" dirty="0"/>
          </a:p>
        </p:txBody>
      </p:sp>
      <p:graphicFrame>
        <p:nvGraphicFramePr>
          <p:cNvPr id="6" name="Diagram 5"/>
          <p:cNvGraphicFramePr/>
          <p:nvPr/>
        </p:nvGraphicFramePr>
        <p:xfrm>
          <a:off x="-545583" y="2118946"/>
          <a:ext cx="4686300" cy="2497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476132" y="2663238"/>
            <a:ext cx="6189784" cy="2308324"/>
          </a:xfrm>
          <a:prstGeom prst="rect">
            <a:avLst/>
          </a:prstGeom>
        </p:spPr>
        <p:txBody>
          <a:bodyPr wrap="square">
            <a:spAutoFit/>
          </a:bodyPr>
          <a:lstStyle/>
          <a:p>
            <a:pPr>
              <a:defRPr/>
            </a:pPr>
            <a:r>
              <a:rPr lang="en-US" sz="2400" dirty="0" smtClean="0">
                <a:ea typeface="Geneva" pitchFamily="-105" charset="-128"/>
              </a:rPr>
              <a:t>Medication non-adherence results in more deaths in the U.S. per year than:</a:t>
            </a:r>
          </a:p>
          <a:p>
            <a:pPr lvl="1">
              <a:buFont typeface="Arial" pitchFamily="34" charset="0"/>
              <a:buChar char="•"/>
              <a:defRPr/>
            </a:pPr>
            <a:r>
              <a:rPr lang="en-US" sz="2400" dirty="0" smtClean="0">
                <a:solidFill>
                  <a:schemeClr val="bg1">
                    <a:lumMod val="50000"/>
                  </a:schemeClr>
                </a:solidFill>
                <a:ea typeface="Geneva" pitchFamily="-105" charset="-128"/>
              </a:rPr>
              <a:t>Deaths related to alcohol abuse</a:t>
            </a:r>
          </a:p>
          <a:p>
            <a:pPr lvl="1">
              <a:buFont typeface="Arial" pitchFamily="34" charset="0"/>
              <a:buChar char="•"/>
              <a:defRPr/>
            </a:pPr>
            <a:r>
              <a:rPr lang="en-US" sz="2400" dirty="0" smtClean="0">
                <a:solidFill>
                  <a:schemeClr val="bg1">
                    <a:lumMod val="50000"/>
                  </a:schemeClr>
                </a:solidFill>
                <a:ea typeface="Geneva" pitchFamily="-105" charset="-128"/>
              </a:rPr>
              <a:t>Deaths from illicit drug use</a:t>
            </a:r>
          </a:p>
          <a:p>
            <a:pPr lvl="1">
              <a:buFont typeface="Arial" pitchFamily="34" charset="0"/>
              <a:buChar char="•"/>
              <a:defRPr/>
            </a:pPr>
            <a:r>
              <a:rPr lang="en-US" sz="2400" dirty="0" smtClean="0">
                <a:solidFill>
                  <a:schemeClr val="bg1">
                    <a:lumMod val="50000"/>
                  </a:schemeClr>
                </a:solidFill>
                <a:ea typeface="Geneva" pitchFamily="-105" charset="-128"/>
              </a:rPr>
              <a:t>Deaths caused by adverse reactions to prescription medications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True Cost of Medication Non-adherence</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23</a:t>
            </a:fld>
            <a:endParaRPr lang="en-US" dirty="0"/>
          </a:p>
        </p:txBody>
      </p:sp>
      <p:sp>
        <p:nvSpPr>
          <p:cNvPr id="5" name="Content Placeholder 2"/>
          <p:cNvSpPr>
            <a:spLocks noGrp="1"/>
          </p:cNvSpPr>
          <p:nvPr>
            <p:ph idx="1"/>
          </p:nvPr>
        </p:nvSpPr>
        <p:spPr>
          <a:xfrm>
            <a:off x="1003300" y="1610434"/>
            <a:ext cx="7832969" cy="4926841"/>
          </a:xfrm>
        </p:spPr>
        <p:txBody>
          <a:bodyPr/>
          <a:lstStyle/>
          <a:p>
            <a:pPr>
              <a:defRPr/>
            </a:pPr>
            <a:r>
              <a:rPr lang="en-US" dirty="0" smtClean="0">
                <a:ea typeface="Geneva" pitchFamily="-105" charset="-128"/>
              </a:rPr>
              <a:t>Every year, medication non-adherence in the United States results in enormous costs to the healthcare system</a:t>
            </a:r>
          </a:p>
          <a:p>
            <a:pPr lvl="1">
              <a:defRPr/>
            </a:pPr>
            <a:r>
              <a:rPr lang="en-US" dirty="0" smtClean="0">
                <a:ea typeface="Geneva" pitchFamily="-105" charset="-128"/>
              </a:rPr>
              <a:t>89,000-125,000 premature deaths</a:t>
            </a:r>
          </a:p>
          <a:p>
            <a:pPr lvl="1">
              <a:defRPr/>
            </a:pPr>
            <a:r>
              <a:rPr lang="en-US" dirty="0" smtClean="0">
                <a:ea typeface="Geneva" pitchFamily="-105" charset="-128"/>
              </a:rPr>
              <a:t>33-69% of medication-related hospital admissions</a:t>
            </a:r>
          </a:p>
          <a:p>
            <a:pPr lvl="1">
              <a:defRPr/>
            </a:pPr>
            <a:r>
              <a:rPr lang="en-US" dirty="0" smtClean="0">
                <a:ea typeface="Geneva" pitchFamily="-105" charset="-128"/>
              </a:rPr>
              <a:t>An additional $2,000 per patient in medical costs and physician visits </a:t>
            </a:r>
          </a:p>
          <a:p>
            <a:pPr lvl="1">
              <a:defRPr/>
            </a:pPr>
            <a:r>
              <a:rPr lang="en-US" dirty="0" smtClean="0">
                <a:ea typeface="Geneva" pitchFamily="-105" charset="-128"/>
              </a:rPr>
              <a:t>$290 billion in direct and indirect healthcare costs</a:t>
            </a:r>
          </a:p>
          <a:p>
            <a:pPr lvl="1">
              <a:defRPr/>
            </a:pPr>
            <a:endParaRPr lang="en-US" dirty="0" smtClean="0">
              <a:ea typeface="Geneva" pitchFamily="-105" charset="-128"/>
            </a:endParaRPr>
          </a:p>
          <a:p>
            <a:pPr lvl="1">
              <a:buNone/>
              <a:defRPr/>
            </a:pPr>
            <a:endParaRPr lang="en-US" dirty="0" smtClean="0">
              <a:ea typeface="Geneva" pitchFamily="-105" charset="-128"/>
            </a:endParaRPr>
          </a:p>
          <a:p>
            <a:pPr>
              <a:buNone/>
              <a:defRPr/>
            </a:pPr>
            <a:endParaRPr lang="en-US" dirty="0" smtClean="0">
              <a:ea typeface="Geneva" pitchFamily="-105" charset="-128"/>
            </a:endParaRPr>
          </a:p>
          <a:p>
            <a:pPr>
              <a:defRPr/>
            </a:pPr>
            <a:endParaRPr lang="en-US" dirty="0" smtClean="0">
              <a:ea typeface="Geneva" pitchFamily="-105" charset="-128"/>
            </a:endParaRPr>
          </a:p>
        </p:txBody>
      </p:sp>
      <p:sp>
        <p:nvSpPr>
          <p:cNvPr id="6" name="TextBox 5"/>
          <p:cNvSpPr txBox="1"/>
          <p:nvPr/>
        </p:nvSpPr>
        <p:spPr>
          <a:xfrm>
            <a:off x="1141413" y="5454650"/>
            <a:ext cx="6721475" cy="400110"/>
          </a:xfrm>
          <a:prstGeom prst="rect">
            <a:avLst/>
          </a:prstGeom>
          <a:noFill/>
        </p:spPr>
        <p:txBody>
          <a:bodyPr>
            <a:spAutoFit/>
          </a:bodyPr>
          <a:lstStyle/>
          <a:p>
            <a:pPr eaLnBrk="0" hangingPunct="0">
              <a:defRPr/>
            </a:pPr>
            <a:r>
              <a:rPr lang="en-US" sz="1000" dirty="0">
                <a:latin typeface="+mj-lt"/>
                <a:ea typeface="Geneva" pitchFamily="-105" charset="-128"/>
                <a:cs typeface="+mn-cs"/>
              </a:rPr>
              <a:t>Cutler DM, Everett W. Thinking outside the pillbox – medication adherence as a priority for health care reform. </a:t>
            </a:r>
            <a:r>
              <a:rPr lang="en-US" sz="1000" i="1" dirty="0">
                <a:latin typeface="+mj-lt"/>
                <a:ea typeface="Geneva" pitchFamily="-105" charset="-128"/>
                <a:cs typeface="+mn-cs"/>
              </a:rPr>
              <a:t>N Engl J Med</a:t>
            </a:r>
            <a:r>
              <a:rPr lang="en-US" sz="1000" dirty="0">
                <a:latin typeface="+mj-lt"/>
                <a:ea typeface="Geneva" pitchFamily="-105" charset="-128"/>
                <a:cs typeface="+mn-cs"/>
              </a:rPr>
              <a:t>. 2010;362:1553-55.  Mortality statistics provided by Centers for Disease Control (CDC).</a:t>
            </a:r>
          </a:p>
        </p:txBody>
      </p:sp>
      <p:graphicFrame>
        <p:nvGraphicFramePr>
          <p:cNvPr id="7" name="Diagram 6"/>
          <p:cNvGraphicFramePr/>
          <p:nvPr/>
        </p:nvGraphicFramePr>
        <p:xfrm>
          <a:off x="-271443" y="1943100"/>
          <a:ext cx="4333489" cy="2664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0"/>
          </p:nvPr>
        </p:nvSpPr>
        <p:spPr>
          <a:noFill/>
        </p:spPr>
        <p:txBody>
          <a:body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pic>
        <p:nvPicPr>
          <p:cNvPr id="67587" name="Picture 2" descr="Droplets"/>
          <p:cNvPicPr>
            <a:picLocks noChangeAspect="1" noChangeArrowheads="1"/>
          </p:cNvPicPr>
          <p:nvPr/>
        </p:nvPicPr>
        <p:blipFill>
          <a:blip r:embed="rId3" cstate="print"/>
          <a:srcRect/>
          <a:stretch>
            <a:fillRect/>
          </a:stretch>
        </p:blipFill>
        <p:spPr bwMode="auto">
          <a:xfrm>
            <a:off x="-1588" y="0"/>
            <a:ext cx="9147176" cy="6859588"/>
          </a:xfrm>
          <a:prstGeom prst="rect">
            <a:avLst/>
          </a:prstGeom>
          <a:noFill/>
          <a:ln w="9525">
            <a:noFill/>
            <a:miter lim="800000"/>
            <a:headEnd/>
            <a:tailEnd/>
          </a:ln>
        </p:spPr>
      </p:pic>
      <p:sp>
        <p:nvSpPr>
          <p:cNvPr id="67588" name="Rectangle 3"/>
          <p:cNvSpPr>
            <a:spLocks noGrp="1" noChangeArrowheads="1"/>
          </p:cNvSpPr>
          <p:nvPr>
            <p:ph type="title"/>
          </p:nvPr>
        </p:nvSpPr>
        <p:spPr>
          <a:xfrm>
            <a:off x="457200" y="3044279"/>
            <a:ext cx="8229600" cy="769441"/>
          </a:xfrm>
          <a:noFill/>
        </p:spPr>
        <p:txBody>
          <a:bodyPr anchor="ctr">
            <a:spAutoFit/>
          </a:bodyPr>
          <a:lstStyle/>
          <a:p>
            <a:pPr algn="ctr" eaLnBrk="1" hangingPunct="1"/>
            <a:r>
              <a:rPr lang="en-US" sz="4400" dirty="0" smtClean="0">
                <a:solidFill>
                  <a:schemeClr val="bg1"/>
                </a:solidFill>
              </a:rPr>
              <a:t>The Need</a:t>
            </a:r>
          </a:p>
        </p:txBody>
      </p:sp>
      <p:pic>
        <p:nvPicPr>
          <p:cNvPr id="67589" name="Picture 4" descr="Bottom4"/>
          <p:cNvPicPr>
            <a:picLocks noChangeAspect="1" noChangeArrowheads="1"/>
          </p:cNvPicPr>
          <p:nvPr/>
        </p:nvPicPr>
        <p:blipFill>
          <a:blip r:embed="rId4" cstate="print"/>
          <a:srcRect/>
          <a:stretch>
            <a:fillRect/>
          </a:stretch>
        </p:blipFill>
        <p:spPr bwMode="auto">
          <a:xfrm>
            <a:off x="0" y="5870575"/>
            <a:ext cx="9145588" cy="98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465138" y="496888"/>
            <a:ext cx="8458200" cy="1143000"/>
          </a:xfrm>
          <a:prstGeom prst="rect">
            <a:avLst/>
          </a:prstGeom>
        </p:spPr>
        <p:txBody>
          <a:bodyPr/>
          <a:lstStyle/>
          <a:p>
            <a:pPr eaLnBrk="1" hangingPunct="1">
              <a:buClr>
                <a:srgbClr val="000000"/>
              </a:buClr>
              <a:buFont typeface="Tahoma" pitchFamily="34" charset="0"/>
              <a:buNone/>
            </a:pPr>
            <a:r>
              <a:rPr lang="en-US" sz="3200" b="1" dirty="0" smtClean="0">
                <a:cs typeface="Tahoma" pitchFamily="34" charset="0"/>
                <a:sym typeface="Tahoma" pitchFamily="34" charset="0"/>
              </a:rPr>
              <a:t>Health Insurance Coverage in the U.S., 2010</a:t>
            </a:r>
          </a:p>
        </p:txBody>
      </p:sp>
      <p:graphicFrame>
        <p:nvGraphicFramePr>
          <p:cNvPr id="1026" name="Object 3"/>
          <p:cNvGraphicFramePr>
            <a:graphicFrameLocks noGrp="1" noChangeAspect="1"/>
          </p:cNvGraphicFramePr>
          <p:nvPr>
            <p:ph type="chart" idx="4294967295"/>
          </p:nvPr>
        </p:nvGraphicFramePr>
        <p:xfrm>
          <a:off x="749300" y="1068388"/>
          <a:ext cx="7829550" cy="4537043"/>
        </p:xfrm>
        <a:graphic>
          <a:graphicData uri="http://schemas.openxmlformats.org/presentationml/2006/ole">
            <p:oleObj spid="_x0000_s1026" name="Chart" r:id="rId4" imgW="7905750" imgH="4581347" progId="Excel.Sheet.8">
              <p:embed/>
            </p:oleObj>
          </a:graphicData>
        </a:graphic>
      </p:graphicFrame>
      <p:sp>
        <p:nvSpPr>
          <p:cNvPr id="1028" name="Text Box 4"/>
          <p:cNvSpPr txBox="1">
            <a:spLocks noChangeArrowheads="1"/>
          </p:cNvSpPr>
          <p:nvPr/>
        </p:nvSpPr>
        <p:spPr bwMode="auto">
          <a:xfrm>
            <a:off x="465138" y="6092825"/>
            <a:ext cx="8069262" cy="765175"/>
          </a:xfrm>
          <a:prstGeom prst="rect">
            <a:avLst/>
          </a:prstGeom>
          <a:noFill/>
          <a:ln w="9525">
            <a:noFill/>
            <a:miter lim="800000"/>
            <a:headEnd/>
            <a:tailEnd/>
          </a:ln>
        </p:spPr>
        <p:txBody>
          <a:bodyPr wrap="square" anchor="ctr">
            <a:spAutoFit/>
          </a:bodyPr>
          <a:lstStyle/>
          <a:p>
            <a:pPr>
              <a:buClr>
                <a:srgbClr val="000000"/>
              </a:buClr>
              <a:buFont typeface="Tahoma" pitchFamily="34" charset="0"/>
              <a:buNone/>
            </a:pPr>
            <a:r>
              <a:rPr lang="en-US" sz="1100" dirty="0">
                <a:solidFill>
                  <a:srgbClr val="000000"/>
                </a:solidFill>
                <a:latin typeface="Tahoma" pitchFamily="34" charset="0"/>
                <a:cs typeface="Tahoma" pitchFamily="34" charset="0"/>
                <a:sym typeface="Tahoma" pitchFamily="34" charset="0"/>
              </a:rPr>
              <a:t>* Medicaid also includes other public programs: CHIP, other state programs, military-related coverage. Numbers may not add to 100 due to rounding.</a:t>
            </a:r>
            <a:br>
              <a:rPr lang="en-US" sz="1100" dirty="0">
                <a:solidFill>
                  <a:srgbClr val="000000"/>
                </a:solidFill>
                <a:latin typeface="Tahoma" pitchFamily="34" charset="0"/>
                <a:cs typeface="Tahoma" pitchFamily="34" charset="0"/>
                <a:sym typeface="Tahoma" pitchFamily="34" charset="0"/>
              </a:rPr>
            </a:br>
            <a:r>
              <a:rPr lang="en-US" sz="1100" dirty="0">
                <a:solidFill>
                  <a:srgbClr val="000000"/>
                </a:solidFill>
                <a:latin typeface="Tahoma" pitchFamily="34" charset="0"/>
                <a:cs typeface="Tahoma" pitchFamily="34" charset="0"/>
                <a:sym typeface="Tahoma" pitchFamily="34" charset="0"/>
              </a:rPr>
              <a:t>SOURCE: KCMU/Urban Institute analysis of 2011 ASEC Supplement to the CPS.</a:t>
            </a:r>
          </a:p>
          <a:p>
            <a:pPr>
              <a:buClr>
                <a:srgbClr val="000000"/>
              </a:buClr>
              <a:buFont typeface="Tahoma" pitchFamily="34" charset="0"/>
              <a:buNone/>
            </a:pPr>
            <a:endParaRPr lang="en-US" sz="1100" dirty="0">
              <a:solidFill>
                <a:srgbClr val="000000"/>
              </a:solidFill>
              <a:latin typeface="Tahoma" pitchFamily="34" charset="0"/>
              <a:cs typeface="Tahoma" pitchFamily="34" charset="0"/>
              <a:sym typeface="Tahoma" pitchFamily="34" charset="0"/>
            </a:endParaRPr>
          </a:p>
        </p:txBody>
      </p:sp>
      <p:sp>
        <p:nvSpPr>
          <p:cNvPr id="1029" name="Text Box 5"/>
          <p:cNvSpPr txBox="1">
            <a:spLocks noChangeArrowheads="1"/>
          </p:cNvSpPr>
          <p:nvPr/>
        </p:nvSpPr>
        <p:spPr bwMode="auto">
          <a:xfrm>
            <a:off x="2876550" y="5732463"/>
            <a:ext cx="3387725" cy="460375"/>
          </a:xfrm>
          <a:prstGeom prst="rect">
            <a:avLst/>
          </a:prstGeom>
          <a:noFill/>
          <a:ln w="9525">
            <a:noFill/>
            <a:miter lim="800000"/>
            <a:headEnd/>
            <a:tailEnd/>
          </a:ln>
        </p:spPr>
        <p:txBody>
          <a:bodyPr wrap="none">
            <a:spAutoFit/>
          </a:bodyPr>
          <a:lstStyle/>
          <a:p>
            <a:pPr algn="ctr">
              <a:buClr>
                <a:srgbClr val="000000"/>
              </a:buClr>
              <a:buFont typeface="Tahoma" pitchFamily="34" charset="0"/>
              <a:buNone/>
            </a:pPr>
            <a:r>
              <a:rPr lang="en-US" sz="2400" b="1" dirty="0">
                <a:solidFill>
                  <a:srgbClr val="000000"/>
                </a:solidFill>
                <a:latin typeface="Tahoma" pitchFamily="34" charset="0"/>
                <a:cs typeface="Tahoma" pitchFamily="34" charset="0"/>
                <a:sym typeface="Tahoma" pitchFamily="34" charset="0"/>
              </a:rPr>
              <a:t>Total = 305.2 million</a:t>
            </a:r>
          </a:p>
        </p:txBody>
      </p:sp>
      <p:sp>
        <p:nvSpPr>
          <p:cNvPr id="1030" name="Text Box 6"/>
          <p:cNvSpPr txBox="1">
            <a:spLocks noChangeArrowheads="1"/>
          </p:cNvSpPr>
          <p:nvPr/>
        </p:nvSpPr>
        <p:spPr bwMode="auto">
          <a:xfrm>
            <a:off x="4729163" y="-4763"/>
            <a:ext cx="180975" cy="338138"/>
          </a:xfrm>
          <a:prstGeom prst="rect">
            <a:avLst/>
          </a:prstGeom>
          <a:noFill/>
          <a:ln w="9525">
            <a:noFill/>
            <a:miter lim="800000"/>
            <a:headEnd/>
            <a:tailEnd/>
          </a:ln>
        </p:spPr>
        <p:txBody>
          <a:bodyPr wrap="none">
            <a:spAutoFit/>
          </a:bodyPr>
          <a:lstStyle/>
          <a:p>
            <a:pPr algn="r">
              <a:buClr>
                <a:srgbClr val="000000"/>
              </a:buClr>
              <a:buFont typeface="Tahoma" pitchFamily="34" charset="0"/>
              <a:buNone/>
            </a:pPr>
            <a:endParaRPr lang="en-US" sz="1600" b="1" dirty="0">
              <a:solidFill>
                <a:srgbClr val="000000"/>
              </a:solidFill>
              <a:latin typeface="Tahoma" pitchFamily="34" charset="0"/>
              <a:cs typeface="Tahoma" pitchFamily="34" charset="0"/>
              <a:sym typeface="Tahoma" pitchFamily="34" charset="0"/>
            </a:endParaRPr>
          </a:p>
        </p:txBody>
      </p:sp>
      <p:pic>
        <p:nvPicPr>
          <p:cNvPr id="1031" name="Picture 6" descr="kfflogo-color1"/>
          <p:cNvPicPr>
            <a:picLocks noChangeAspect="1" noChangeArrowheads="1"/>
          </p:cNvPicPr>
          <p:nvPr/>
        </p:nvPicPr>
        <p:blipFill>
          <a:blip r:embed="rId5" cstate="print"/>
          <a:srcRect/>
          <a:stretch>
            <a:fillRect/>
          </a:stretch>
        </p:blipFill>
        <p:spPr bwMode="auto">
          <a:xfrm>
            <a:off x="8615363" y="6337300"/>
            <a:ext cx="457200" cy="45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2"/>
          <p:cNvSpPr>
            <a:spLocks noChangeAspect="1"/>
          </p:cNvSpPr>
          <p:nvPr/>
        </p:nvSpPr>
        <p:spPr bwMode="auto">
          <a:xfrm>
            <a:off x="7319963" y="1274763"/>
            <a:ext cx="493712" cy="706437"/>
          </a:xfrm>
          <a:custGeom>
            <a:avLst/>
            <a:gdLst>
              <a:gd name="T0" fmla="*/ 181627632 w 313"/>
              <a:gd name="T1" fmla="*/ 32763605 h 478"/>
              <a:gd name="T2" fmla="*/ 67177955 w 313"/>
              <a:gd name="T3" fmla="*/ 224972139 h 478"/>
              <a:gd name="T4" fmla="*/ 121913741 w 313"/>
              <a:gd name="T5" fmla="*/ 297050863 h 478"/>
              <a:gd name="T6" fmla="*/ 67177955 w 313"/>
              <a:gd name="T7" fmla="*/ 384418476 h 478"/>
              <a:gd name="T8" fmla="*/ 99521599 w 313"/>
              <a:gd name="T9" fmla="*/ 412812009 h 478"/>
              <a:gd name="T10" fmla="*/ 77129481 w 313"/>
              <a:gd name="T11" fmla="*/ 471786182 h 478"/>
              <a:gd name="T12" fmla="*/ 77129481 w 313"/>
              <a:gd name="T13" fmla="*/ 570074008 h 478"/>
              <a:gd name="T14" fmla="*/ 0 w 313"/>
              <a:gd name="T15" fmla="*/ 605021939 h 478"/>
              <a:gd name="T16" fmla="*/ 29856169 w 313"/>
              <a:gd name="T17" fmla="*/ 635599717 h 478"/>
              <a:gd name="T18" fmla="*/ 194068223 w 313"/>
              <a:gd name="T19" fmla="*/ 998176383 h 478"/>
              <a:gd name="T20" fmla="*/ 323446004 w 313"/>
              <a:gd name="T21" fmla="*/ 1044044527 h 478"/>
              <a:gd name="T22" fmla="*/ 315981965 w 313"/>
              <a:gd name="T23" fmla="*/ 969781465 h 478"/>
              <a:gd name="T24" fmla="*/ 378183343 w 313"/>
              <a:gd name="T25" fmla="*/ 910808770 h 478"/>
              <a:gd name="T26" fmla="*/ 355791225 w 313"/>
              <a:gd name="T27" fmla="*/ 849651736 h 478"/>
              <a:gd name="T28" fmla="*/ 515025212 w 313"/>
              <a:gd name="T29" fmla="*/ 775388674 h 478"/>
              <a:gd name="T30" fmla="*/ 522489251 w 313"/>
              <a:gd name="T31" fmla="*/ 672731987 h 478"/>
              <a:gd name="T32" fmla="*/ 617035851 w 313"/>
              <a:gd name="T33" fmla="*/ 666178973 h 478"/>
              <a:gd name="T34" fmla="*/ 689188756 w 313"/>
              <a:gd name="T35" fmla="*/ 589733051 h 478"/>
              <a:gd name="T36" fmla="*/ 778758804 w 313"/>
              <a:gd name="T37" fmla="*/ 537311892 h 478"/>
              <a:gd name="T38" fmla="*/ 778758804 w 313"/>
              <a:gd name="T39" fmla="*/ 471786182 h 478"/>
              <a:gd name="T40" fmla="*/ 656845112 w 313"/>
              <a:gd name="T41" fmla="*/ 452128617 h 478"/>
              <a:gd name="T42" fmla="*/ 634451417 w 313"/>
              <a:gd name="T43" fmla="*/ 380049800 h 478"/>
              <a:gd name="T44" fmla="*/ 512537725 w 313"/>
              <a:gd name="T45" fmla="*/ 371312448 h 478"/>
              <a:gd name="T46" fmla="*/ 413016052 w 313"/>
              <a:gd name="T47" fmla="*/ 61157057 h 478"/>
              <a:gd name="T48" fmla="*/ 368230239 w 313"/>
              <a:gd name="T49" fmla="*/ 0 h 478"/>
              <a:gd name="T50" fmla="*/ 243829060 w 313"/>
              <a:gd name="T51" fmla="*/ 26210591 h 478"/>
              <a:gd name="T52" fmla="*/ 223924430 w 313"/>
              <a:gd name="T53" fmla="*/ 54605520 h 478"/>
              <a:gd name="T54" fmla="*/ 181627632 w 313"/>
              <a:gd name="T55" fmla="*/ 32763605 h 4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3"/>
              <a:gd name="T85" fmla="*/ 0 h 478"/>
              <a:gd name="T86" fmla="*/ 313 w 313"/>
              <a:gd name="T87" fmla="*/ 478 h 4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3" h="478">
                <a:moveTo>
                  <a:pt x="73" y="15"/>
                </a:moveTo>
                <a:lnTo>
                  <a:pt x="27" y="103"/>
                </a:lnTo>
                <a:lnTo>
                  <a:pt x="49" y="136"/>
                </a:lnTo>
                <a:lnTo>
                  <a:pt x="27" y="176"/>
                </a:lnTo>
                <a:lnTo>
                  <a:pt x="40" y="189"/>
                </a:lnTo>
                <a:lnTo>
                  <a:pt x="31" y="216"/>
                </a:lnTo>
                <a:lnTo>
                  <a:pt x="31" y="261"/>
                </a:lnTo>
                <a:lnTo>
                  <a:pt x="0" y="277"/>
                </a:lnTo>
                <a:lnTo>
                  <a:pt x="12" y="291"/>
                </a:lnTo>
                <a:lnTo>
                  <a:pt x="78" y="457"/>
                </a:lnTo>
                <a:lnTo>
                  <a:pt x="130" y="478"/>
                </a:lnTo>
                <a:lnTo>
                  <a:pt x="127" y="444"/>
                </a:lnTo>
                <a:lnTo>
                  <a:pt x="152" y="417"/>
                </a:lnTo>
                <a:lnTo>
                  <a:pt x="143" y="389"/>
                </a:lnTo>
                <a:lnTo>
                  <a:pt x="207" y="355"/>
                </a:lnTo>
                <a:lnTo>
                  <a:pt x="210" y="308"/>
                </a:lnTo>
                <a:lnTo>
                  <a:pt x="248" y="305"/>
                </a:lnTo>
                <a:lnTo>
                  <a:pt x="277" y="270"/>
                </a:lnTo>
                <a:lnTo>
                  <a:pt x="313" y="246"/>
                </a:lnTo>
                <a:lnTo>
                  <a:pt x="313" y="216"/>
                </a:lnTo>
                <a:lnTo>
                  <a:pt x="264" y="207"/>
                </a:lnTo>
                <a:lnTo>
                  <a:pt x="255" y="174"/>
                </a:lnTo>
                <a:lnTo>
                  <a:pt x="206" y="170"/>
                </a:lnTo>
                <a:lnTo>
                  <a:pt x="166" y="28"/>
                </a:lnTo>
                <a:lnTo>
                  <a:pt x="148" y="0"/>
                </a:lnTo>
                <a:lnTo>
                  <a:pt x="98" y="12"/>
                </a:lnTo>
                <a:lnTo>
                  <a:pt x="90" y="25"/>
                </a:lnTo>
                <a:lnTo>
                  <a:pt x="73" y="15"/>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315" name="Freeform 3"/>
          <p:cNvSpPr>
            <a:spLocks noChangeAspect="1"/>
          </p:cNvSpPr>
          <p:nvPr/>
        </p:nvSpPr>
        <p:spPr bwMode="auto">
          <a:xfrm>
            <a:off x="6400800" y="2327275"/>
            <a:ext cx="746125" cy="482600"/>
          </a:xfrm>
          <a:custGeom>
            <a:avLst/>
            <a:gdLst>
              <a:gd name="T0" fmla="*/ 106997186 w 473"/>
              <a:gd name="T1" fmla="*/ 109059822 h 310"/>
              <a:gd name="T2" fmla="*/ 0 w 473"/>
              <a:gd name="T3" fmla="*/ 210847954 h 310"/>
              <a:gd name="T4" fmla="*/ 59718403 w 473"/>
              <a:gd name="T5" fmla="*/ 574379591 h 310"/>
              <a:gd name="T6" fmla="*/ 106997186 w 473"/>
              <a:gd name="T7" fmla="*/ 751299125 h 310"/>
              <a:gd name="T8" fmla="*/ 308547157 w 473"/>
              <a:gd name="T9" fmla="*/ 736757303 h 310"/>
              <a:gd name="T10" fmla="*/ 1050058275 w 473"/>
              <a:gd name="T11" fmla="*/ 601039339 h 310"/>
              <a:gd name="T12" fmla="*/ 1102312250 w 473"/>
              <a:gd name="T13" fmla="*/ 579227384 h 310"/>
              <a:gd name="T14" fmla="*/ 1176961012 w 473"/>
              <a:gd name="T15" fmla="*/ 409579540 h 310"/>
              <a:gd name="T16" fmla="*/ 1064988658 w 473"/>
              <a:gd name="T17" fmla="*/ 315061491 h 310"/>
              <a:gd name="T18" fmla="*/ 1124707036 w 473"/>
              <a:gd name="T19" fmla="*/ 99365768 h 310"/>
              <a:gd name="T20" fmla="*/ 1040104686 w 473"/>
              <a:gd name="T21" fmla="*/ 77553814 h 310"/>
              <a:gd name="T22" fmla="*/ 1040104686 w 473"/>
              <a:gd name="T23" fmla="*/ 21811961 h 310"/>
              <a:gd name="T24" fmla="*/ 1002781094 w 473"/>
              <a:gd name="T25" fmla="*/ 0 h 310"/>
              <a:gd name="T26" fmla="*/ 141833170 w 473"/>
              <a:gd name="T27" fmla="*/ 155107628 h 310"/>
              <a:gd name="T28" fmla="*/ 106997186 w 473"/>
              <a:gd name="T29" fmla="*/ 109059822 h 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3"/>
              <a:gd name="T46" fmla="*/ 0 h 310"/>
              <a:gd name="T47" fmla="*/ 473 w 473"/>
              <a:gd name="T48" fmla="*/ 310 h 3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3" h="310">
                <a:moveTo>
                  <a:pt x="43" y="45"/>
                </a:moveTo>
                <a:lnTo>
                  <a:pt x="0" y="87"/>
                </a:lnTo>
                <a:lnTo>
                  <a:pt x="24" y="237"/>
                </a:lnTo>
                <a:lnTo>
                  <a:pt x="43" y="310"/>
                </a:lnTo>
                <a:lnTo>
                  <a:pt x="124" y="304"/>
                </a:lnTo>
                <a:lnTo>
                  <a:pt x="422" y="248"/>
                </a:lnTo>
                <a:lnTo>
                  <a:pt x="443" y="239"/>
                </a:lnTo>
                <a:lnTo>
                  <a:pt x="473" y="169"/>
                </a:lnTo>
                <a:lnTo>
                  <a:pt x="428" y="130"/>
                </a:lnTo>
                <a:lnTo>
                  <a:pt x="452" y="41"/>
                </a:lnTo>
                <a:lnTo>
                  <a:pt x="418" y="32"/>
                </a:lnTo>
                <a:lnTo>
                  <a:pt x="418" y="9"/>
                </a:lnTo>
                <a:lnTo>
                  <a:pt x="403" y="0"/>
                </a:lnTo>
                <a:lnTo>
                  <a:pt x="57" y="64"/>
                </a:lnTo>
                <a:lnTo>
                  <a:pt x="43" y="45"/>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16" name="Freeform 4"/>
          <p:cNvSpPr>
            <a:spLocks noChangeAspect="1"/>
          </p:cNvSpPr>
          <p:nvPr/>
        </p:nvSpPr>
        <p:spPr bwMode="auto">
          <a:xfrm>
            <a:off x="7075488" y="2382838"/>
            <a:ext cx="198437" cy="385762"/>
          </a:xfrm>
          <a:custGeom>
            <a:avLst/>
            <a:gdLst>
              <a:gd name="T0" fmla="*/ 55443309 w 125"/>
              <a:gd name="T1" fmla="*/ 4879031 h 247"/>
              <a:gd name="T2" fmla="*/ 131047812 w 125"/>
              <a:gd name="T3" fmla="*/ 0 h 247"/>
              <a:gd name="T4" fmla="*/ 282256819 w 125"/>
              <a:gd name="T5" fmla="*/ 90249569 h 247"/>
              <a:gd name="T6" fmla="*/ 259574682 w 125"/>
              <a:gd name="T7" fmla="*/ 163425659 h 247"/>
              <a:gd name="T8" fmla="*/ 312498611 w 125"/>
              <a:gd name="T9" fmla="*/ 209770237 h 247"/>
              <a:gd name="T10" fmla="*/ 315017966 w 125"/>
              <a:gd name="T11" fmla="*/ 495154493 h 247"/>
              <a:gd name="T12" fmla="*/ 262095625 w 125"/>
              <a:gd name="T13" fmla="*/ 602479077 h 247"/>
              <a:gd name="T14" fmla="*/ 204131348 w 125"/>
              <a:gd name="T15" fmla="*/ 563451530 h 247"/>
              <a:gd name="T16" fmla="*/ 138607467 w 125"/>
              <a:gd name="T17" fmla="*/ 561013577 h 247"/>
              <a:gd name="T18" fmla="*/ 30241804 w 125"/>
              <a:gd name="T19" fmla="*/ 502473037 h 247"/>
              <a:gd name="T20" fmla="*/ 113405974 w 125"/>
              <a:gd name="T21" fmla="*/ 324411803 h 247"/>
              <a:gd name="T22" fmla="*/ 0 w 125"/>
              <a:gd name="T23" fmla="*/ 229283230 h 247"/>
              <a:gd name="T24" fmla="*/ 55443309 w 125"/>
              <a:gd name="T25" fmla="*/ 4879031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5"/>
              <a:gd name="T40" fmla="*/ 0 h 247"/>
              <a:gd name="T41" fmla="*/ 125 w 125"/>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5" h="247">
                <a:moveTo>
                  <a:pt x="22" y="2"/>
                </a:moveTo>
                <a:lnTo>
                  <a:pt x="52" y="0"/>
                </a:lnTo>
                <a:lnTo>
                  <a:pt x="112" y="37"/>
                </a:lnTo>
                <a:lnTo>
                  <a:pt x="103" y="67"/>
                </a:lnTo>
                <a:lnTo>
                  <a:pt x="124" y="86"/>
                </a:lnTo>
                <a:lnTo>
                  <a:pt x="125" y="203"/>
                </a:lnTo>
                <a:lnTo>
                  <a:pt x="104" y="247"/>
                </a:lnTo>
                <a:lnTo>
                  <a:pt x="81" y="231"/>
                </a:lnTo>
                <a:lnTo>
                  <a:pt x="55" y="230"/>
                </a:lnTo>
                <a:lnTo>
                  <a:pt x="12" y="206"/>
                </a:lnTo>
                <a:lnTo>
                  <a:pt x="45" y="133"/>
                </a:lnTo>
                <a:lnTo>
                  <a:pt x="0" y="94"/>
                </a:lnTo>
                <a:lnTo>
                  <a:pt x="22" y="2"/>
                </a:lnTo>
                <a:close/>
              </a:path>
            </a:pathLst>
          </a:custGeom>
          <a:solidFill>
            <a:schemeClr val="accent2"/>
          </a:solidFill>
          <a:ln w="9525" cap="flat" cmpd="sng">
            <a:solidFill>
              <a:schemeClr val="bg1"/>
            </a:solidFill>
            <a:prstDash val="solid"/>
            <a:round/>
            <a:headEnd/>
            <a:tailEnd/>
          </a:ln>
        </p:spPr>
        <p:txBody>
          <a:bodyPr wrap="none" anchor="ctr"/>
          <a:lstStyle/>
          <a:p>
            <a:endParaRPr lang="en-US" dirty="0"/>
          </a:p>
        </p:txBody>
      </p:sp>
      <p:sp>
        <p:nvSpPr>
          <p:cNvPr id="13317" name="Freeform 5"/>
          <p:cNvSpPr>
            <a:spLocks noChangeAspect="1"/>
          </p:cNvSpPr>
          <p:nvPr/>
        </p:nvSpPr>
        <p:spPr bwMode="auto">
          <a:xfrm>
            <a:off x="7105650" y="1744663"/>
            <a:ext cx="220663" cy="401637"/>
          </a:xfrm>
          <a:custGeom>
            <a:avLst/>
            <a:gdLst>
              <a:gd name="T0" fmla="*/ 0 w 139"/>
              <a:gd name="T1" fmla="*/ 65941912 h 257"/>
              <a:gd name="T2" fmla="*/ 257056506 w 139"/>
              <a:gd name="T3" fmla="*/ 0 h 257"/>
              <a:gd name="T4" fmla="*/ 350303252 w 139"/>
              <a:gd name="T5" fmla="*/ 170961367 h 257"/>
              <a:gd name="T6" fmla="*/ 302419402 w 139"/>
              <a:gd name="T7" fmla="*/ 214922674 h 257"/>
              <a:gd name="T8" fmla="*/ 320061321 w 139"/>
              <a:gd name="T9" fmla="*/ 593481874 h 257"/>
              <a:gd name="T10" fmla="*/ 173891942 w 139"/>
              <a:gd name="T11" fmla="*/ 627674138 h 257"/>
              <a:gd name="T12" fmla="*/ 103327414 w 139"/>
              <a:gd name="T13" fmla="*/ 471365530 h 257"/>
              <a:gd name="T14" fmla="*/ 98287092 w 139"/>
              <a:gd name="T15" fmla="*/ 285749841 h 257"/>
              <a:gd name="T16" fmla="*/ 35282264 w 139"/>
              <a:gd name="T17" fmla="*/ 229576948 h 257"/>
              <a:gd name="T18" fmla="*/ 0 w 139"/>
              <a:gd name="T19" fmla="*/ 65941912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257"/>
              <a:gd name="T32" fmla="*/ 139 w 139"/>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257">
                <a:moveTo>
                  <a:pt x="0" y="27"/>
                </a:moveTo>
                <a:lnTo>
                  <a:pt x="102" y="0"/>
                </a:lnTo>
                <a:lnTo>
                  <a:pt x="139" y="70"/>
                </a:lnTo>
                <a:lnTo>
                  <a:pt x="120" y="88"/>
                </a:lnTo>
                <a:lnTo>
                  <a:pt x="127" y="243"/>
                </a:lnTo>
                <a:lnTo>
                  <a:pt x="69" y="257"/>
                </a:lnTo>
                <a:lnTo>
                  <a:pt x="41" y="193"/>
                </a:lnTo>
                <a:lnTo>
                  <a:pt x="39" y="117"/>
                </a:lnTo>
                <a:lnTo>
                  <a:pt x="14" y="94"/>
                </a:lnTo>
                <a:lnTo>
                  <a:pt x="0" y="27"/>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18" name="Freeform 6"/>
          <p:cNvSpPr>
            <a:spLocks noChangeAspect="1"/>
          </p:cNvSpPr>
          <p:nvPr/>
        </p:nvSpPr>
        <p:spPr bwMode="auto">
          <a:xfrm>
            <a:off x="7212013" y="2055813"/>
            <a:ext cx="466725" cy="209550"/>
          </a:xfrm>
          <a:custGeom>
            <a:avLst/>
            <a:gdLst>
              <a:gd name="T0" fmla="*/ 0 w 296"/>
              <a:gd name="T1" fmla="*/ 132057148 h 134"/>
              <a:gd name="T2" fmla="*/ 375418712 w 296"/>
              <a:gd name="T3" fmla="*/ 39127984 h 134"/>
              <a:gd name="T4" fmla="*/ 420170782 w 296"/>
              <a:gd name="T5" fmla="*/ 44019566 h 134"/>
              <a:gd name="T6" fmla="*/ 464922753 w 296"/>
              <a:gd name="T7" fmla="*/ 0 h 134"/>
              <a:gd name="T8" fmla="*/ 502215011 w 296"/>
              <a:gd name="T9" fmla="*/ 22009001 h 134"/>
              <a:gd name="T10" fmla="*/ 457463040 w 296"/>
              <a:gd name="T11" fmla="*/ 117383963 h 134"/>
              <a:gd name="T12" fmla="*/ 534535704 w 296"/>
              <a:gd name="T13" fmla="*/ 110046589 h 134"/>
              <a:gd name="T14" fmla="*/ 579287675 w 296"/>
              <a:gd name="T15" fmla="*/ 180966721 h 134"/>
              <a:gd name="T16" fmla="*/ 631497783 w 296"/>
              <a:gd name="T17" fmla="*/ 188302531 h 134"/>
              <a:gd name="T18" fmla="*/ 668791618 w 296"/>
              <a:gd name="T19" fmla="*/ 178520929 h 134"/>
              <a:gd name="T20" fmla="*/ 668791618 w 296"/>
              <a:gd name="T21" fmla="*/ 139392958 h 134"/>
              <a:gd name="T22" fmla="*/ 604150232 w 296"/>
              <a:gd name="T23" fmla="*/ 88037569 h 134"/>
              <a:gd name="T24" fmla="*/ 653873769 w 296"/>
              <a:gd name="T25" fmla="*/ 83145986 h 134"/>
              <a:gd name="T26" fmla="*/ 735919575 w 296"/>
              <a:gd name="T27" fmla="*/ 193194114 h 134"/>
              <a:gd name="T28" fmla="*/ 656360340 w 296"/>
              <a:gd name="T29" fmla="*/ 259221149 h 134"/>
              <a:gd name="T30" fmla="*/ 569342968 w 296"/>
              <a:gd name="T31" fmla="*/ 224984760 h 134"/>
              <a:gd name="T32" fmla="*/ 512159719 w 296"/>
              <a:gd name="T33" fmla="*/ 305686494 h 134"/>
              <a:gd name="T34" fmla="*/ 400281269 w 296"/>
              <a:gd name="T35" fmla="*/ 224984760 h 134"/>
              <a:gd name="T36" fmla="*/ 29834134 w 296"/>
              <a:gd name="T37" fmla="*/ 327695490 h 134"/>
              <a:gd name="T38" fmla="*/ 0 w 296"/>
              <a:gd name="T39" fmla="*/ 132057148 h 1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6"/>
              <a:gd name="T61" fmla="*/ 0 h 134"/>
              <a:gd name="T62" fmla="*/ 296 w 296"/>
              <a:gd name="T63" fmla="*/ 134 h 1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6" h="134">
                <a:moveTo>
                  <a:pt x="0" y="54"/>
                </a:moveTo>
                <a:lnTo>
                  <a:pt x="151" y="16"/>
                </a:lnTo>
                <a:lnTo>
                  <a:pt x="169" y="18"/>
                </a:lnTo>
                <a:lnTo>
                  <a:pt x="187" y="0"/>
                </a:lnTo>
                <a:lnTo>
                  <a:pt x="202" y="9"/>
                </a:lnTo>
                <a:lnTo>
                  <a:pt x="184" y="48"/>
                </a:lnTo>
                <a:lnTo>
                  <a:pt x="215" y="45"/>
                </a:lnTo>
                <a:lnTo>
                  <a:pt x="233" y="74"/>
                </a:lnTo>
                <a:lnTo>
                  <a:pt x="254" y="77"/>
                </a:lnTo>
                <a:lnTo>
                  <a:pt x="269" y="73"/>
                </a:lnTo>
                <a:lnTo>
                  <a:pt x="269" y="57"/>
                </a:lnTo>
                <a:lnTo>
                  <a:pt x="243" y="36"/>
                </a:lnTo>
                <a:lnTo>
                  <a:pt x="263" y="34"/>
                </a:lnTo>
                <a:lnTo>
                  <a:pt x="296" y="79"/>
                </a:lnTo>
                <a:lnTo>
                  <a:pt x="264" y="106"/>
                </a:lnTo>
                <a:lnTo>
                  <a:pt x="229" y="92"/>
                </a:lnTo>
                <a:lnTo>
                  <a:pt x="206" y="125"/>
                </a:lnTo>
                <a:lnTo>
                  <a:pt x="161" y="92"/>
                </a:lnTo>
                <a:lnTo>
                  <a:pt x="12" y="134"/>
                </a:lnTo>
                <a:lnTo>
                  <a:pt x="0" y="54"/>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19" name="Freeform 7"/>
          <p:cNvSpPr>
            <a:spLocks noChangeAspect="1"/>
          </p:cNvSpPr>
          <p:nvPr/>
        </p:nvSpPr>
        <p:spPr bwMode="auto">
          <a:xfrm>
            <a:off x="7227888" y="2212975"/>
            <a:ext cx="242887" cy="184150"/>
          </a:xfrm>
          <a:custGeom>
            <a:avLst/>
            <a:gdLst>
              <a:gd name="T0" fmla="*/ 0 w 153"/>
              <a:gd name="T1" fmla="*/ 73063859 h 118"/>
              <a:gd name="T2" fmla="*/ 297377806 w 153"/>
              <a:gd name="T3" fmla="*/ 0 h 118"/>
              <a:gd name="T4" fmla="*/ 385582264 w 153"/>
              <a:gd name="T5" fmla="*/ 131514327 h 118"/>
              <a:gd name="T6" fmla="*/ 335179263 w 153"/>
              <a:gd name="T7" fmla="*/ 189964770 h 118"/>
              <a:gd name="T8" fmla="*/ 239413561 w 153"/>
              <a:gd name="T9" fmla="*/ 168046244 h 118"/>
              <a:gd name="T10" fmla="*/ 93244783 w 153"/>
              <a:gd name="T11" fmla="*/ 287383265 h 118"/>
              <a:gd name="T12" fmla="*/ 15120907 w 153"/>
              <a:gd name="T13" fmla="*/ 226496736 h 118"/>
              <a:gd name="T14" fmla="*/ 0 w 153"/>
              <a:gd name="T15" fmla="*/ 73063859 h 118"/>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118"/>
              <a:gd name="T26" fmla="*/ 153 w 153"/>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118">
                <a:moveTo>
                  <a:pt x="0" y="30"/>
                </a:moveTo>
                <a:lnTo>
                  <a:pt x="118" y="0"/>
                </a:lnTo>
                <a:lnTo>
                  <a:pt x="153" y="54"/>
                </a:lnTo>
                <a:lnTo>
                  <a:pt x="133" y="78"/>
                </a:lnTo>
                <a:lnTo>
                  <a:pt x="95" y="69"/>
                </a:lnTo>
                <a:lnTo>
                  <a:pt x="37" y="118"/>
                </a:lnTo>
                <a:lnTo>
                  <a:pt x="6" y="93"/>
                </a:lnTo>
                <a:lnTo>
                  <a:pt x="0" y="30"/>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grpSp>
        <p:nvGrpSpPr>
          <p:cNvPr id="2" name="Group 8"/>
          <p:cNvGrpSpPr>
            <a:grpSpLocks/>
          </p:cNvGrpSpPr>
          <p:nvPr/>
        </p:nvGrpSpPr>
        <p:grpSpPr bwMode="auto">
          <a:xfrm>
            <a:off x="6462713" y="1782763"/>
            <a:ext cx="1057275" cy="711200"/>
            <a:chOff x="4071" y="1123"/>
            <a:chExt cx="666" cy="448"/>
          </a:xfrm>
        </p:grpSpPr>
        <p:sp>
          <p:nvSpPr>
            <p:cNvPr id="13445" name="Freeform 9"/>
            <p:cNvSpPr>
              <a:spLocks noChangeAspect="1"/>
            </p:cNvSpPr>
            <p:nvPr/>
          </p:nvSpPr>
          <p:spPr bwMode="auto">
            <a:xfrm>
              <a:off x="4071" y="1123"/>
              <a:ext cx="527" cy="425"/>
            </a:xfrm>
            <a:custGeom>
              <a:avLst/>
              <a:gdLst>
                <a:gd name="T0" fmla="*/ 41 w 524"/>
                <a:gd name="T1" fmla="*/ 279 h 426"/>
                <a:gd name="T2" fmla="*/ 90 w 524"/>
                <a:gd name="T3" fmla="*/ 254 h 426"/>
                <a:gd name="T4" fmla="*/ 157 w 524"/>
                <a:gd name="T5" fmla="*/ 249 h 426"/>
                <a:gd name="T6" fmla="*/ 173 w 524"/>
                <a:gd name="T7" fmla="*/ 227 h 426"/>
                <a:gd name="T8" fmla="*/ 197 w 524"/>
                <a:gd name="T9" fmla="*/ 224 h 426"/>
                <a:gd name="T10" fmla="*/ 211 w 524"/>
                <a:gd name="T11" fmla="*/ 202 h 426"/>
                <a:gd name="T12" fmla="*/ 233 w 524"/>
                <a:gd name="T13" fmla="*/ 193 h 426"/>
                <a:gd name="T14" fmla="*/ 223 w 524"/>
                <a:gd name="T15" fmla="*/ 149 h 426"/>
                <a:gd name="T16" fmla="*/ 209 w 524"/>
                <a:gd name="T17" fmla="*/ 137 h 426"/>
                <a:gd name="T18" fmla="*/ 237 w 524"/>
                <a:gd name="T19" fmla="*/ 102 h 426"/>
                <a:gd name="T20" fmla="*/ 255 w 524"/>
                <a:gd name="T21" fmla="*/ 102 h 426"/>
                <a:gd name="T22" fmla="*/ 316 w 524"/>
                <a:gd name="T23" fmla="*/ 27 h 426"/>
                <a:gd name="T24" fmla="*/ 410 w 524"/>
                <a:gd name="T25" fmla="*/ 0 h 426"/>
                <a:gd name="T26" fmla="*/ 421 w 524"/>
                <a:gd name="T27" fmla="*/ 70 h 426"/>
                <a:gd name="T28" fmla="*/ 425 w 524"/>
                <a:gd name="T29" fmla="*/ 68 h 426"/>
                <a:gd name="T30" fmla="*/ 448 w 524"/>
                <a:gd name="T31" fmla="*/ 92 h 426"/>
                <a:gd name="T32" fmla="*/ 449 w 524"/>
                <a:gd name="T33" fmla="*/ 163 h 426"/>
                <a:gd name="T34" fmla="*/ 477 w 524"/>
                <a:gd name="T35" fmla="*/ 221 h 426"/>
                <a:gd name="T36" fmla="*/ 488 w 524"/>
                <a:gd name="T37" fmla="*/ 297 h 426"/>
                <a:gd name="T38" fmla="*/ 491 w 524"/>
                <a:gd name="T39" fmla="*/ 362 h 426"/>
                <a:gd name="T40" fmla="*/ 524 w 524"/>
                <a:gd name="T41" fmla="*/ 385 h 426"/>
                <a:gd name="T42" fmla="*/ 500 w 524"/>
                <a:gd name="T43" fmla="*/ 416 h 426"/>
                <a:gd name="T44" fmla="*/ 438 w 524"/>
                <a:gd name="T45" fmla="*/ 379 h 426"/>
                <a:gd name="T46" fmla="*/ 407 w 524"/>
                <a:gd name="T47" fmla="*/ 382 h 426"/>
                <a:gd name="T48" fmla="*/ 376 w 524"/>
                <a:gd name="T49" fmla="*/ 373 h 426"/>
                <a:gd name="T50" fmla="*/ 378 w 524"/>
                <a:gd name="T51" fmla="*/ 350 h 426"/>
                <a:gd name="T52" fmla="*/ 358 w 524"/>
                <a:gd name="T53" fmla="*/ 344 h 426"/>
                <a:gd name="T54" fmla="*/ 15 w 524"/>
                <a:gd name="T55" fmla="*/ 407 h 426"/>
                <a:gd name="T56" fmla="*/ 0 w 524"/>
                <a:gd name="T57" fmla="*/ 389 h 426"/>
                <a:gd name="T58" fmla="*/ 53 w 524"/>
                <a:gd name="T59" fmla="*/ 314 h 426"/>
                <a:gd name="T60" fmla="*/ 41 w 524"/>
                <a:gd name="T61" fmla="*/ 279 h 4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24"/>
                <a:gd name="T94" fmla="*/ 0 h 426"/>
                <a:gd name="T95" fmla="*/ 524 w 524"/>
                <a:gd name="T96" fmla="*/ 426 h 4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24" h="426">
                  <a:moveTo>
                    <a:pt x="41" y="286"/>
                  </a:moveTo>
                  <a:lnTo>
                    <a:pt x="90" y="261"/>
                  </a:lnTo>
                  <a:lnTo>
                    <a:pt x="157" y="255"/>
                  </a:lnTo>
                  <a:lnTo>
                    <a:pt x="173" y="233"/>
                  </a:lnTo>
                  <a:lnTo>
                    <a:pt x="197" y="230"/>
                  </a:lnTo>
                  <a:lnTo>
                    <a:pt x="211" y="206"/>
                  </a:lnTo>
                  <a:lnTo>
                    <a:pt x="233" y="197"/>
                  </a:lnTo>
                  <a:lnTo>
                    <a:pt x="223" y="152"/>
                  </a:lnTo>
                  <a:lnTo>
                    <a:pt x="209" y="140"/>
                  </a:lnTo>
                  <a:lnTo>
                    <a:pt x="237" y="104"/>
                  </a:lnTo>
                  <a:lnTo>
                    <a:pt x="255" y="104"/>
                  </a:lnTo>
                  <a:lnTo>
                    <a:pt x="316" y="28"/>
                  </a:lnTo>
                  <a:lnTo>
                    <a:pt x="410" y="0"/>
                  </a:lnTo>
                  <a:lnTo>
                    <a:pt x="421" y="72"/>
                  </a:lnTo>
                  <a:lnTo>
                    <a:pt x="425" y="69"/>
                  </a:lnTo>
                  <a:lnTo>
                    <a:pt x="448" y="94"/>
                  </a:lnTo>
                  <a:lnTo>
                    <a:pt x="449" y="167"/>
                  </a:lnTo>
                  <a:lnTo>
                    <a:pt x="477" y="227"/>
                  </a:lnTo>
                  <a:lnTo>
                    <a:pt x="488" y="304"/>
                  </a:lnTo>
                  <a:lnTo>
                    <a:pt x="491" y="371"/>
                  </a:lnTo>
                  <a:lnTo>
                    <a:pt x="524" y="394"/>
                  </a:lnTo>
                  <a:lnTo>
                    <a:pt x="500" y="426"/>
                  </a:lnTo>
                  <a:lnTo>
                    <a:pt x="439" y="388"/>
                  </a:lnTo>
                  <a:lnTo>
                    <a:pt x="407" y="391"/>
                  </a:lnTo>
                  <a:lnTo>
                    <a:pt x="376" y="382"/>
                  </a:lnTo>
                  <a:lnTo>
                    <a:pt x="378" y="359"/>
                  </a:lnTo>
                  <a:lnTo>
                    <a:pt x="358" y="352"/>
                  </a:lnTo>
                  <a:lnTo>
                    <a:pt x="15" y="417"/>
                  </a:lnTo>
                  <a:lnTo>
                    <a:pt x="0" y="398"/>
                  </a:lnTo>
                  <a:lnTo>
                    <a:pt x="53" y="322"/>
                  </a:lnTo>
                  <a:lnTo>
                    <a:pt x="41" y="286"/>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446" name="Freeform 10"/>
            <p:cNvSpPr>
              <a:spLocks noChangeAspect="1"/>
            </p:cNvSpPr>
            <p:nvPr/>
          </p:nvSpPr>
          <p:spPr bwMode="auto">
            <a:xfrm>
              <a:off x="4584" y="1480"/>
              <a:ext cx="153" cy="91"/>
            </a:xfrm>
            <a:custGeom>
              <a:avLst/>
              <a:gdLst>
                <a:gd name="T0" fmla="*/ 0 w 152"/>
                <a:gd name="T1" fmla="*/ 66 h 91"/>
                <a:gd name="T2" fmla="*/ 63 w 152"/>
                <a:gd name="T3" fmla="*/ 36 h 91"/>
                <a:gd name="T4" fmla="*/ 124 w 152"/>
                <a:gd name="T5" fmla="*/ 0 h 91"/>
                <a:gd name="T6" fmla="*/ 134 w 152"/>
                <a:gd name="T7" fmla="*/ 1 h 91"/>
                <a:gd name="T8" fmla="*/ 152 w 152"/>
                <a:gd name="T9" fmla="*/ 3 h 91"/>
                <a:gd name="T10" fmla="*/ 93 w 152"/>
                <a:gd name="T11" fmla="*/ 49 h 91"/>
                <a:gd name="T12" fmla="*/ 18 w 152"/>
                <a:gd name="T13" fmla="*/ 89 h 91"/>
                <a:gd name="T14" fmla="*/ 0 w 152"/>
                <a:gd name="T15" fmla="*/ 66 h 91"/>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91"/>
                <a:gd name="T26" fmla="*/ 152 w 152"/>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91">
                  <a:moveTo>
                    <a:pt x="0" y="67"/>
                  </a:moveTo>
                  <a:lnTo>
                    <a:pt x="63" y="37"/>
                  </a:lnTo>
                  <a:lnTo>
                    <a:pt x="124" y="0"/>
                  </a:lnTo>
                  <a:lnTo>
                    <a:pt x="134" y="1"/>
                  </a:lnTo>
                  <a:lnTo>
                    <a:pt x="152" y="3"/>
                  </a:lnTo>
                  <a:lnTo>
                    <a:pt x="93" y="50"/>
                  </a:lnTo>
                  <a:lnTo>
                    <a:pt x="18" y="91"/>
                  </a:lnTo>
                  <a:lnTo>
                    <a:pt x="0" y="67"/>
                  </a:lnTo>
                  <a:close/>
                </a:path>
              </a:pathLst>
            </a:custGeom>
            <a:solidFill>
              <a:schemeClr val="accent2"/>
            </a:solidFill>
            <a:ln w="9525" cap="flat" cmpd="sng">
              <a:solidFill>
                <a:schemeClr val="tx1"/>
              </a:solidFill>
              <a:prstDash val="solid"/>
              <a:round/>
              <a:headEnd type="none" w="med" len="med"/>
              <a:tailEnd type="none" w="med" len="med"/>
            </a:ln>
          </p:spPr>
          <p:txBody>
            <a:bodyPr wrap="none" anchor="ctr"/>
            <a:lstStyle/>
            <a:p>
              <a:endParaRPr lang="en-US" dirty="0"/>
            </a:p>
          </p:txBody>
        </p:sp>
      </p:grpSp>
      <p:sp>
        <p:nvSpPr>
          <p:cNvPr id="13321" name="Freeform 11"/>
          <p:cNvSpPr>
            <a:spLocks noChangeAspect="1"/>
          </p:cNvSpPr>
          <p:nvPr/>
        </p:nvSpPr>
        <p:spPr bwMode="auto">
          <a:xfrm>
            <a:off x="7265988" y="1668463"/>
            <a:ext cx="257175" cy="449262"/>
          </a:xfrm>
          <a:custGeom>
            <a:avLst/>
            <a:gdLst>
              <a:gd name="T0" fmla="*/ 85685305 w 162"/>
              <a:gd name="T1" fmla="*/ 0 h 289"/>
              <a:gd name="T2" fmla="*/ 0 w 162"/>
              <a:gd name="T3" fmla="*/ 123247020 h 289"/>
              <a:gd name="T4" fmla="*/ 93246565 w 162"/>
              <a:gd name="T5" fmla="*/ 285158538 h 289"/>
              <a:gd name="T6" fmla="*/ 37801548 w 162"/>
              <a:gd name="T7" fmla="*/ 328656098 h 289"/>
              <a:gd name="T8" fmla="*/ 60483752 w 162"/>
              <a:gd name="T9" fmla="*/ 698395556 h 289"/>
              <a:gd name="T10" fmla="*/ 289817165 w 162"/>
              <a:gd name="T11" fmla="*/ 645230317 h 289"/>
              <a:gd name="T12" fmla="*/ 347781531 w 162"/>
              <a:gd name="T13" fmla="*/ 645230317 h 289"/>
              <a:gd name="T14" fmla="*/ 383063705 w 162"/>
              <a:gd name="T15" fmla="*/ 604148511 h 289"/>
              <a:gd name="T16" fmla="*/ 383063705 w 162"/>
              <a:gd name="T17" fmla="*/ 536484086 h 289"/>
              <a:gd name="T18" fmla="*/ 408265258 w 162"/>
              <a:gd name="T19" fmla="*/ 492984972 h 289"/>
              <a:gd name="T20" fmla="*/ 282257493 w 162"/>
              <a:gd name="T21" fmla="*/ 439819734 h 289"/>
              <a:gd name="T22" fmla="*/ 115927193 w 162"/>
              <a:gd name="T23" fmla="*/ 33833002 h 289"/>
              <a:gd name="T24" fmla="*/ 85685305 w 162"/>
              <a:gd name="T25" fmla="*/ 0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289"/>
              <a:gd name="T41" fmla="*/ 162 w 162"/>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289">
                <a:moveTo>
                  <a:pt x="34" y="0"/>
                </a:moveTo>
                <a:lnTo>
                  <a:pt x="0" y="51"/>
                </a:lnTo>
                <a:lnTo>
                  <a:pt x="37" y="118"/>
                </a:lnTo>
                <a:lnTo>
                  <a:pt x="15" y="136"/>
                </a:lnTo>
                <a:lnTo>
                  <a:pt x="24" y="289"/>
                </a:lnTo>
                <a:lnTo>
                  <a:pt x="115" y="267"/>
                </a:lnTo>
                <a:lnTo>
                  <a:pt x="138" y="267"/>
                </a:lnTo>
                <a:lnTo>
                  <a:pt x="152" y="250"/>
                </a:lnTo>
                <a:lnTo>
                  <a:pt x="152" y="222"/>
                </a:lnTo>
                <a:lnTo>
                  <a:pt x="162" y="204"/>
                </a:lnTo>
                <a:lnTo>
                  <a:pt x="112" y="182"/>
                </a:lnTo>
                <a:lnTo>
                  <a:pt x="46" y="14"/>
                </a:lnTo>
                <a:lnTo>
                  <a:pt x="34" y="0"/>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22" name="Freeform 12"/>
          <p:cNvSpPr>
            <a:spLocks noChangeAspect="1"/>
          </p:cNvSpPr>
          <p:nvPr/>
        </p:nvSpPr>
        <p:spPr bwMode="auto">
          <a:xfrm>
            <a:off x="7415213" y="2197100"/>
            <a:ext cx="120650" cy="101600"/>
          </a:xfrm>
          <a:custGeom>
            <a:avLst/>
            <a:gdLst>
              <a:gd name="T0" fmla="*/ 0 w 77"/>
              <a:gd name="T1" fmla="*/ 25201557 h 64"/>
              <a:gd name="T2" fmla="*/ 78563513 w 77"/>
              <a:gd name="T3" fmla="*/ 0 h 64"/>
              <a:gd name="T4" fmla="*/ 189044422 w 77"/>
              <a:gd name="T5" fmla="*/ 83164348 h 64"/>
              <a:gd name="T6" fmla="*/ 166948245 w 77"/>
              <a:gd name="T7" fmla="*/ 105846562 h 64"/>
              <a:gd name="T8" fmla="*/ 112936239 w 77"/>
              <a:gd name="T9" fmla="*/ 105846562 h 64"/>
              <a:gd name="T10" fmla="*/ 85929427 w 77"/>
              <a:gd name="T11" fmla="*/ 161289973 h 64"/>
              <a:gd name="T12" fmla="*/ 0 w 77"/>
              <a:gd name="T13" fmla="*/ 25201557 h 64"/>
              <a:gd name="T14" fmla="*/ 0 60000 65536"/>
              <a:gd name="T15" fmla="*/ 0 60000 65536"/>
              <a:gd name="T16" fmla="*/ 0 60000 65536"/>
              <a:gd name="T17" fmla="*/ 0 60000 65536"/>
              <a:gd name="T18" fmla="*/ 0 60000 65536"/>
              <a:gd name="T19" fmla="*/ 0 60000 65536"/>
              <a:gd name="T20" fmla="*/ 0 60000 65536"/>
              <a:gd name="T21" fmla="*/ 0 w 77"/>
              <a:gd name="T22" fmla="*/ 0 h 64"/>
              <a:gd name="T23" fmla="*/ 77 w 77"/>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4">
                <a:moveTo>
                  <a:pt x="0" y="10"/>
                </a:moveTo>
                <a:lnTo>
                  <a:pt x="32" y="0"/>
                </a:lnTo>
                <a:lnTo>
                  <a:pt x="77" y="33"/>
                </a:lnTo>
                <a:lnTo>
                  <a:pt x="68" y="42"/>
                </a:lnTo>
                <a:lnTo>
                  <a:pt x="46" y="42"/>
                </a:lnTo>
                <a:lnTo>
                  <a:pt x="35" y="64"/>
                </a:lnTo>
                <a:lnTo>
                  <a:pt x="0" y="10"/>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grpSp>
        <p:nvGrpSpPr>
          <p:cNvPr id="3" name="Group 13"/>
          <p:cNvGrpSpPr>
            <a:grpSpLocks noChangeAspect="1"/>
          </p:cNvGrpSpPr>
          <p:nvPr/>
        </p:nvGrpSpPr>
        <p:grpSpPr bwMode="auto">
          <a:xfrm>
            <a:off x="1909763" y="4495800"/>
            <a:ext cx="622300" cy="479425"/>
            <a:chOff x="1203" y="2832"/>
            <a:chExt cx="392" cy="302"/>
          </a:xfrm>
        </p:grpSpPr>
        <p:grpSp>
          <p:nvGrpSpPr>
            <p:cNvPr id="4" name="Group 14" descr="Dotted grid"/>
            <p:cNvGrpSpPr>
              <a:grpSpLocks noChangeAspect="1"/>
            </p:cNvGrpSpPr>
            <p:nvPr/>
          </p:nvGrpSpPr>
          <p:grpSpPr bwMode="auto">
            <a:xfrm>
              <a:off x="1203" y="2832"/>
              <a:ext cx="392" cy="302"/>
              <a:chOff x="1203" y="2832"/>
              <a:chExt cx="392" cy="302"/>
            </a:xfrm>
          </p:grpSpPr>
          <p:sp>
            <p:nvSpPr>
              <p:cNvPr id="13438" name="Freeform 15"/>
              <p:cNvSpPr>
                <a:spLocks noChangeAspect="1"/>
              </p:cNvSpPr>
              <p:nvPr/>
            </p:nvSpPr>
            <p:spPr bwMode="auto">
              <a:xfrm>
                <a:off x="1203" y="2870"/>
                <a:ext cx="30" cy="44"/>
              </a:xfrm>
              <a:custGeom>
                <a:avLst/>
                <a:gdLst>
                  <a:gd name="T0" fmla="*/ 0 w 66"/>
                  <a:gd name="T1" fmla="*/ 44 h 96"/>
                  <a:gd name="T2" fmla="*/ 0 w 66"/>
                  <a:gd name="T3" fmla="*/ 31 h 96"/>
                  <a:gd name="T4" fmla="*/ 17 w 66"/>
                  <a:gd name="T5" fmla="*/ 0 h 96"/>
                  <a:gd name="T6" fmla="*/ 30 w 66"/>
                  <a:gd name="T7" fmla="*/ 9 h 96"/>
                  <a:gd name="T8" fmla="*/ 15 w 66"/>
                  <a:gd name="T9" fmla="*/ 44 h 96"/>
                  <a:gd name="T10" fmla="*/ 0 w 66"/>
                  <a:gd name="T11" fmla="*/ 44 h 96"/>
                  <a:gd name="T12" fmla="*/ 0 60000 65536"/>
                  <a:gd name="T13" fmla="*/ 0 60000 65536"/>
                  <a:gd name="T14" fmla="*/ 0 60000 65536"/>
                  <a:gd name="T15" fmla="*/ 0 60000 65536"/>
                  <a:gd name="T16" fmla="*/ 0 60000 65536"/>
                  <a:gd name="T17" fmla="*/ 0 60000 65536"/>
                  <a:gd name="T18" fmla="*/ 0 w 66"/>
                  <a:gd name="T19" fmla="*/ 0 h 96"/>
                  <a:gd name="T20" fmla="*/ 66 w 6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66" h="96">
                    <a:moveTo>
                      <a:pt x="0" y="96"/>
                    </a:moveTo>
                    <a:lnTo>
                      <a:pt x="0" y="68"/>
                    </a:lnTo>
                    <a:lnTo>
                      <a:pt x="37" y="0"/>
                    </a:lnTo>
                    <a:lnTo>
                      <a:pt x="66" y="20"/>
                    </a:lnTo>
                    <a:lnTo>
                      <a:pt x="34" y="96"/>
                    </a:lnTo>
                    <a:lnTo>
                      <a:pt x="0" y="96"/>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39" name="Freeform 16"/>
              <p:cNvSpPr>
                <a:spLocks noChangeAspect="1"/>
              </p:cNvSpPr>
              <p:nvPr/>
            </p:nvSpPr>
            <p:spPr bwMode="auto">
              <a:xfrm>
                <a:off x="1246" y="2832"/>
                <a:ext cx="56" cy="55"/>
              </a:xfrm>
              <a:custGeom>
                <a:avLst/>
                <a:gdLst>
                  <a:gd name="T0" fmla="*/ 12 w 124"/>
                  <a:gd name="T1" fmla="*/ 6 h 121"/>
                  <a:gd name="T2" fmla="*/ 0 w 124"/>
                  <a:gd name="T3" fmla="*/ 33 h 121"/>
                  <a:gd name="T4" fmla="*/ 22 w 124"/>
                  <a:gd name="T5" fmla="*/ 50 h 121"/>
                  <a:gd name="T6" fmla="*/ 47 w 124"/>
                  <a:gd name="T7" fmla="*/ 55 h 121"/>
                  <a:gd name="T8" fmla="*/ 56 w 124"/>
                  <a:gd name="T9" fmla="*/ 33 h 121"/>
                  <a:gd name="T10" fmla="*/ 50 w 124"/>
                  <a:gd name="T11" fmla="*/ 0 h 121"/>
                  <a:gd name="T12" fmla="*/ 12 w 124"/>
                  <a:gd name="T13" fmla="*/ 6 h 121"/>
                  <a:gd name="T14" fmla="*/ 0 60000 65536"/>
                  <a:gd name="T15" fmla="*/ 0 60000 65536"/>
                  <a:gd name="T16" fmla="*/ 0 60000 65536"/>
                  <a:gd name="T17" fmla="*/ 0 60000 65536"/>
                  <a:gd name="T18" fmla="*/ 0 60000 65536"/>
                  <a:gd name="T19" fmla="*/ 0 60000 65536"/>
                  <a:gd name="T20" fmla="*/ 0 60000 65536"/>
                  <a:gd name="T21" fmla="*/ 0 w 124"/>
                  <a:gd name="T22" fmla="*/ 0 h 121"/>
                  <a:gd name="T23" fmla="*/ 124 w 124"/>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21">
                    <a:moveTo>
                      <a:pt x="27" y="13"/>
                    </a:moveTo>
                    <a:lnTo>
                      <a:pt x="0" y="72"/>
                    </a:lnTo>
                    <a:lnTo>
                      <a:pt x="48" y="110"/>
                    </a:lnTo>
                    <a:lnTo>
                      <a:pt x="103" y="121"/>
                    </a:lnTo>
                    <a:lnTo>
                      <a:pt x="124" y="73"/>
                    </a:lnTo>
                    <a:lnTo>
                      <a:pt x="110" y="0"/>
                    </a:lnTo>
                    <a:lnTo>
                      <a:pt x="27" y="13"/>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40" name="Freeform 17"/>
              <p:cNvSpPr>
                <a:spLocks noChangeAspect="1"/>
              </p:cNvSpPr>
              <p:nvPr/>
            </p:nvSpPr>
            <p:spPr bwMode="auto">
              <a:xfrm>
                <a:off x="1299" y="2870"/>
                <a:ext cx="84" cy="62"/>
              </a:xfrm>
              <a:custGeom>
                <a:avLst/>
                <a:gdLst>
                  <a:gd name="T0" fmla="*/ 0 w 184"/>
                  <a:gd name="T1" fmla="*/ 22 h 136"/>
                  <a:gd name="T2" fmla="*/ 58 w 184"/>
                  <a:gd name="T3" fmla="*/ 0 h 136"/>
                  <a:gd name="T4" fmla="*/ 68 w 184"/>
                  <a:gd name="T5" fmla="*/ 27 h 136"/>
                  <a:gd name="T6" fmla="*/ 79 w 184"/>
                  <a:gd name="T7" fmla="*/ 33 h 136"/>
                  <a:gd name="T8" fmla="*/ 84 w 184"/>
                  <a:gd name="T9" fmla="*/ 55 h 136"/>
                  <a:gd name="T10" fmla="*/ 55 w 184"/>
                  <a:gd name="T11" fmla="*/ 58 h 136"/>
                  <a:gd name="T12" fmla="*/ 35 w 184"/>
                  <a:gd name="T13" fmla="*/ 62 h 136"/>
                  <a:gd name="T14" fmla="*/ 0 w 184"/>
                  <a:gd name="T15" fmla="*/ 22 h 136"/>
                  <a:gd name="T16" fmla="*/ 0 60000 65536"/>
                  <a:gd name="T17" fmla="*/ 0 60000 65536"/>
                  <a:gd name="T18" fmla="*/ 0 60000 65536"/>
                  <a:gd name="T19" fmla="*/ 0 60000 65536"/>
                  <a:gd name="T20" fmla="*/ 0 60000 65536"/>
                  <a:gd name="T21" fmla="*/ 0 60000 65536"/>
                  <a:gd name="T22" fmla="*/ 0 60000 65536"/>
                  <a:gd name="T23" fmla="*/ 0 60000 65536"/>
                  <a:gd name="T24" fmla="*/ 0 w 184"/>
                  <a:gd name="T25" fmla="*/ 0 h 136"/>
                  <a:gd name="T26" fmla="*/ 184 w 184"/>
                  <a:gd name="T27" fmla="*/ 136 h 1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 h="136">
                    <a:moveTo>
                      <a:pt x="0" y="48"/>
                    </a:moveTo>
                    <a:lnTo>
                      <a:pt x="126" y="0"/>
                    </a:lnTo>
                    <a:lnTo>
                      <a:pt x="149" y="59"/>
                    </a:lnTo>
                    <a:lnTo>
                      <a:pt x="173" y="72"/>
                    </a:lnTo>
                    <a:lnTo>
                      <a:pt x="184" y="120"/>
                    </a:lnTo>
                    <a:lnTo>
                      <a:pt x="121" y="127"/>
                    </a:lnTo>
                    <a:lnTo>
                      <a:pt x="76" y="136"/>
                    </a:lnTo>
                    <a:lnTo>
                      <a:pt x="0" y="48"/>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41" name="Freeform 18"/>
              <p:cNvSpPr>
                <a:spLocks noChangeAspect="1"/>
              </p:cNvSpPr>
              <p:nvPr/>
            </p:nvSpPr>
            <p:spPr bwMode="auto">
              <a:xfrm>
                <a:off x="1385" y="2917"/>
                <a:ext cx="67" cy="33"/>
              </a:xfrm>
              <a:custGeom>
                <a:avLst/>
                <a:gdLst>
                  <a:gd name="T0" fmla="*/ 10 w 146"/>
                  <a:gd name="T1" fmla="*/ 1 h 72"/>
                  <a:gd name="T2" fmla="*/ 0 w 146"/>
                  <a:gd name="T3" fmla="*/ 31 h 72"/>
                  <a:gd name="T4" fmla="*/ 17 w 146"/>
                  <a:gd name="T5" fmla="*/ 33 h 72"/>
                  <a:gd name="T6" fmla="*/ 28 w 146"/>
                  <a:gd name="T7" fmla="*/ 26 h 72"/>
                  <a:gd name="T8" fmla="*/ 49 w 146"/>
                  <a:gd name="T9" fmla="*/ 27 h 72"/>
                  <a:gd name="T10" fmla="*/ 67 w 146"/>
                  <a:gd name="T11" fmla="*/ 14 h 72"/>
                  <a:gd name="T12" fmla="*/ 55 w 146"/>
                  <a:gd name="T13" fmla="*/ 9 h 72"/>
                  <a:gd name="T14" fmla="*/ 46 w 146"/>
                  <a:gd name="T15" fmla="*/ 0 h 72"/>
                  <a:gd name="T16" fmla="*/ 10 w 146"/>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72"/>
                  <a:gd name="T29" fmla="*/ 146 w 146"/>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72">
                    <a:moveTo>
                      <a:pt x="22" y="3"/>
                    </a:moveTo>
                    <a:lnTo>
                      <a:pt x="0" y="67"/>
                    </a:lnTo>
                    <a:lnTo>
                      <a:pt x="38" y="72"/>
                    </a:lnTo>
                    <a:lnTo>
                      <a:pt x="62" y="57"/>
                    </a:lnTo>
                    <a:lnTo>
                      <a:pt x="107" y="58"/>
                    </a:lnTo>
                    <a:lnTo>
                      <a:pt x="146" y="30"/>
                    </a:lnTo>
                    <a:lnTo>
                      <a:pt x="120" y="20"/>
                    </a:lnTo>
                    <a:lnTo>
                      <a:pt x="101" y="0"/>
                    </a:lnTo>
                    <a:lnTo>
                      <a:pt x="22" y="3"/>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42" name="Freeform 19"/>
              <p:cNvSpPr>
                <a:spLocks noChangeAspect="1"/>
              </p:cNvSpPr>
              <p:nvPr/>
            </p:nvSpPr>
            <p:spPr bwMode="auto">
              <a:xfrm>
                <a:off x="1405" y="2963"/>
                <a:ext cx="27" cy="24"/>
              </a:xfrm>
              <a:custGeom>
                <a:avLst/>
                <a:gdLst>
                  <a:gd name="T0" fmla="*/ 23 w 60"/>
                  <a:gd name="T1" fmla="*/ 0 h 52"/>
                  <a:gd name="T2" fmla="*/ 0 w 60"/>
                  <a:gd name="T3" fmla="*/ 2 h 52"/>
                  <a:gd name="T4" fmla="*/ 4 w 60"/>
                  <a:gd name="T5" fmla="*/ 24 h 52"/>
                  <a:gd name="T6" fmla="*/ 27 w 60"/>
                  <a:gd name="T7" fmla="*/ 18 h 52"/>
                  <a:gd name="T8" fmla="*/ 23 w 60"/>
                  <a:gd name="T9" fmla="*/ 0 h 52"/>
                  <a:gd name="T10" fmla="*/ 0 60000 65536"/>
                  <a:gd name="T11" fmla="*/ 0 60000 65536"/>
                  <a:gd name="T12" fmla="*/ 0 60000 65536"/>
                  <a:gd name="T13" fmla="*/ 0 60000 65536"/>
                  <a:gd name="T14" fmla="*/ 0 60000 65536"/>
                  <a:gd name="T15" fmla="*/ 0 w 60"/>
                  <a:gd name="T16" fmla="*/ 0 h 52"/>
                  <a:gd name="T17" fmla="*/ 60 w 60"/>
                  <a:gd name="T18" fmla="*/ 52 h 52"/>
                </a:gdLst>
                <a:ahLst/>
                <a:cxnLst>
                  <a:cxn ang="T10">
                    <a:pos x="T0" y="T1"/>
                  </a:cxn>
                  <a:cxn ang="T11">
                    <a:pos x="T2" y="T3"/>
                  </a:cxn>
                  <a:cxn ang="T12">
                    <a:pos x="T4" y="T5"/>
                  </a:cxn>
                  <a:cxn ang="T13">
                    <a:pos x="T6" y="T7"/>
                  </a:cxn>
                  <a:cxn ang="T14">
                    <a:pos x="T8" y="T9"/>
                  </a:cxn>
                </a:cxnLst>
                <a:rect l="T15" t="T16" r="T17" b="T18"/>
                <a:pathLst>
                  <a:path w="60" h="52">
                    <a:moveTo>
                      <a:pt x="52" y="0"/>
                    </a:moveTo>
                    <a:lnTo>
                      <a:pt x="0" y="4"/>
                    </a:lnTo>
                    <a:lnTo>
                      <a:pt x="9" y="52"/>
                    </a:lnTo>
                    <a:lnTo>
                      <a:pt x="60" y="40"/>
                    </a:lnTo>
                    <a:lnTo>
                      <a:pt x="52" y="0"/>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43" name="Freeform 20"/>
              <p:cNvSpPr>
                <a:spLocks noChangeAspect="1"/>
              </p:cNvSpPr>
              <p:nvPr/>
            </p:nvSpPr>
            <p:spPr bwMode="auto">
              <a:xfrm>
                <a:off x="1435" y="2989"/>
                <a:ext cx="18" cy="23"/>
              </a:xfrm>
              <a:custGeom>
                <a:avLst/>
                <a:gdLst>
                  <a:gd name="T0" fmla="*/ 0 w 41"/>
                  <a:gd name="T1" fmla="*/ 9 h 51"/>
                  <a:gd name="T2" fmla="*/ 18 w 41"/>
                  <a:gd name="T3" fmla="*/ 0 h 51"/>
                  <a:gd name="T4" fmla="*/ 18 w 41"/>
                  <a:gd name="T5" fmla="*/ 20 h 51"/>
                  <a:gd name="T6" fmla="*/ 6 w 41"/>
                  <a:gd name="T7" fmla="*/ 23 h 51"/>
                  <a:gd name="T8" fmla="*/ 0 w 41"/>
                  <a:gd name="T9" fmla="*/ 9 h 51"/>
                  <a:gd name="T10" fmla="*/ 0 60000 65536"/>
                  <a:gd name="T11" fmla="*/ 0 60000 65536"/>
                  <a:gd name="T12" fmla="*/ 0 60000 65536"/>
                  <a:gd name="T13" fmla="*/ 0 60000 65536"/>
                  <a:gd name="T14" fmla="*/ 0 60000 65536"/>
                  <a:gd name="T15" fmla="*/ 0 w 41"/>
                  <a:gd name="T16" fmla="*/ 0 h 51"/>
                  <a:gd name="T17" fmla="*/ 41 w 41"/>
                  <a:gd name="T18" fmla="*/ 51 h 51"/>
                </a:gdLst>
                <a:ahLst/>
                <a:cxnLst>
                  <a:cxn ang="T10">
                    <a:pos x="T0" y="T1"/>
                  </a:cxn>
                  <a:cxn ang="T11">
                    <a:pos x="T2" y="T3"/>
                  </a:cxn>
                  <a:cxn ang="T12">
                    <a:pos x="T4" y="T5"/>
                  </a:cxn>
                  <a:cxn ang="T13">
                    <a:pos x="T6" y="T7"/>
                  </a:cxn>
                  <a:cxn ang="T14">
                    <a:pos x="T8" y="T9"/>
                  </a:cxn>
                </a:cxnLst>
                <a:rect l="T15" t="T16" r="T17" b="T18"/>
                <a:pathLst>
                  <a:path w="41" h="51">
                    <a:moveTo>
                      <a:pt x="0" y="20"/>
                    </a:moveTo>
                    <a:lnTo>
                      <a:pt x="41" y="0"/>
                    </a:lnTo>
                    <a:lnTo>
                      <a:pt x="41" y="45"/>
                    </a:lnTo>
                    <a:lnTo>
                      <a:pt x="14" y="51"/>
                    </a:lnTo>
                    <a:lnTo>
                      <a:pt x="0" y="20"/>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sp>
            <p:nvSpPr>
              <p:cNvPr id="13444" name="Freeform 21"/>
              <p:cNvSpPr>
                <a:spLocks noChangeAspect="1"/>
              </p:cNvSpPr>
              <p:nvPr/>
            </p:nvSpPr>
            <p:spPr bwMode="auto">
              <a:xfrm>
                <a:off x="1482" y="3000"/>
                <a:ext cx="113" cy="134"/>
              </a:xfrm>
              <a:custGeom>
                <a:avLst/>
                <a:gdLst>
                  <a:gd name="T0" fmla="*/ 19 w 249"/>
                  <a:gd name="T1" fmla="*/ 0 h 294"/>
                  <a:gd name="T2" fmla="*/ 0 w 249"/>
                  <a:gd name="T3" fmla="*/ 51 h 294"/>
                  <a:gd name="T4" fmla="*/ 14 w 249"/>
                  <a:gd name="T5" fmla="*/ 76 h 294"/>
                  <a:gd name="T6" fmla="*/ 14 w 249"/>
                  <a:gd name="T7" fmla="*/ 122 h 294"/>
                  <a:gd name="T8" fmla="*/ 41 w 249"/>
                  <a:gd name="T9" fmla="*/ 134 h 294"/>
                  <a:gd name="T10" fmla="*/ 53 w 249"/>
                  <a:gd name="T11" fmla="*/ 107 h 294"/>
                  <a:gd name="T12" fmla="*/ 88 w 249"/>
                  <a:gd name="T13" fmla="*/ 101 h 294"/>
                  <a:gd name="T14" fmla="*/ 113 w 249"/>
                  <a:gd name="T15" fmla="*/ 72 h 294"/>
                  <a:gd name="T16" fmla="*/ 86 w 249"/>
                  <a:gd name="T17" fmla="*/ 26 h 294"/>
                  <a:gd name="T18" fmla="*/ 19 w 249"/>
                  <a:gd name="T19" fmla="*/ 0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9"/>
                  <a:gd name="T31" fmla="*/ 0 h 294"/>
                  <a:gd name="T32" fmla="*/ 249 w 249"/>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9" h="294">
                    <a:moveTo>
                      <a:pt x="42" y="0"/>
                    </a:moveTo>
                    <a:lnTo>
                      <a:pt x="0" y="112"/>
                    </a:lnTo>
                    <a:lnTo>
                      <a:pt x="30" y="167"/>
                    </a:lnTo>
                    <a:lnTo>
                      <a:pt x="30" y="267"/>
                    </a:lnTo>
                    <a:lnTo>
                      <a:pt x="90" y="294"/>
                    </a:lnTo>
                    <a:lnTo>
                      <a:pt x="117" y="235"/>
                    </a:lnTo>
                    <a:lnTo>
                      <a:pt x="193" y="222"/>
                    </a:lnTo>
                    <a:lnTo>
                      <a:pt x="249" y="158"/>
                    </a:lnTo>
                    <a:lnTo>
                      <a:pt x="190" y="58"/>
                    </a:lnTo>
                    <a:lnTo>
                      <a:pt x="42" y="0"/>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grpSp>
        <p:sp>
          <p:nvSpPr>
            <p:cNvPr id="13437" name="Freeform 22"/>
            <p:cNvSpPr>
              <a:spLocks noChangeAspect="1"/>
            </p:cNvSpPr>
            <p:nvPr/>
          </p:nvSpPr>
          <p:spPr bwMode="auto">
            <a:xfrm>
              <a:off x="1441" y="2937"/>
              <a:ext cx="63" cy="53"/>
            </a:xfrm>
            <a:custGeom>
              <a:avLst/>
              <a:gdLst>
                <a:gd name="T0" fmla="*/ 13 w 138"/>
                <a:gd name="T1" fmla="*/ 0 h 115"/>
                <a:gd name="T2" fmla="*/ 0 w 138"/>
                <a:gd name="T3" fmla="*/ 16 h 115"/>
                <a:gd name="T4" fmla="*/ 5 w 138"/>
                <a:gd name="T5" fmla="*/ 28 h 115"/>
                <a:gd name="T6" fmla="*/ 17 w 138"/>
                <a:gd name="T7" fmla="*/ 32 h 115"/>
                <a:gd name="T8" fmla="*/ 29 w 138"/>
                <a:gd name="T9" fmla="*/ 53 h 115"/>
                <a:gd name="T10" fmla="*/ 62 w 138"/>
                <a:gd name="T11" fmla="*/ 45 h 115"/>
                <a:gd name="T12" fmla="*/ 63 w 138"/>
                <a:gd name="T13" fmla="*/ 23 h 115"/>
                <a:gd name="T14" fmla="*/ 39 w 138"/>
                <a:gd name="T15" fmla="*/ 4 h 115"/>
                <a:gd name="T16" fmla="*/ 13 w 138"/>
                <a:gd name="T17" fmla="*/ 0 h 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115"/>
                <a:gd name="T29" fmla="*/ 138 w 138"/>
                <a:gd name="T30" fmla="*/ 115 h 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115">
                  <a:moveTo>
                    <a:pt x="29" y="0"/>
                  </a:moveTo>
                  <a:lnTo>
                    <a:pt x="0" y="34"/>
                  </a:lnTo>
                  <a:lnTo>
                    <a:pt x="12" y="61"/>
                  </a:lnTo>
                  <a:lnTo>
                    <a:pt x="38" y="70"/>
                  </a:lnTo>
                  <a:lnTo>
                    <a:pt x="64" y="115"/>
                  </a:lnTo>
                  <a:lnTo>
                    <a:pt x="136" y="97"/>
                  </a:lnTo>
                  <a:lnTo>
                    <a:pt x="138" y="49"/>
                  </a:lnTo>
                  <a:lnTo>
                    <a:pt x="85" y="9"/>
                  </a:lnTo>
                  <a:lnTo>
                    <a:pt x="29" y="0"/>
                  </a:lnTo>
                  <a:close/>
                </a:path>
              </a:pathLst>
            </a:custGeom>
            <a:solidFill>
              <a:srgbClr val="FFFFFF"/>
            </a:solidFill>
            <a:ln w="9525" cap="flat" cmpd="sng">
              <a:solidFill>
                <a:schemeClr val="tx1"/>
              </a:solidFill>
              <a:prstDash val="solid"/>
              <a:round/>
              <a:headEnd/>
              <a:tailEnd/>
            </a:ln>
          </p:spPr>
          <p:txBody>
            <a:bodyPr wrap="none" anchor="ctr"/>
            <a:lstStyle/>
            <a:p>
              <a:endParaRPr lang="en-US" dirty="0"/>
            </a:p>
          </p:txBody>
        </p:sp>
      </p:grpSp>
      <p:sp>
        <p:nvSpPr>
          <p:cNvPr id="13324" name="Freeform 23"/>
          <p:cNvSpPr>
            <a:spLocks noChangeAspect="1"/>
          </p:cNvSpPr>
          <p:nvPr/>
        </p:nvSpPr>
        <p:spPr bwMode="auto">
          <a:xfrm>
            <a:off x="304800" y="3733800"/>
            <a:ext cx="1617663" cy="1577975"/>
          </a:xfrm>
          <a:custGeom>
            <a:avLst/>
            <a:gdLst>
              <a:gd name="T0" fmla="*/ 265793744 w 1572"/>
              <a:gd name="T1" fmla="*/ 241574270 h 1533"/>
              <a:gd name="T2" fmla="*/ 600418538 w 1572"/>
              <a:gd name="T3" fmla="*/ 0 h 1533"/>
              <a:gd name="T4" fmla="*/ 759259206 w 1572"/>
              <a:gd name="T5" fmla="*/ 42381961 h 1533"/>
              <a:gd name="T6" fmla="*/ 836562275 w 1572"/>
              <a:gd name="T7" fmla="*/ 119727432 h 1533"/>
              <a:gd name="T8" fmla="*/ 1151067199 w 1572"/>
              <a:gd name="T9" fmla="*/ 150454220 h 1533"/>
              <a:gd name="T10" fmla="*/ 1160597207 w 1572"/>
              <a:gd name="T11" fmla="*/ 953582701 h 1533"/>
              <a:gd name="T12" fmla="*/ 1263314659 w 1572"/>
              <a:gd name="T13" fmla="*/ 976892050 h 1533"/>
              <a:gd name="T14" fmla="*/ 1310966757 w 1572"/>
              <a:gd name="T15" fmla="*/ 1073310101 h 1533"/>
              <a:gd name="T16" fmla="*/ 1382974348 w 1572"/>
              <a:gd name="T17" fmla="*/ 1040464968 h 1533"/>
              <a:gd name="T18" fmla="*/ 1534402788 w 1572"/>
              <a:gd name="T19" fmla="*/ 1258730082 h 1533"/>
              <a:gd name="T20" fmla="*/ 1664652403 w 1572"/>
              <a:gd name="T21" fmla="*/ 1359385915 h 1533"/>
              <a:gd name="T22" fmla="*/ 1659357954 w 1572"/>
              <a:gd name="T23" fmla="*/ 1446267152 h 1533"/>
              <a:gd name="T24" fmla="*/ 1495221808 w 1572"/>
              <a:gd name="T25" fmla="*/ 1456863153 h 1533"/>
              <a:gd name="T26" fmla="*/ 1423214217 w 1572"/>
              <a:gd name="T27" fmla="*/ 1190919381 h 1533"/>
              <a:gd name="T28" fmla="*/ 905393197 w 1572"/>
              <a:gd name="T29" fmla="*/ 928153946 h 1533"/>
              <a:gd name="T30" fmla="*/ 919158764 w 1572"/>
              <a:gd name="T31" fmla="*/ 1010797401 h 1533"/>
              <a:gd name="T32" fmla="*/ 802675745 w 1572"/>
              <a:gd name="T33" fmla="*/ 1117811709 h 1533"/>
              <a:gd name="T34" fmla="*/ 783614700 w 1572"/>
              <a:gd name="T35" fmla="*/ 1078608101 h 1533"/>
              <a:gd name="T36" fmla="*/ 750788088 w 1572"/>
              <a:gd name="T37" fmla="*/ 1078608101 h 1533"/>
              <a:gd name="T38" fmla="*/ 657601673 w 1572"/>
              <a:gd name="T39" fmla="*/ 1301110997 h 1533"/>
              <a:gd name="T40" fmla="*/ 368511261 w 1572"/>
              <a:gd name="T41" fmla="*/ 1520435042 h 1533"/>
              <a:gd name="T42" fmla="*/ 82597550 w 1572"/>
              <a:gd name="T43" fmla="*/ 1624269469 h 1533"/>
              <a:gd name="T44" fmla="*/ 0 w 1572"/>
              <a:gd name="T45" fmla="*/ 1610495903 h 1533"/>
              <a:gd name="T46" fmla="*/ 328271391 w 1572"/>
              <a:gd name="T47" fmla="*/ 1422957803 h 1533"/>
              <a:gd name="T48" fmla="*/ 368511261 w 1572"/>
              <a:gd name="T49" fmla="*/ 1422957803 h 1533"/>
              <a:gd name="T50" fmla="*/ 488170949 w 1572"/>
              <a:gd name="T51" fmla="*/ 1277801648 h 1533"/>
              <a:gd name="T52" fmla="*/ 542177543 w 1572"/>
              <a:gd name="T53" fmla="*/ 1272503648 h 1533"/>
              <a:gd name="T54" fmla="*/ 623715142 w 1572"/>
              <a:gd name="T55" fmla="*/ 1162312031 h 1533"/>
              <a:gd name="T56" fmla="*/ 595124089 w 1572"/>
              <a:gd name="T57" fmla="*/ 1113572897 h 1533"/>
              <a:gd name="T58" fmla="*/ 420398917 w 1572"/>
              <a:gd name="T59" fmla="*/ 1136883276 h 1533"/>
              <a:gd name="T60" fmla="*/ 300739228 w 1572"/>
              <a:gd name="T61" fmla="*/ 860343245 h 1533"/>
              <a:gd name="T62" fmla="*/ 368511261 w 1572"/>
              <a:gd name="T63" fmla="*/ 735318874 h 1533"/>
              <a:gd name="T64" fmla="*/ 478640941 w 1572"/>
              <a:gd name="T65" fmla="*/ 691877741 h 1533"/>
              <a:gd name="T66" fmla="*/ 439459962 w 1572"/>
              <a:gd name="T67" fmla="*/ 580625907 h 1533"/>
              <a:gd name="T68" fmla="*/ 324035832 w 1572"/>
              <a:gd name="T69" fmla="*/ 633602824 h 1533"/>
              <a:gd name="T70" fmla="*/ 237202691 w 1572"/>
              <a:gd name="T71" fmla="*/ 473612756 h 1533"/>
              <a:gd name="T72" fmla="*/ 333565840 w 1572"/>
              <a:gd name="T73" fmla="*/ 435469623 h 1533"/>
              <a:gd name="T74" fmla="*/ 420398917 w 1572"/>
              <a:gd name="T75" fmla="*/ 478910757 h 1533"/>
              <a:gd name="T76" fmla="*/ 459579896 w 1572"/>
              <a:gd name="T77" fmla="*/ 454541190 h 1533"/>
              <a:gd name="T78" fmla="*/ 387571276 w 1572"/>
              <a:gd name="T79" fmla="*/ 318920818 h 1533"/>
              <a:gd name="T80" fmla="*/ 260499295 w 1572"/>
              <a:gd name="T81" fmla="*/ 309385035 h 1533"/>
              <a:gd name="T82" fmla="*/ 265793744 w 1572"/>
              <a:gd name="T83" fmla="*/ 241574270 h 15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72"/>
              <a:gd name="T127" fmla="*/ 0 h 1533"/>
              <a:gd name="T128" fmla="*/ 1572 w 1572"/>
              <a:gd name="T129" fmla="*/ 1533 h 15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72" h="1533">
                <a:moveTo>
                  <a:pt x="251" y="228"/>
                </a:moveTo>
                <a:lnTo>
                  <a:pt x="567" y="0"/>
                </a:lnTo>
                <a:lnTo>
                  <a:pt x="717" y="40"/>
                </a:lnTo>
                <a:lnTo>
                  <a:pt x="790" y="113"/>
                </a:lnTo>
                <a:lnTo>
                  <a:pt x="1087" y="142"/>
                </a:lnTo>
                <a:lnTo>
                  <a:pt x="1096" y="900"/>
                </a:lnTo>
                <a:lnTo>
                  <a:pt x="1193" y="922"/>
                </a:lnTo>
                <a:lnTo>
                  <a:pt x="1238" y="1013"/>
                </a:lnTo>
                <a:lnTo>
                  <a:pt x="1306" y="982"/>
                </a:lnTo>
                <a:lnTo>
                  <a:pt x="1449" y="1188"/>
                </a:lnTo>
                <a:lnTo>
                  <a:pt x="1572" y="1283"/>
                </a:lnTo>
                <a:lnTo>
                  <a:pt x="1567" y="1365"/>
                </a:lnTo>
                <a:lnTo>
                  <a:pt x="1412" y="1375"/>
                </a:lnTo>
                <a:lnTo>
                  <a:pt x="1344" y="1124"/>
                </a:lnTo>
                <a:lnTo>
                  <a:pt x="855" y="876"/>
                </a:lnTo>
                <a:lnTo>
                  <a:pt x="868" y="954"/>
                </a:lnTo>
                <a:lnTo>
                  <a:pt x="758" y="1055"/>
                </a:lnTo>
                <a:lnTo>
                  <a:pt x="740" y="1018"/>
                </a:lnTo>
                <a:lnTo>
                  <a:pt x="709" y="1018"/>
                </a:lnTo>
                <a:lnTo>
                  <a:pt x="621" y="1228"/>
                </a:lnTo>
                <a:lnTo>
                  <a:pt x="348" y="1435"/>
                </a:lnTo>
                <a:lnTo>
                  <a:pt x="78" y="1533"/>
                </a:lnTo>
                <a:lnTo>
                  <a:pt x="0" y="1520"/>
                </a:lnTo>
                <a:lnTo>
                  <a:pt x="310" y="1343"/>
                </a:lnTo>
                <a:lnTo>
                  <a:pt x="348" y="1343"/>
                </a:lnTo>
                <a:lnTo>
                  <a:pt x="461" y="1206"/>
                </a:lnTo>
                <a:lnTo>
                  <a:pt x="512" y="1201"/>
                </a:lnTo>
                <a:lnTo>
                  <a:pt x="589" y="1097"/>
                </a:lnTo>
                <a:lnTo>
                  <a:pt x="562" y="1051"/>
                </a:lnTo>
                <a:lnTo>
                  <a:pt x="397" y="1073"/>
                </a:lnTo>
                <a:lnTo>
                  <a:pt x="284" y="812"/>
                </a:lnTo>
                <a:lnTo>
                  <a:pt x="348" y="694"/>
                </a:lnTo>
                <a:lnTo>
                  <a:pt x="452" y="653"/>
                </a:lnTo>
                <a:lnTo>
                  <a:pt x="415" y="548"/>
                </a:lnTo>
                <a:lnTo>
                  <a:pt x="306" y="598"/>
                </a:lnTo>
                <a:lnTo>
                  <a:pt x="224" y="447"/>
                </a:lnTo>
                <a:lnTo>
                  <a:pt x="315" y="411"/>
                </a:lnTo>
                <a:lnTo>
                  <a:pt x="397" y="452"/>
                </a:lnTo>
                <a:lnTo>
                  <a:pt x="434" y="429"/>
                </a:lnTo>
                <a:lnTo>
                  <a:pt x="366" y="301"/>
                </a:lnTo>
                <a:lnTo>
                  <a:pt x="246" y="292"/>
                </a:lnTo>
                <a:lnTo>
                  <a:pt x="251" y="228"/>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25" name="Freeform 24"/>
          <p:cNvSpPr>
            <a:spLocks noChangeAspect="1"/>
          </p:cNvSpPr>
          <p:nvPr/>
        </p:nvSpPr>
        <p:spPr bwMode="auto">
          <a:xfrm>
            <a:off x="1395413" y="1298575"/>
            <a:ext cx="836612" cy="604838"/>
          </a:xfrm>
          <a:custGeom>
            <a:avLst/>
            <a:gdLst>
              <a:gd name="T0" fmla="*/ 333888637 w 530"/>
              <a:gd name="T1" fmla="*/ 0 h 389"/>
              <a:gd name="T2" fmla="*/ 605484436 w 530"/>
              <a:gd name="T3" fmla="*/ 72527697 h 389"/>
              <a:gd name="T4" fmla="*/ 812294827 w 530"/>
              <a:gd name="T5" fmla="*/ 118461188 h 389"/>
              <a:gd name="T6" fmla="*/ 911963881 w 530"/>
              <a:gd name="T7" fmla="*/ 140218245 h 389"/>
              <a:gd name="T8" fmla="*/ 1016614523 w 530"/>
              <a:gd name="T9" fmla="*/ 154725024 h 389"/>
              <a:gd name="T10" fmla="*/ 1153657819 w 530"/>
              <a:gd name="T11" fmla="*/ 178899878 h 389"/>
              <a:gd name="T12" fmla="*/ 1320602878 w 530"/>
              <a:gd name="T13" fmla="*/ 207910373 h 389"/>
              <a:gd name="T14" fmla="*/ 1213459765 w 530"/>
              <a:gd name="T15" fmla="*/ 940434557 h 389"/>
              <a:gd name="T16" fmla="*/ 700168350 w 530"/>
              <a:gd name="T17" fmla="*/ 834060845 h 389"/>
              <a:gd name="T18" fmla="*/ 630401256 w 530"/>
              <a:gd name="T19" fmla="*/ 882413663 h 389"/>
              <a:gd name="T20" fmla="*/ 538208234 w 530"/>
              <a:gd name="T21" fmla="*/ 809885796 h 389"/>
              <a:gd name="T22" fmla="*/ 455981941 w 530"/>
              <a:gd name="T23" fmla="*/ 882413663 h 389"/>
              <a:gd name="T24" fmla="*/ 381231383 w 530"/>
              <a:gd name="T25" fmla="*/ 819555622 h 389"/>
              <a:gd name="T26" fmla="*/ 169436000 w 530"/>
              <a:gd name="T27" fmla="*/ 809885796 h 389"/>
              <a:gd name="T28" fmla="*/ 199336184 w 530"/>
              <a:gd name="T29" fmla="*/ 691424657 h 389"/>
              <a:gd name="T30" fmla="*/ 47342759 w 530"/>
              <a:gd name="T31" fmla="*/ 679337230 h 389"/>
              <a:gd name="T32" fmla="*/ 32392667 w 530"/>
              <a:gd name="T33" fmla="*/ 611645151 h 389"/>
              <a:gd name="T34" fmla="*/ 62292863 w 530"/>
              <a:gd name="T35" fmla="*/ 539117479 h 389"/>
              <a:gd name="T36" fmla="*/ 24916826 w 530"/>
              <a:gd name="T37" fmla="*/ 473843196 h 389"/>
              <a:gd name="T38" fmla="*/ 27409303 w 530"/>
              <a:gd name="T39" fmla="*/ 290107676 h 389"/>
              <a:gd name="T40" fmla="*/ 0 w 530"/>
              <a:gd name="T41" fmla="*/ 149889431 h 389"/>
              <a:gd name="T42" fmla="*/ 17442569 w 530"/>
              <a:gd name="T43" fmla="*/ 96702551 h 389"/>
              <a:gd name="T44" fmla="*/ 84717211 w 530"/>
              <a:gd name="T45" fmla="*/ 118461188 h 389"/>
              <a:gd name="T46" fmla="*/ 154485909 w 530"/>
              <a:gd name="T47" fmla="*/ 200658491 h 389"/>
              <a:gd name="T48" fmla="*/ 284053420 w 530"/>
              <a:gd name="T49" fmla="*/ 219999355 h 389"/>
              <a:gd name="T50" fmla="*/ 318938545 w 530"/>
              <a:gd name="T51" fmla="*/ 287691435 h 389"/>
              <a:gd name="T52" fmla="*/ 254153236 w 530"/>
              <a:gd name="T53" fmla="*/ 287691435 h 389"/>
              <a:gd name="T54" fmla="*/ 246678980 w 530"/>
              <a:gd name="T55" fmla="*/ 345712329 h 389"/>
              <a:gd name="T56" fmla="*/ 284053420 w 530"/>
              <a:gd name="T57" fmla="*/ 352965718 h 389"/>
              <a:gd name="T58" fmla="*/ 299005090 w 530"/>
              <a:gd name="T59" fmla="*/ 410986709 h 389"/>
              <a:gd name="T60" fmla="*/ 221762160 w 530"/>
              <a:gd name="T61" fmla="*/ 452086138 h 389"/>
              <a:gd name="T62" fmla="*/ 221762160 w 530"/>
              <a:gd name="T63" fmla="*/ 493184012 h 389"/>
              <a:gd name="T64" fmla="*/ 311462710 w 530"/>
              <a:gd name="T65" fmla="*/ 493184012 h 389"/>
              <a:gd name="T66" fmla="*/ 333888637 w 530"/>
              <a:gd name="T67" fmla="*/ 391645796 h 389"/>
              <a:gd name="T68" fmla="*/ 401164839 w 530"/>
              <a:gd name="T69" fmla="*/ 331207105 h 389"/>
              <a:gd name="T70" fmla="*/ 318938545 w 530"/>
              <a:gd name="T71" fmla="*/ 171648044 h 389"/>
              <a:gd name="T72" fmla="*/ 371263077 w 530"/>
              <a:gd name="T73" fmla="*/ 120878984 h 389"/>
              <a:gd name="T74" fmla="*/ 333888637 w 530"/>
              <a:gd name="T75" fmla="*/ 0 h 3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0"/>
              <a:gd name="T115" fmla="*/ 0 h 389"/>
              <a:gd name="T116" fmla="*/ 530 w 530"/>
              <a:gd name="T117" fmla="*/ 389 h 3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0" h="389">
                <a:moveTo>
                  <a:pt x="134" y="0"/>
                </a:moveTo>
                <a:lnTo>
                  <a:pt x="243" y="30"/>
                </a:lnTo>
                <a:lnTo>
                  <a:pt x="326" y="49"/>
                </a:lnTo>
                <a:lnTo>
                  <a:pt x="366" y="58"/>
                </a:lnTo>
                <a:lnTo>
                  <a:pt x="408" y="64"/>
                </a:lnTo>
                <a:lnTo>
                  <a:pt x="463" y="74"/>
                </a:lnTo>
                <a:lnTo>
                  <a:pt x="530" y="86"/>
                </a:lnTo>
                <a:lnTo>
                  <a:pt x="487" y="389"/>
                </a:lnTo>
                <a:lnTo>
                  <a:pt x="281" y="345"/>
                </a:lnTo>
                <a:lnTo>
                  <a:pt x="253" y="365"/>
                </a:lnTo>
                <a:lnTo>
                  <a:pt x="216" y="335"/>
                </a:lnTo>
                <a:lnTo>
                  <a:pt x="183" y="365"/>
                </a:lnTo>
                <a:lnTo>
                  <a:pt x="153" y="339"/>
                </a:lnTo>
                <a:lnTo>
                  <a:pt x="68" y="335"/>
                </a:lnTo>
                <a:lnTo>
                  <a:pt x="80" y="286"/>
                </a:lnTo>
                <a:lnTo>
                  <a:pt x="19" y="281"/>
                </a:lnTo>
                <a:lnTo>
                  <a:pt x="13" y="253"/>
                </a:lnTo>
                <a:lnTo>
                  <a:pt x="25" y="223"/>
                </a:lnTo>
                <a:lnTo>
                  <a:pt x="10" y="196"/>
                </a:lnTo>
                <a:lnTo>
                  <a:pt x="11" y="120"/>
                </a:lnTo>
                <a:lnTo>
                  <a:pt x="0" y="62"/>
                </a:lnTo>
                <a:lnTo>
                  <a:pt x="7" y="40"/>
                </a:lnTo>
                <a:lnTo>
                  <a:pt x="34" y="49"/>
                </a:lnTo>
                <a:lnTo>
                  <a:pt x="62" y="83"/>
                </a:lnTo>
                <a:lnTo>
                  <a:pt x="114" y="91"/>
                </a:lnTo>
                <a:lnTo>
                  <a:pt x="128" y="119"/>
                </a:lnTo>
                <a:lnTo>
                  <a:pt x="102" y="119"/>
                </a:lnTo>
                <a:lnTo>
                  <a:pt x="99" y="143"/>
                </a:lnTo>
                <a:lnTo>
                  <a:pt x="114" y="146"/>
                </a:lnTo>
                <a:lnTo>
                  <a:pt x="120" y="170"/>
                </a:lnTo>
                <a:lnTo>
                  <a:pt x="89" y="187"/>
                </a:lnTo>
                <a:lnTo>
                  <a:pt x="89" y="204"/>
                </a:lnTo>
                <a:lnTo>
                  <a:pt x="125" y="204"/>
                </a:lnTo>
                <a:lnTo>
                  <a:pt x="134" y="162"/>
                </a:lnTo>
                <a:lnTo>
                  <a:pt x="161" y="137"/>
                </a:lnTo>
                <a:lnTo>
                  <a:pt x="128" y="71"/>
                </a:lnTo>
                <a:lnTo>
                  <a:pt x="149" y="50"/>
                </a:lnTo>
                <a:lnTo>
                  <a:pt x="134" y="0"/>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26" name="Freeform 25"/>
          <p:cNvSpPr>
            <a:spLocks noChangeAspect="1"/>
          </p:cNvSpPr>
          <p:nvPr/>
        </p:nvSpPr>
        <p:spPr bwMode="auto">
          <a:xfrm>
            <a:off x="1196975" y="1736725"/>
            <a:ext cx="1044575" cy="784225"/>
          </a:xfrm>
          <a:custGeom>
            <a:avLst/>
            <a:gdLst>
              <a:gd name="T0" fmla="*/ 361020549 w 662"/>
              <a:gd name="T1" fmla="*/ 0 h 505"/>
              <a:gd name="T2" fmla="*/ 313713311 w 662"/>
              <a:gd name="T3" fmla="*/ 26526999 h 505"/>
              <a:gd name="T4" fmla="*/ 283835637 w 662"/>
              <a:gd name="T5" fmla="*/ 132636534 h 505"/>
              <a:gd name="T6" fmla="*/ 253959540 w 662"/>
              <a:gd name="T7" fmla="*/ 224275969 h 505"/>
              <a:gd name="T8" fmla="*/ 231550101 w 662"/>
              <a:gd name="T9" fmla="*/ 296621873 h 505"/>
              <a:gd name="T10" fmla="*/ 201673956 w 662"/>
              <a:gd name="T11" fmla="*/ 373792700 h 505"/>
              <a:gd name="T12" fmla="*/ 166816406 w 662"/>
              <a:gd name="T13" fmla="*/ 453373757 h 505"/>
              <a:gd name="T14" fmla="*/ 124489044 w 662"/>
              <a:gd name="T15" fmla="*/ 540189773 h 505"/>
              <a:gd name="T16" fmla="*/ 64735248 w 662"/>
              <a:gd name="T17" fmla="*/ 641475901 h 505"/>
              <a:gd name="T18" fmla="*/ 0 w 662"/>
              <a:gd name="T19" fmla="*/ 737938659 h 505"/>
              <a:gd name="T20" fmla="*/ 0 w 662"/>
              <a:gd name="T21" fmla="*/ 950156298 h 505"/>
              <a:gd name="T22" fmla="*/ 923713624 w 662"/>
              <a:gd name="T23" fmla="*/ 1133435072 h 505"/>
              <a:gd name="T24" fmla="*/ 1351957658 w 662"/>
              <a:gd name="T25" fmla="*/ 1217839402 h 505"/>
              <a:gd name="T26" fmla="*/ 1441590680 w 662"/>
              <a:gd name="T27" fmla="*/ 795816003 h 505"/>
              <a:gd name="T28" fmla="*/ 1496366153 w 662"/>
              <a:gd name="T29" fmla="*/ 759642274 h 505"/>
              <a:gd name="T30" fmla="*/ 1444080618 w 662"/>
              <a:gd name="T31" fmla="*/ 665591202 h 505"/>
              <a:gd name="T32" fmla="*/ 1471468355 w 662"/>
              <a:gd name="T33" fmla="*/ 569128445 h 505"/>
              <a:gd name="T34" fmla="*/ 1648242884 w 662"/>
              <a:gd name="T35" fmla="*/ 407554840 h 505"/>
              <a:gd name="T36" fmla="*/ 1526243828 w 662"/>
              <a:gd name="T37" fmla="*/ 260448145 h 505"/>
              <a:gd name="T38" fmla="*/ 1013345068 w 662"/>
              <a:gd name="T39" fmla="*/ 154340150 h 505"/>
              <a:gd name="T40" fmla="*/ 943631547 w 662"/>
              <a:gd name="T41" fmla="*/ 197748934 h 505"/>
              <a:gd name="T42" fmla="*/ 851508587 w 662"/>
              <a:gd name="T43" fmla="*/ 125401478 h 505"/>
              <a:gd name="T44" fmla="*/ 769346758 w 662"/>
              <a:gd name="T45" fmla="*/ 202570752 h 505"/>
              <a:gd name="T46" fmla="*/ 692161846 w 662"/>
              <a:gd name="T47" fmla="*/ 125401478 h 505"/>
              <a:gd name="T48" fmla="*/ 487999580 w 662"/>
              <a:gd name="T49" fmla="*/ 130224849 h 505"/>
              <a:gd name="T50" fmla="*/ 512897378 w 662"/>
              <a:gd name="T51" fmla="*/ 12058430 h 505"/>
              <a:gd name="T52" fmla="*/ 361020549 w 662"/>
              <a:gd name="T53" fmla="*/ 0 h 5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2"/>
              <a:gd name="T82" fmla="*/ 0 h 505"/>
              <a:gd name="T83" fmla="*/ 662 w 662"/>
              <a:gd name="T84" fmla="*/ 505 h 5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2" h="505">
                <a:moveTo>
                  <a:pt x="145" y="0"/>
                </a:moveTo>
                <a:lnTo>
                  <a:pt x="126" y="11"/>
                </a:lnTo>
                <a:lnTo>
                  <a:pt x="114" y="55"/>
                </a:lnTo>
                <a:lnTo>
                  <a:pt x="102" y="93"/>
                </a:lnTo>
                <a:lnTo>
                  <a:pt x="93" y="123"/>
                </a:lnTo>
                <a:lnTo>
                  <a:pt x="81" y="155"/>
                </a:lnTo>
                <a:lnTo>
                  <a:pt x="67" y="188"/>
                </a:lnTo>
                <a:lnTo>
                  <a:pt x="50" y="224"/>
                </a:lnTo>
                <a:lnTo>
                  <a:pt x="26" y="266"/>
                </a:lnTo>
                <a:lnTo>
                  <a:pt x="0" y="306"/>
                </a:lnTo>
                <a:lnTo>
                  <a:pt x="0" y="394"/>
                </a:lnTo>
                <a:lnTo>
                  <a:pt x="371" y="470"/>
                </a:lnTo>
                <a:lnTo>
                  <a:pt x="543" y="505"/>
                </a:lnTo>
                <a:lnTo>
                  <a:pt x="579" y="330"/>
                </a:lnTo>
                <a:lnTo>
                  <a:pt x="601" y="315"/>
                </a:lnTo>
                <a:lnTo>
                  <a:pt x="580" y="276"/>
                </a:lnTo>
                <a:lnTo>
                  <a:pt x="591" y="236"/>
                </a:lnTo>
                <a:lnTo>
                  <a:pt x="662" y="169"/>
                </a:lnTo>
                <a:lnTo>
                  <a:pt x="613" y="108"/>
                </a:lnTo>
                <a:lnTo>
                  <a:pt x="407" y="64"/>
                </a:lnTo>
                <a:lnTo>
                  <a:pt x="379" y="82"/>
                </a:lnTo>
                <a:lnTo>
                  <a:pt x="342" y="52"/>
                </a:lnTo>
                <a:lnTo>
                  <a:pt x="309" y="84"/>
                </a:lnTo>
                <a:lnTo>
                  <a:pt x="278" y="52"/>
                </a:lnTo>
                <a:lnTo>
                  <a:pt x="196" y="54"/>
                </a:lnTo>
                <a:lnTo>
                  <a:pt x="206" y="5"/>
                </a:lnTo>
                <a:lnTo>
                  <a:pt x="145" y="0"/>
                </a:lnTo>
                <a:close/>
              </a:path>
            </a:pathLst>
          </a:custGeom>
          <a:solidFill>
            <a:schemeClr val="accent1"/>
          </a:solidFill>
          <a:ln w="9525" cap="flat" cmpd="sng">
            <a:solidFill>
              <a:srgbClr val="292929"/>
            </a:solidFill>
            <a:prstDash val="solid"/>
            <a:round/>
            <a:headEnd/>
            <a:tailEnd/>
          </a:ln>
        </p:spPr>
        <p:txBody>
          <a:bodyPr wrap="none" anchor="ctr"/>
          <a:lstStyle/>
          <a:p>
            <a:endParaRPr lang="en-US" dirty="0"/>
          </a:p>
        </p:txBody>
      </p:sp>
      <p:sp>
        <p:nvSpPr>
          <p:cNvPr id="13327" name="Freeform 26"/>
          <p:cNvSpPr>
            <a:spLocks noChangeAspect="1"/>
          </p:cNvSpPr>
          <p:nvPr/>
        </p:nvSpPr>
        <p:spPr bwMode="auto">
          <a:xfrm>
            <a:off x="1112838" y="2344738"/>
            <a:ext cx="1100137" cy="1674812"/>
          </a:xfrm>
          <a:custGeom>
            <a:avLst/>
            <a:gdLst>
              <a:gd name="T0" fmla="*/ 132040119 w 697"/>
              <a:gd name="T1" fmla="*/ 0 h 1077"/>
              <a:gd name="T2" fmla="*/ 931749815 w 697"/>
              <a:gd name="T3" fmla="*/ 154768469 h 1077"/>
              <a:gd name="T4" fmla="*/ 757358234 w 697"/>
              <a:gd name="T5" fmla="*/ 921351840 h 1077"/>
              <a:gd name="T6" fmla="*/ 1654230207 w 697"/>
              <a:gd name="T7" fmla="*/ 2089365900 h 1077"/>
              <a:gd name="T8" fmla="*/ 1736444110 w 697"/>
              <a:gd name="T9" fmla="*/ 2147483647 h 1077"/>
              <a:gd name="T10" fmla="*/ 1651739510 w 697"/>
              <a:gd name="T11" fmla="*/ 2147483647 h 1077"/>
              <a:gd name="T12" fmla="*/ 1596929978 w 697"/>
              <a:gd name="T13" fmla="*/ 2147483647 h 1077"/>
              <a:gd name="T14" fmla="*/ 1544612721 w 697"/>
              <a:gd name="T15" fmla="*/ 2147483647 h 1077"/>
              <a:gd name="T16" fmla="*/ 1599422253 w 697"/>
              <a:gd name="T17" fmla="*/ 2147483647 h 1077"/>
              <a:gd name="T18" fmla="*/ 1507242800 w 697"/>
              <a:gd name="T19" fmla="*/ 2147483647 h 1077"/>
              <a:gd name="T20" fmla="*/ 979085679 w 697"/>
              <a:gd name="T21" fmla="*/ 2147483647 h 1077"/>
              <a:gd name="T22" fmla="*/ 946698730 w 697"/>
              <a:gd name="T23" fmla="*/ 2147483647 h 1077"/>
              <a:gd name="T24" fmla="*/ 854519278 w 697"/>
              <a:gd name="T25" fmla="*/ 2147483647 h 1077"/>
              <a:gd name="T26" fmla="*/ 787254486 w 697"/>
              <a:gd name="T27" fmla="*/ 2147483647 h 1077"/>
              <a:gd name="T28" fmla="*/ 767324178 w 697"/>
              <a:gd name="T29" fmla="*/ 2147483647 h 1077"/>
              <a:gd name="T30" fmla="*/ 712514646 w 697"/>
              <a:gd name="T31" fmla="*/ 2147483647 h 1077"/>
              <a:gd name="T32" fmla="*/ 655214417 w 697"/>
              <a:gd name="T33" fmla="*/ 2106292845 h 1077"/>
              <a:gd name="T34" fmla="*/ 637776383 w 697"/>
              <a:gd name="T35" fmla="*/ 2045836358 h 1077"/>
              <a:gd name="T36" fmla="*/ 585457548 w 697"/>
              <a:gd name="T37" fmla="*/ 2007144642 h 1077"/>
              <a:gd name="T38" fmla="*/ 503245617 w 697"/>
              <a:gd name="T39" fmla="*/ 2028909412 h 1077"/>
              <a:gd name="T40" fmla="*/ 411066066 w 697"/>
              <a:gd name="T41" fmla="*/ 1995053966 h 1077"/>
              <a:gd name="T42" fmla="*/ 411066066 w 697"/>
              <a:gd name="T43" fmla="*/ 1963616655 h 1077"/>
              <a:gd name="T44" fmla="*/ 408575369 w 697"/>
              <a:gd name="T45" fmla="*/ 1891069493 h 1077"/>
              <a:gd name="T46" fmla="*/ 371205449 w 697"/>
              <a:gd name="T47" fmla="*/ 1811266370 h 1077"/>
              <a:gd name="T48" fmla="*/ 366222477 w 697"/>
              <a:gd name="T49" fmla="*/ 1745973613 h 1077"/>
              <a:gd name="T50" fmla="*/ 326361860 w 697"/>
              <a:gd name="T51" fmla="*/ 1690354951 h 1077"/>
              <a:gd name="T52" fmla="*/ 336327803 w 697"/>
              <a:gd name="T53" fmla="*/ 1634734734 h 1077"/>
              <a:gd name="T54" fmla="*/ 221727346 w 697"/>
              <a:gd name="T55" fmla="*/ 1501730695 h 1077"/>
              <a:gd name="T56" fmla="*/ 221727346 w 697"/>
              <a:gd name="T57" fmla="*/ 1426765398 h 1077"/>
              <a:gd name="T58" fmla="*/ 281518271 w 697"/>
              <a:gd name="T59" fmla="*/ 1397746222 h 1077"/>
              <a:gd name="T60" fmla="*/ 281518271 w 697"/>
              <a:gd name="T61" fmla="*/ 1351800100 h 1077"/>
              <a:gd name="T62" fmla="*/ 221727346 w 697"/>
              <a:gd name="T63" fmla="*/ 1337291290 h 1077"/>
              <a:gd name="T64" fmla="*/ 196814016 w 697"/>
              <a:gd name="T65" fmla="*/ 1264742572 h 1077"/>
              <a:gd name="T66" fmla="*/ 166917764 w 697"/>
              <a:gd name="T67" fmla="*/ 1138994883 h 1077"/>
              <a:gd name="T68" fmla="*/ 251622019 w 697"/>
              <a:gd name="T69" fmla="*/ 1206705775 h 1077"/>
              <a:gd name="T70" fmla="*/ 219235071 w 697"/>
              <a:gd name="T71" fmla="*/ 1117230112 h 1077"/>
              <a:gd name="T72" fmla="*/ 281518271 w 697"/>
              <a:gd name="T73" fmla="*/ 1117230112 h 1077"/>
              <a:gd name="T74" fmla="*/ 281518271 w 697"/>
              <a:gd name="T75" fmla="*/ 1051937355 h 1077"/>
              <a:gd name="T76" fmla="*/ 219235071 w 697"/>
              <a:gd name="T77" fmla="*/ 1008409369 h 1077"/>
              <a:gd name="T78" fmla="*/ 189340348 w 697"/>
              <a:gd name="T79" fmla="*/ 1068864301 h 1077"/>
              <a:gd name="T80" fmla="*/ 132040119 w 697"/>
              <a:gd name="T81" fmla="*/ 1047101085 h 1077"/>
              <a:gd name="T82" fmla="*/ 22422590 w 697"/>
              <a:gd name="T83" fmla="*/ 756910685 h 1077"/>
              <a:gd name="T84" fmla="*/ 52317282 w 697"/>
              <a:gd name="T85" fmla="*/ 546523603 h 1077"/>
              <a:gd name="T86" fmla="*/ 0 w 697"/>
              <a:gd name="T87" fmla="*/ 428030319 h 1077"/>
              <a:gd name="T88" fmla="*/ 24913286 w 697"/>
              <a:gd name="T89" fmla="*/ 338554559 h 1077"/>
              <a:gd name="T90" fmla="*/ 79721259 w 697"/>
              <a:gd name="T91" fmla="*/ 319207923 h 1077"/>
              <a:gd name="T92" fmla="*/ 132040119 w 697"/>
              <a:gd name="T93" fmla="*/ 176531685 h 1077"/>
              <a:gd name="T94" fmla="*/ 132040119 w 697"/>
              <a:gd name="T95" fmla="*/ 0 h 10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7"/>
              <a:gd name="T145" fmla="*/ 0 h 1077"/>
              <a:gd name="T146" fmla="*/ 697 w 697"/>
              <a:gd name="T147" fmla="*/ 1077 h 10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7" h="1077">
                <a:moveTo>
                  <a:pt x="53" y="0"/>
                </a:moveTo>
                <a:lnTo>
                  <a:pt x="374" y="64"/>
                </a:lnTo>
                <a:lnTo>
                  <a:pt x="304" y="381"/>
                </a:lnTo>
                <a:lnTo>
                  <a:pt x="664" y="864"/>
                </a:lnTo>
                <a:lnTo>
                  <a:pt x="697" y="925"/>
                </a:lnTo>
                <a:lnTo>
                  <a:pt x="663" y="955"/>
                </a:lnTo>
                <a:lnTo>
                  <a:pt x="641" y="1009"/>
                </a:lnTo>
                <a:lnTo>
                  <a:pt x="620" y="1040"/>
                </a:lnTo>
                <a:lnTo>
                  <a:pt x="642" y="1068"/>
                </a:lnTo>
                <a:lnTo>
                  <a:pt x="605" y="1077"/>
                </a:lnTo>
                <a:lnTo>
                  <a:pt x="393" y="1070"/>
                </a:lnTo>
                <a:lnTo>
                  <a:pt x="380" y="1007"/>
                </a:lnTo>
                <a:lnTo>
                  <a:pt x="343" y="961"/>
                </a:lnTo>
                <a:lnTo>
                  <a:pt x="316" y="944"/>
                </a:lnTo>
                <a:lnTo>
                  <a:pt x="308" y="912"/>
                </a:lnTo>
                <a:lnTo>
                  <a:pt x="286" y="894"/>
                </a:lnTo>
                <a:lnTo>
                  <a:pt x="263" y="871"/>
                </a:lnTo>
                <a:lnTo>
                  <a:pt x="256" y="846"/>
                </a:lnTo>
                <a:lnTo>
                  <a:pt x="235" y="830"/>
                </a:lnTo>
                <a:lnTo>
                  <a:pt x="202" y="839"/>
                </a:lnTo>
                <a:lnTo>
                  <a:pt x="165" y="825"/>
                </a:lnTo>
                <a:lnTo>
                  <a:pt x="165" y="812"/>
                </a:lnTo>
                <a:lnTo>
                  <a:pt x="164" y="782"/>
                </a:lnTo>
                <a:lnTo>
                  <a:pt x="149" y="749"/>
                </a:lnTo>
                <a:lnTo>
                  <a:pt x="147" y="722"/>
                </a:lnTo>
                <a:lnTo>
                  <a:pt x="131" y="699"/>
                </a:lnTo>
                <a:lnTo>
                  <a:pt x="135" y="676"/>
                </a:lnTo>
                <a:lnTo>
                  <a:pt x="89" y="621"/>
                </a:lnTo>
                <a:lnTo>
                  <a:pt x="89" y="590"/>
                </a:lnTo>
                <a:lnTo>
                  <a:pt x="113" y="578"/>
                </a:lnTo>
                <a:lnTo>
                  <a:pt x="113" y="559"/>
                </a:lnTo>
                <a:lnTo>
                  <a:pt x="89" y="553"/>
                </a:lnTo>
                <a:lnTo>
                  <a:pt x="79" y="523"/>
                </a:lnTo>
                <a:lnTo>
                  <a:pt x="67" y="471"/>
                </a:lnTo>
                <a:lnTo>
                  <a:pt x="101" y="499"/>
                </a:lnTo>
                <a:lnTo>
                  <a:pt x="88" y="462"/>
                </a:lnTo>
                <a:lnTo>
                  <a:pt x="113" y="462"/>
                </a:lnTo>
                <a:lnTo>
                  <a:pt x="113" y="435"/>
                </a:lnTo>
                <a:lnTo>
                  <a:pt x="88" y="417"/>
                </a:lnTo>
                <a:lnTo>
                  <a:pt x="76" y="442"/>
                </a:lnTo>
                <a:lnTo>
                  <a:pt x="53" y="433"/>
                </a:lnTo>
                <a:lnTo>
                  <a:pt x="9" y="313"/>
                </a:lnTo>
                <a:lnTo>
                  <a:pt x="21" y="226"/>
                </a:lnTo>
                <a:lnTo>
                  <a:pt x="0" y="177"/>
                </a:lnTo>
                <a:lnTo>
                  <a:pt x="10" y="140"/>
                </a:lnTo>
                <a:lnTo>
                  <a:pt x="32" y="132"/>
                </a:lnTo>
                <a:lnTo>
                  <a:pt x="53" y="73"/>
                </a:lnTo>
                <a:lnTo>
                  <a:pt x="53"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28" name="Freeform 27"/>
          <p:cNvSpPr>
            <a:spLocks noChangeAspect="1"/>
          </p:cNvSpPr>
          <p:nvPr/>
        </p:nvSpPr>
        <p:spPr bwMode="auto">
          <a:xfrm>
            <a:off x="1593850" y="2447925"/>
            <a:ext cx="830263" cy="1239838"/>
          </a:xfrm>
          <a:custGeom>
            <a:avLst/>
            <a:gdLst>
              <a:gd name="T0" fmla="*/ 166296767 w 527"/>
              <a:gd name="T1" fmla="*/ 0 h 797"/>
              <a:gd name="T2" fmla="*/ 0 w 527"/>
              <a:gd name="T3" fmla="*/ 764715549 h 797"/>
              <a:gd name="T4" fmla="*/ 891054932 w 527"/>
              <a:gd name="T5" fmla="*/ 1928730759 h 797"/>
              <a:gd name="T6" fmla="*/ 945660060 w 527"/>
              <a:gd name="T7" fmla="*/ 1877911418 h 797"/>
              <a:gd name="T8" fmla="*/ 943178725 w 527"/>
              <a:gd name="T9" fmla="*/ 1648012544 h 797"/>
              <a:gd name="T10" fmla="*/ 1054870315 w 527"/>
              <a:gd name="T11" fmla="*/ 1664951806 h 797"/>
              <a:gd name="T12" fmla="*/ 1169044816 w 527"/>
              <a:gd name="T13" fmla="*/ 958315532 h 797"/>
              <a:gd name="T14" fmla="*/ 1245988262 w 527"/>
              <a:gd name="T15" fmla="*/ 479157766 h 797"/>
              <a:gd name="T16" fmla="*/ 1268326580 w 527"/>
              <a:gd name="T17" fmla="*/ 333958216 h 797"/>
              <a:gd name="T18" fmla="*/ 1308038970 w 527"/>
              <a:gd name="T19" fmla="*/ 205699581 h 797"/>
              <a:gd name="T20" fmla="*/ 719793772 w 527"/>
              <a:gd name="T21" fmla="*/ 113739983 h 797"/>
              <a:gd name="T22" fmla="*/ 166296767 w 527"/>
              <a:gd name="T23" fmla="*/ 0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7"/>
              <a:gd name="T37" fmla="*/ 0 h 797"/>
              <a:gd name="T38" fmla="*/ 527 w 527"/>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7" h="797">
                <a:moveTo>
                  <a:pt x="67" y="0"/>
                </a:moveTo>
                <a:lnTo>
                  <a:pt x="0" y="316"/>
                </a:lnTo>
                <a:lnTo>
                  <a:pt x="359" y="797"/>
                </a:lnTo>
                <a:lnTo>
                  <a:pt x="381" y="776"/>
                </a:lnTo>
                <a:lnTo>
                  <a:pt x="380" y="681"/>
                </a:lnTo>
                <a:lnTo>
                  <a:pt x="425" y="688"/>
                </a:lnTo>
                <a:lnTo>
                  <a:pt x="471" y="396"/>
                </a:lnTo>
                <a:lnTo>
                  <a:pt x="502" y="198"/>
                </a:lnTo>
                <a:lnTo>
                  <a:pt x="511" y="138"/>
                </a:lnTo>
                <a:lnTo>
                  <a:pt x="527" y="85"/>
                </a:lnTo>
                <a:lnTo>
                  <a:pt x="290" y="47"/>
                </a:lnTo>
                <a:lnTo>
                  <a:pt x="67"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29" name="Freeform 28"/>
          <p:cNvSpPr>
            <a:spLocks noChangeAspect="1"/>
          </p:cNvSpPr>
          <p:nvPr/>
        </p:nvSpPr>
        <p:spPr bwMode="auto">
          <a:xfrm>
            <a:off x="2051050" y="1430338"/>
            <a:ext cx="750888" cy="1198562"/>
          </a:xfrm>
          <a:custGeom>
            <a:avLst/>
            <a:gdLst>
              <a:gd name="T0" fmla="*/ 286176693 w 476"/>
              <a:gd name="T1" fmla="*/ 0 h 770"/>
              <a:gd name="T2" fmla="*/ 179171976 w 476"/>
              <a:gd name="T3" fmla="*/ 729300035 h 770"/>
              <a:gd name="T4" fmla="*/ 291153691 w 476"/>
              <a:gd name="T5" fmla="*/ 884367642 h 770"/>
              <a:gd name="T6" fmla="*/ 116958713 w 476"/>
              <a:gd name="T7" fmla="*/ 1046702695 h 770"/>
              <a:gd name="T8" fmla="*/ 94562986 w 476"/>
              <a:gd name="T9" fmla="*/ 1158156473 h 770"/>
              <a:gd name="T10" fmla="*/ 141843703 w 476"/>
              <a:gd name="T11" fmla="*/ 1238112986 h 770"/>
              <a:gd name="T12" fmla="*/ 94562986 w 476"/>
              <a:gd name="T13" fmla="*/ 1276881006 h 770"/>
              <a:gd name="T14" fmla="*/ 0 w 476"/>
              <a:gd name="T15" fmla="*/ 1698468441 h 770"/>
              <a:gd name="T16" fmla="*/ 564888678 w 476"/>
              <a:gd name="T17" fmla="*/ 1797808964 h 770"/>
              <a:gd name="T18" fmla="*/ 1099913790 w 476"/>
              <a:gd name="T19" fmla="*/ 1865650664 h 770"/>
              <a:gd name="T20" fmla="*/ 1154660768 w 476"/>
              <a:gd name="T21" fmla="*/ 1480406109 h 770"/>
              <a:gd name="T22" fmla="*/ 1184522756 w 476"/>
              <a:gd name="T23" fmla="*/ 1267188223 h 770"/>
              <a:gd name="T24" fmla="*/ 1132265066 w 476"/>
              <a:gd name="T25" fmla="*/ 1189655295 h 770"/>
              <a:gd name="T26" fmla="*/ 1010327827 w 476"/>
              <a:gd name="T27" fmla="*/ 1211461334 h 770"/>
              <a:gd name="T28" fmla="*/ 851065469 w 476"/>
              <a:gd name="T29" fmla="*/ 1230845344 h 770"/>
              <a:gd name="T30" fmla="*/ 821203284 w 476"/>
              <a:gd name="T31" fmla="*/ 1056393922 h 770"/>
              <a:gd name="T32" fmla="*/ 627100364 w 476"/>
              <a:gd name="T33" fmla="*/ 915864907 h 770"/>
              <a:gd name="T34" fmla="*/ 654473064 w 476"/>
              <a:gd name="T35" fmla="*/ 826217168 h 770"/>
              <a:gd name="T36" fmla="*/ 671893345 w 476"/>
              <a:gd name="T37" fmla="*/ 666303948 h 770"/>
              <a:gd name="T38" fmla="*/ 423043447 w 476"/>
              <a:gd name="T39" fmla="*/ 324671761 h 770"/>
              <a:gd name="T40" fmla="*/ 457882433 w 476"/>
              <a:gd name="T41" fmla="*/ 21806045 h 770"/>
              <a:gd name="T42" fmla="*/ 286176693 w 476"/>
              <a:gd name="T43" fmla="*/ 0 h 7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6"/>
              <a:gd name="T67" fmla="*/ 0 h 770"/>
              <a:gd name="T68" fmla="*/ 476 w 476"/>
              <a:gd name="T69" fmla="*/ 770 h 7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6" h="770">
                <a:moveTo>
                  <a:pt x="115" y="0"/>
                </a:moveTo>
                <a:lnTo>
                  <a:pt x="72" y="301"/>
                </a:lnTo>
                <a:lnTo>
                  <a:pt x="117" y="365"/>
                </a:lnTo>
                <a:lnTo>
                  <a:pt x="47" y="432"/>
                </a:lnTo>
                <a:lnTo>
                  <a:pt x="38" y="478"/>
                </a:lnTo>
                <a:lnTo>
                  <a:pt x="57" y="511"/>
                </a:lnTo>
                <a:lnTo>
                  <a:pt x="38" y="527"/>
                </a:lnTo>
                <a:lnTo>
                  <a:pt x="0" y="701"/>
                </a:lnTo>
                <a:lnTo>
                  <a:pt x="227" y="742"/>
                </a:lnTo>
                <a:lnTo>
                  <a:pt x="442" y="770"/>
                </a:lnTo>
                <a:lnTo>
                  <a:pt x="464" y="611"/>
                </a:lnTo>
                <a:lnTo>
                  <a:pt x="476" y="523"/>
                </a:lnTo>
                <a:lnTo>
                  <a:pt x="455" y="491"/>
                </a:lnTo>
                <a:lnTo>
                  <a:pt x="406" y="500"/>
                </a:lnTo>
                <a:lnTo>
                  <a:pt x="342" y="508"/>
                </a:lnTo>
                <a:lnTo>
                  <a:pt x="330" y="436"/>
                </a:lnTo>
                <a:lnTo>
                  <a:pt x="252" y="378"/>
                </a:lnTo>
                <a:lnTo>
                  <a:pt x="263" y="341"/>
                </a:lnTo>
                <a:lnTo>
                  <a:pt x="270" y="275"/>
                </a:lnTo>
                <a:lnTo>
                  <a:pt x="170" y="134"/>
                </a:lnTo>
                <a:lnTo>
                  <a:pt x="184" y="9"/>
                </a:lnTo>
                <a:lnTo>
                  <a:pt x="115" y="0"/>
                </a:lnTo>
                <a:close/>
              </a:path>
            </a:pathLst>
          </a:custGeom>
          <a:solidFill>
            <a:schemeClr val="tx2">
              <a:lumMod val="60000"/>
              <a:lumOff val="40000"/>
            </a:schemeClr>
          </a:solidFill>
          <a:ln w="9525" cap="flat" cmpd="sng">
            <a:solidFill>
              <a:schemeClr val="tx2"/>
            </a:solidFill>
            <a:prstDash val="solid"/>
            <a:round/>
            <a:headEnd type="none" w="med" len="med"/>
            <a:tailEnd type="none" w="med" len="med"/>
          </a:ln>
        </p:spPr>
        <p:txBody>
          <a:bodyPr wrap="none" anchor="ctr"/>
          <a:lstStyle/>
          <a:p>
            <a:endParaRPr lang="en-US" dirty="0"/>
          </a:p>
        </p:txBody>
      </p:sp>
      <p:sp>
        <p:nvSpPr>
          <p:cNvPr id="13330" name="Freeform 29"/>
          <p:cNvSpPr>
            <a:spLocks noChangeAspect="1"/>
          </p:cNvSpPr>
          <p:nvPr/>
        </p:nvSpPr>
        <p:spPr bwMode="auto">
          <a:xfrm>
            <a:off x="2282825" y="2582863"/>
            <a:ext cx="695325" cy="885825"/>
          </a:xfrm>
          <a:custGeom>
            <a:avLst/>
            <a:gdLst>
              <a:gd name="T0" fmla="*/ 203850047 w 441"/>
              <a:gd name="T1" fmla="*/ 0 h 569"/>
              <a:gd name="T2" fmla="*/ 740823844 w 441"/>
              <a:gd name="T3" fmla="*/ 72709256 h 569"/>
              <a:gd name="T4" fmla="*/ 703533306 w 441"/>
              <a:gd name="T5" fmla="*/ 336889008 h 569"/>
              <a:gd name="T6" fmla="*/ 1096319491 w 441"/>
              <a:gd name="T7" fmla="*/ 373243624 h 569"/>
              <a:gd name="T8" fmla="*/ 989422368 w 441"/>
              <a:gd name="T9" fmla="*/ 1379061187 h 569"/>
              <a:gd name="T10" fmla="*/ 0 w 441"/>
              <a:gd name="T11" fmla="*/ 1274843687 h 569"/>
              <a:gd name="T12" fmla="*/ 99439356 w 441"/>
              <a:gd name="T13" fmla="*/ 632573939 h 569"/>
              <a:gd name="T14" fmla="*/ 203850047 w 441"/>
              <a:gd name="T15" fmla="*/ 0 h 569"/>
              <a:gd name="T16" fmla="*/ 0 60000 65536"/>
              <a:gd name="T17" fmla="*/ 0 60000 65536"/>
              <a:gd name="T18" fmla="*/ 0 60000 65536"/>
              <a:gd name="T19" fmla="*/ 0 60000 65536"/>
              <a:gd name="T20" fmla="*/ 0 60000 65536"/>
              <a:gd name="T21" fmla="*/ 0 60000 65536"/>
              <a:gd name="T22" fmla="*/ 0 60000 65536"/>
              <a:gd name="T23" fmla="*/ 0 60000 65536"/>
              <a:gd name="T24" fmla="*/ 0 w 441"/>
              <a:gd name="T25" fmla="*/ 0 h 569"/>
              <a:gd name="T26" fmla="*/ 441 w 441"/>
              <a:gd name="T27" fmla="*/ 569 h 5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 h="569">
                <a:moveTo>
                  <a:pt x="82" y="0"/>
                </a:moveTo>
                <a:lnTo>
                  <a:pt x="298" y="30"/>
                </a:lnTo>
                <a:lnTo>
                  <a:pt x="283" y="139"/>
                </a:lnTo>
                <a:lnTo>
                  <a:pt x="441" y="154"/>
                </a:lnTo>
                <a:lnTo>
                  <a:pt x="398" y="569"/>
                </a:lnTo>
                <a:lnTo>
                  <a:pt x="0" y="526"/>
                </a:lnTo>
                <a:lnTo>
                  <a:pt x="40" y="261"/>
                </a:lnTo>
                <a:lnTo>
                  <a:pt x="82" y="0"/>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31" name="Freeform 30"/>
          <p:cNvSpPr>
            <a:spLocks noChangeAspect="1"/>
          </p:cNvSpPr>
          <p:nvPr/>
        </p:nvSpPr>
        <p:spPr bwMode="auto">
          <a:xfrm>
            <a:off x="2314575" y="1441450"/>
            <a:ext cx="1306513" cy="803275"/>
          </a:xfrm>
          <a:custGeom>
            <a:avLst/>
            <a:gdLst>
              <a:gd name="T0" fmla="*/ 34857706 w 828"/>
              <a:gd name="T1" fmla="*/ 0 h 516"/>
              <a:gd name="T2" fmla="*/ 438207368 w 828"/>
              <a:gd name="T3" fmla="*/ 50891195 h 516"/>
              <a:gd name="T4" fmla="*/ 684698015 w 828"/>
              <a:gd name="T5" fmla="*/ 82396385 h 516"/>
              <a:gd name="T6" fmla="*/ 1005884141 w 828"/>
              <a:gd name="T7" fmla="*/ 116323865 h 516"/>
              <a:gd name="T8" fmla="*/ 1304662116 w 828"/>
              <a:gd name="T9" fmla="*/ 145405209 h 516"/>
              <a:gd name="T10" fmla="*/ 1820053335 w 828"/>
              <a:gd name="T11" fmla="*/ 181756499 h 516"/>
              <a:gd name="T12" fmla="*/ 2061565663 w 828"/>
              <a:gd name="T13" fmla="*/ 198720227 h 516"/>
              <a:gd name="T14" fmla="*/ 2054095819 w 828"/>
              <a:gd name="T15" fmla="*/ 1216558244 h 516"/>
              <a:gd name="T16" fmla="*/ 791761043 w 828"/>
              <a:gd name="T17" fmla="*/ 1112350486 h 516"/>
              <a:gd name="T18" fmla="*/ 764373193 w 828"/>
              <a:gd name="T19" fmla="*/ 1250485700 h 516"/>
              <a:gd name="T20" fmla="*/ 717065760 w 828"/>
              <a:gd name="T21" fmla="*/ 1185053067 h 516"/>
              <a:gd name="T22" fmla="*/ 602534466 w 828"/>
              <a:gd name="T23" fmla="*/ 1194746848 h 516"/>
              <a:gd name="T24" fmla="*/ 435717421 w 828"/>
              <a:gd name="T25" fmla="*/ 1221404357 h 516"/>
              <a:gd name="T26" fmla="*/ 405839524 w 828"/>
              <a:gd name="T27" fmla="*/ 1044494019 h 516"/>
              <a:gd name="T28" fmla="*/ 209144681 w 828"/>
              <a:gd name="T29" fmla="*/ 903936527 h 516"/>
              <a:gd name="T30" fmla="*/ 239022479 w 828"/>
              <a:gd name="T31" fmla="*/ 768224954 h 516"/>
              <a:gd name="T32" fmla="*/ 256450537 w 828"/>
              <a:gd name="T33" fmla="*/ 661594918 h 516"/>
              <a:gd name="T34" fmla="*/ 0 w 828"/>
              <a:gd name="T35" fmla="*/ 310197980 h 516"/>
              <a:gd name="T36" fmla="*/ 34857706 w 828"/>
              <a:gd name="T37" fmla="*/ 0 h 5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8"/>
              <a:gd name="T58" fmla="*/ 0 h 516"/>
              <a:gd name="T59" fmla="*/ 828 w 828"/>
              <a:gd name="T60" fmla="*/ 516 h 5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8" h="516">
                <a:moveTo>
                  <a:pt x="14" y="0"/>
                </a:moveTo>
                <a:lnTo>
                  <a:pt x="176" y="21"/>
                </a:lnTo>
                <a:lnTo>
                  <a:pt x="275" y="34"/>
                </a:lnTo>
                <a:lnTo>
                  <a:pt x="404" y="48"/>
                </a:lnTo>
                <a:lnTo>
                  <a:pt x="524" y="60"/>
                </a:lnTo>
                <a:lnTo>
                  <a:pt x="731" y="75"/>
                </a:lnTo>
                <a:lnTo>
                  <a:pt x="828" y="82"/>
                </a:lnTo>
                <a:lnTo>
                  <a:pt x="825" y="502"/>
                </a:lnTo>
                <a:lnTo>
                  <a:pt x="318" y="459"/>
                </a:lnTo>
                <a:lnTo>
                  <a:pt x="307" y="516"/>
                </a:lnTo>
                <a:lnTo>
                  <a:pt x="288" y="489"/>
                </a:lnTo>
                <a:lnTo>
                  <a:pt x="242" y="493"/>
                </a:lnTo>
                <a:lnTo>
                  <a:pt x="175" y="504"/>
                </a:lnTo>
                <a:lnTo>
                  <a:pt x="163" y="431"/>
                </a:lnTo>
                <a:lnTo>
                  <a:pt x="84" y="373"/>
                </a:lnTo>
                <a:lnTo>
                  <a:pt x="96" y="317"/>
                </a:lnTo>
                <a:lnTo>
                  <a:pt x="103" y="273"/>
                </a:lnTo>
                <a:lnTo>
                  <a:pt x="0" y="128"/>
                </a:lnTo>
                <a:lnTo>
                  <a:pt x="14"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32" name="Freeform 31"/>
          <p:cNvSpPr>
            <a:spLocks noChangeAspect="1"/>
          </p:cNvSpPr>
          <p:nvPr/>
        </p:nvSpPr>
        <p:spPr bwMode="auto">
          <a:xfrm>
            <a:off x="2720975" y="2149475"/>
            <a:ext cx="895350" cy="720725"/>
          </a:xfrm>
          <a:custGeom>
            <a:avLst/>
            <a:gdLst>
              <a:gd name="T0" fmla="*/ 137146450 w 567"/>
              <a:gd name="T1" fmla="*/ 0 h 463"/>
              <a:gd name="T2" fmla="*/ 87275294 w 567"/>
              <a:gd name="T3" fmla="*/ 416778385 h 463"/>
              <a:gd name="T4" fmla="*/ 0 w 567"/>
              <a:gd name="T5" fmla="*/ 1017715190 h 463"/>
              <a:gd name="T6" fmla="*/ 408942745 w 567"/>
              <a:gd name="T7" fmla="*/ 1049216935 h 463"/>
              <a:gd name="T8" fmla="*/ 1363976313 w 567"/>
              <a:gd name="T9" fmla="*/ 1121910516 h 463"/>
              <a:gd name="T10" fmla="*/ 1413847445 w 567"/>
              <a:gd name="T11" fmla="*/ 113887022 h 463"/>
              <a:gd name="T12" fmla="*/ 137146450 w 567"/>
              <a:gd name="T13" fmla="*/ 0 h 463"/>
              <a:gd name="T14" fmla="*/ 0 60000 65536"/>
              <a:gd name="T15" fmla="*/ 0 60000 65536"/>
              <a:gd name="T16" fmla="*/ 0 60000 65536"/>
              <a:gd name="T17" fmla="*/ 0 60000 65536"/>
              <a:gd name="T18" fmla="*/ 0 60000 65536"/>
              <a:gd name="T19" fmla="*/ 0 60000 65536"/>
              <a:gd name="T20" fmla="*/ 0 60000 65536"/>
              <a:gd name="T21" fmla="*/ 0 w 567"/>
              <a:gd name="T22" fmla="*/ 0 h 463"/>
              <a:gd name="T23" fmla="*/ 567 w 567"/>
              <a:gd name="T24" fmla="*/ 463 h 4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 h="463">
                <a:moveTo>
                  <a:pt x="55" y="0"/>
                </a:moveTo>
                <a:lnTo>
                  <a:pt x="35" y="172"/>
                </a:lnTo>
                <a:lnTo>
                  <a:pt x="0" y="420"/>
                </a:lnTo>
                <a:lnTo>
                  <a:pt x="164" y="433"/>
                </a:lnTo>
                <a:lnTo>
                  <a:pt x="547" y="463"/>
                </a:lnTo>
                <a:lnTo>
                  <a:pt x="567" y="47"/>
                </a:lnTo>
                <a:lnTo>
                  <a:pt x="55" y="0"/>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33" name="Freeform 32"/>
          <p:cNvSpPr>
            <a:spLocks noChangeAspect="1"/>
          </p:cNvSpPr>
          <p:nvPr/>
        </p:nvSpPr>
        <p:spPr bwMode="auto">
          <a:xfrm>
            <a:off x="2903538" y="2822575"/>
            <a:ext cx="930275" cy="682625"/>
          </a:xfrm>
          <a:custGeom>
            <a:avLst/>
            <a:gdLst>
              <a:gd name="T0" fmla="*/ 121818722 w 590"/>
              <a:gd name="T1" fmla="*/ 0 h 439"/>
              <a:gd name="T2" fmla="*/ 47235888 w 590"/>
              <a:gd name="T3" fmla="*/ 635903301 h 439"/>
              <a:gd name="T4" fmla="*/ 0 w 590"/>
              <a:gd name="T5" fmla="*/ 1003421541 h 439"/>
              <a:gd name="T6" fmla="*/ 733400322 w 590"/>
              <a:gd name="T7" fmla="*/ 1039689288 h 439"/>
              <a:gd name="T8" fmla="*/ 1434479120 w 590"/>
              <a:gd name="T9" fmla="*/ 1061450869 h 439"/>
              <a:gd name="T10" fmla="*/ 1456854590 w 590"/>
              <a:gd name="T11" fmla="*/ 565784205 h 439"/>
              <a:gd name="T12" fmla="*/ 1466799068 w 590"/>
              <a:gd name="T13" fmla="*/ 77372981 h 439"/>
              <a:gd name="T14" fmla="*/ 1066536589 w 590"/>
              <a:gd name="T15" fmla="*/ 70119120 h 439"/>
              <a:gd name="T16" fmla="*/ 121818722 w 590"/>
              <a:gd name="T17" fmla="*/ 0 h 4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0"/>
              <a:gd name="T28" fmla="*/ 0 h 439"/>
              <a:gd name="T29" fmla="*/ 590 w 590"/>
              <a:gd name="T30" fmla="*/ 439 h 4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0" h="439">
                <a:moveTo>
                  <a:pt x="49" y="0"/>
                </a:moveTo>
                <a:lnTo>
                  <a:pt x="19" y="263"/>
                </a:lnTo>
                <a:lnTo>
                  <a:pt x="0" y="415"/>
                </a:lnTo>
                <a:lnTo>
                  <a:pt x="295" y="430"/>
                </a:lnTo>
                <a:lnTo>
                  <a:pt x="577" y="439"/>
                </a:lnTo>
                <a:lnTo>
                  <a:pt x="586" y="234"/>
                </a:lnTo>
                <a:lnTo>
                  <a:pt x="590" y="32"/>
                </a:lnTo>
                <a:lnTo>
                  <a:pt x="429" y="29"/>
                </a:lnTo>
                <a:lnTo>
                  <a:pt x="49" y="0"/>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34" name="Freeform 33"/>
          <p:cNvSpPr>
            <a:spLocks noChangeAspect="1"/>
          </p:cNvSpPr>
          <p:nvPr/>
        </p:nvSpPr>
        <p:spPr bwMode="auto">
          <a:xfrm>
            <a:off x="2065338" y="3395663"/>
            <a:ext cx="846137" cy="927100"/>
          </a:xfrm>
          <a:custGeom>
            <a:avLst/>
            <a:gdLst>
              <a:gd name="T0" fmla="*/ 338914121 w 536"/>
              <a:gd name="T1" fmla="*/ 0 h 595"/>
              <a:gd name="T2" fmla="*/ 313994135 w 536"/>
              <a:gd name="T3" fmla="*/ 189371443 h 595"/>
              <a:gd name="T4" fmla="*/ 196868887 w 536"/>
              <a:gd name="T5" fmla="*/ 167519938 h 595"/>
              <a:gd name="T6" fmla="*/ 204345199 w 536"/>
              <a:gd name="T7" fmla="*/ 410304882 h 595"/>
              <a:gd name="T8" fmla="*/ 149521545 w 536"/>
              <a:gd name="T9" fmla="*/ 456432373 h 595"/>
              <a:gd name="T10" fmla="*/ 231757865 w 536"/>
              <a:gd name="T11" fmla="*/ 604531473 h 595"/>
              <a:gd name="T12" fmla="*/ 149521545 w 536"/>
              <a:gd name="T13" fmla="*/ 670082869 h 595"/>
              <a:gd name="T14" fmla="*/ 104665254 w 536"/>
              <a:gd name="T15" fmla="*/ 779335717 h 595"/>
              <a:gd name="T16" fmla="*/ 42363673 w 536"/>
              <a:gd name="T17" fmla="*/ 883732003 h 595"/>
              <a:gd name="T18" fmla="*/ 87219976 w 536"/>
              <a:gd name="T19" fmla="*/ 944428202 h 595"/>
              <a:gd name="T20" fmla="*/ 7476315 w 536"/>
              <a:gd name="T21" fmla="*/ 971133346 h 595"/>
              <a:gd name="T22" fmla="*/ 0 w 536"/>
              <a:gd name="T23" fmla="*/ 1068246641 h 595"/>
              <a:gd name="T24" fmla="*/ 750098728 w 536"/>
              <a:gd name="T25" fmla="*/ 1437279034 h 595"/>
              <a:gd name="T26" fmla="*/ 1173741847 w 536"/>
              <a:gd name="T27" fmla="*/ 1444561830 h 595"/>
              <a:gd name="T28" fmla="*/ 1335723336 w 536"/>
              <a:gd name="T29" fmla="*/ 111680494 h 595"/>
              <a:gd name="T30" fmla="*/ 338914121 w 536"/>
              <a:gd name="T31" fmla="*/ 0 h 5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6"/>
              <a:gd name="T49" fmla="*/ 0 h 595"/>
              <a:gd name="T50" fmla="*/ 536 w 536"/>
              <a:gd name="T51" fmla="*/ 595 h 5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6" h="595">
                <a:moveTo>
                  <a:pt x="136" y="0"/>
                </a:moveTo>
                <a:lnTo>
                  <a:pt x="126" y="78"/>
                </a:lnTo>
                <a:lnTo>
                  <a:pt x="79" y="69"/>
                </a:lnTo>
                <a:lnTo>
                  <a:pt x="82" y="169"/>
                </a:lnTo>
                <a:lnTo>
                  <a:pt x="60" y="188"/>
                </a:lnTo>
                <a:lnTo>
                  <a:pt x="93" y="249"/>
                </a:lnTo>
                <a:lnTo>
                  <a:pt x="60" y="276"/>
                </a:lnTo>
                <a:lnTo>
                  <a:pt x="42" y="321"/>
                </a:lnTo>
                <a:lnTo>
                  <a:pt x="17" y="364"/>
                </a:lnTo>
                <a:lnTo>
                  <a:pt x="35" y="389"/>
                </a:lnTo>
                <a:lnTo>
                  <a:pt x="3" y="400"/>
                </a:lnTo>
                <a:lnTo>
                  <a:pt x="0" y="440"/>
                </a:lnTo>
                <a:lnTo>
                  <a:pt x="301" y="592"/>
                </a:lnTo>
                <a:lnTo>
                  <a:pt x="471" y="595"/>
                </a:lnTo>
                <a:lnTo>
                  <a:pt x="536" y="46"/>
                </a:lnTo>
                <a:lnTo>
                  <a:pt x="136"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35" name="Freeform 34"/>
          <p:cNvSpPr>
            <a:spLocks noChangeAspect="1"/>
          </p:cNvSpPr>
          <p:nvPr/>
        </p:nvSpPr>
        <p:spPr bwMode="auto">
          <a:xfrm>
            <a:off x="2801938" y="3462338"/>
            <a:ext cx="896937" cy="876300"/>
          </a:xfrm>
          <a:custGeom>
            <a:avLst/>
            <a:gdLst>
              <a:gd name="T0" fmla="*/ 172058705 w 568"/>
              <a:gd name="T1" fmla="*/ 0 h 563"/>
              <a:gd name="T2" fmla="*/ 1416365951 w 568"/>
              <a:gd name="T3" fmla="*/ 53298653 h 563"/>
              <a:gd name="T4" fmla="*/ 1356519119 w 568"/>
              <a:gd name="T5" fmla="*/ 1259772147 h 563"/>
              <a:gd name="T6" fmla="*/ 952556554 w 568"/>
              <a:gd name="T7" fmla="*/ 1237968941 h 563"/>
              <a:gd name="T8" fmla="*/ 573527998 w 568"/>
              <a:gd name="T9" fmla="*/ 1228278281 h 563"/>
              <a:gd name="T10" fmla="*/ 573527998 w 568"/>
              <a:gd name="T11" fmla="*/ 1274308137 h 563"/>
              <a:gd name="T12" fmla="*/ 256841372 w 568"/>
              <a:gd name="T13" fmla="*/ 1274308137 h 563"/>
              <a:gd name="T14" fmla="*/ 236892428 w 568"/>
              <a:gd name="T15" fmla="*/ 1363945961 h 563"/>
              <a:gd name="T16" fmla="*/ 0 w 568"/>
              <a:gd name="T17" fmla="*/ 1334873982 h 563"/>
              <a:gd name="T18" fmla="*/ 134654238 w 568"/>
              <a:gd name="T19" fmla="*/ 314943426 h 563"/>
              <a:gd name="T20" fmla="*/ 172058705 w 568"/>
              <a:gd name="T21" fmla="*/ 0 h 5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8"/>
              <a:gd name="T34" fmla="*/ 0 h 563"/>
              <a:gd name="T35" fmla="*/ 568 w 568"/>
              <a:gd name="T36" fmla="*/ 563 h 5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8" h="563">
                <a:moveTo>
                  <a:pt x="69" y="0"/>
                </a:moveTo>
                <a:lnTo>
                  <a:pt x="568" y="22"/>
                </a:lnTo>
                <a:lnTo>
                  <a:pt x="544" y="520"/>
                </a:lnTo>
                <a:lnTo>
                  <a:pt x="382" y="511"/>
                </a:lnTo>
                <a:lnTo>
                  <a:pt x="230" y="507"/>
                </a:lnTo>
                <a:lnTo>
                  <a:pt x="230" y="526"/>
                </a:lnTo>
                <a:lnTo>
                  <a:pt x="103" y="526"/>
                </a:lnTo>
                <a:lnTo>
                  <a:pt x="95" y="563"/>
                </a:lnTo>
                <a:lnTo>
                  <a:pt x="0" y="551"/>
                </a:lnTo>
                <a:lnTo>
                  <a:pt x="54" y="130"/>
                </a:lnTo>
                <a:lnTo>
                  <a:pt x="69"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36" name="Freeform 35"/>
          <p:cNvSpPr>
            <a:spLocks noChangeAspect="1"/>
          </p:cNvSpPr>
          <p:nvPr/>
        </p:nvSpPr>
        <p:spPr bwMode="auto">
          <a:xfrm>
            <a:off x="5103813" y="2538413"/>
            <a:ext cx="546100" cy="889000"/>
          </a:xfrm>
          <a:custGeom>
            <a:avLst/>
            <a:gdLst>
              <a:gd name="T0" fmla="*/ 159431205 w 346"/>
              <a:gd name="T1" fmla="*/ 79991307 h 571"/>
              <a:gd name="T2" fmla="*/ 652669962 w 346"/>
              <a:gd name="T3" fmla="*/ 0 h 571"/>
              <a:gd name="T4" fmla="*/ 732384750 w 346"/>
              <a:gd name="T5" fmla="*/ 169679093 h 571"/>
              <a:gd name="T6" fmla="*/ 832029222 w 346"/>
              <a:gd name="T7" fmla="*/ 877485051 h 571"/>
              <a:gd name="T8" fmla="*/ 861922663 w 346"/>
              <a:gd name="T9" fmla="*/ 972021052 h 571"/>
              <a:gd name="T10" fmla="*/ 782207677 w 346"/>
              <a:gd name="T11" fmla="*/ 1158668936 h 571"/>
              <a:gd name="T12" fmla="*/ 782207677 w 346"/>
              <a:gd name="T13" fmla="*/ 1289563621 h 571"/>
              <a:gd name="T14" fmla="*/ 695017950 w 346"/>
              <a:gd name="T15" fmla="*/ 1275020459 h 571"/>
              <a:gd name="T16" fmla="*/ 697510122 w 346"/>
              <a:gd name="T17" fmla="*/ 1384099622 h 571"/>
              <a:gd name="T18" fmla="*/ 605339207 w 346"/>
              <a:gd name="T19" fmla="*/ 1340467023 h 571"/>
              <a:gd name="T20" fmla="*/ 555516280 w 346"/>
              <a:gd name="T21" fmla="*/ 1355011742 h 571"/>
              <a:gd name="T22" fmla="*/ 485765446 w 346"/>
              <a:gd name="T23" fmla="*/ 1342891143 h 571"/>
              <a:gd name="T24" fmla="*/ 433451925 w 346"/>
              <a:gd name="T25" fmla="*/ 1178060337 h 571"/>
              <a:gd name="T26" fmla="*/ 333807552 w 346"/>
              <a:gd name="T27" fmla="*/ 1127156935 h 571"/>
              <a:gd name="T28" fmla="*/ 333807552 w 346"/>
              <a:gd name="T29" fmla="*/ 950205531 h 571"/>
              <a:gd name="T30" fmla="*/ 234163277 w 346"/>
              <a:gd name="T31" fmla="*/ 972021052 h 571"/>
              <a:gd name="T32" fmla="*/ 176868519 w 346"/>
              <a:gd name="T33" fmla="*/ 841124811 h 571"/>
              <a:gd name="T34" fmla="*/ 0 w 346"/>
              <a:gd name="T35" fmla="*/ 690838530 h 571"/>
              <a:gd name="T36" fmla="*/ 129537765 w 346"/>
              <a:gd name="T37" fmla="*/ 450863124 h 571"/>
              <a:gd name="T38" fmla="*/ 92170940 w 346"/>
              <a:gd name="T39" fmla="*/ 339358187 h 571"/>
              <a:gd name="T40" fmla="*/ 221708729 w 346"/>
              <a:gd name="T41" fmla="*/ 317542666 h 571"/>
              <a:gd name="T42" fmla="*/ 234163277 w 346"/>
              <a:gd name="T43" fmla="*/ 162406734 h 571"/>
              <a:gd name="T44" fmla="*/ 159431205 w 346"/>
              <a:gd name="T45" fmla="*/ 79991307 h 5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6"/>
              <a:gd name="T70" fmla="*/ 0 h 571"/>
              <a:gd name="T71" fmla="*/ 346 w 346"/>
              <a:gd name="T72" fmla="*/ 571 h 5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6" h="571">
                <a:moveTo>
                  <a:pt x="64" y="33"/>
                </a:moveTo>
                <a:lnTo>
                  <a:pt x="262" y="0"/>
                </a:lnTo>
                <a:lnTo>
                  <a:pt x="294" y="70"/>
                </a:lnTo>
                <a:lnTo>
                  <a:pt x="334" y="362"/>
                </a:lnTo>
                <a:lnTo>
                  <a:pt x="346" y="401"/>
                </a:lnTo>
                <a:lnTo>
                  <a:pt x="314" y="478"/>
                </a:lnTo>
                <a:lnTo>
                  <a:pt x="314" y="532"/>
                </a:lnTo>
                <a:lnTo>
                  <a:pt x="279" y="526"/>
                </a:lnTo>
                <a:lnTo>
                  <a:pt x="280" y="571"/>
                </a:lnTo>
                <a:lnTo>
                  <a:pt x="243" y="553"/>
                </a:lnTo>
                <a:lnTo>
                  <a:pt x="223" y="559"/>
                </a:lnTo>
                <a:lnTo>
                  <a:pt x="195" y="554"/>
                </a:lnTo>
                <a:lnTo>
                  <a:pt x="174" y="486"/>
                </a:lnTo>
                <a:lnTo>
                  <a:pt x="134" y="465"/>
                </a:lnTo>
                <a:lnTo>
                  <a:pt x="134" y="392"/>
                </a:lnTo>
                <a:lnTo>
                  <a:pt x="94" y="401"/>
                </a:lnTo>
                <a:lnTo>
                  <a:pt x="71" y="347"/>
                </a:lnTo>
                <a:lnTo>
                  <a:pt x="0" y="285"/>
                </a:lnTo>
                <a:lnTo>
                  <a:pt x="52" y="186"/>
                </a:lnTo>
                <a:lnTo>
                  <a:pt x="37" y="140"/>
                </a:lnTo>
                <a:lnTo>
                  <a:pt x="89" y="131"/>
                </a:lnTo>
                <a:lnTo>
                  <a:pt x="94" y="67"/>
                </a:lnTo>
                <a:lnTo>
                  <a:pt x="64" y="33"/>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37" name="Freeform 36"/>
          <p:cNvSpPr>
            <a:spLocks noChangeAspect="1"/>
          </p:cNvSpPr>
          <p:nvPr/>
        </p:nvSpPr>
        <p:spPr bwMode="auto">
          <a:xfrm>
            <a:off x="3617913" y="1570038"/>
            <a:ext cx="877887" cy="504825"/>
          </a:xfrm>
          <a:custGeom>
            <a:avLst/>
            <a:gdLst>
              <a:gd name="T0" fmla="*/ 5004746 w 555"/>
              <a:gd name="T1" fmla="*/ 0 h 325"/>
              <a:gd name="T2" fmla="*/ 1163440589 w 555"/>
              <a:gd name="T3" fmla="*/ 24127525 h 325"/>
              <a:gd name="T4" fmla="*/ 1251010965 w 555"/>
              <a:gd name="T5" fmla="*/ 255753666 h 325"/>
              <a:gd name="T6" fmla="*/ 1331075806 w 555"/>
              <a:gd name="T7" fmla="*/ 431884809 h 325"/>
              <a:gd name="T8" fmla="*/ 1388622460 w 555"/>
              <a:gd name="T9" fmla="*/ 719004309 h 325"/>
              <a:gd name="T10" fmla="*/ 1353593993 w 555"/>
              <a:gd name="T11" fmla="*/ 784148455 h 325"/>
              <a:gd name="T12" fmla="*/ 925748438 w 555"/>
              <a:gd name="T13" fmla="*/ 772083919 h 325"/>
              <a:gd name="T14" fmla="*/ 0 w 555"/>
              <a:gd name="T15" fmla="*/ 757608650 h 325"/>
              <a:gd name="T16" fmla="*/ 5004746 w 555"/>
              <a:gd name="T17" fmla="*/ 0 h 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5"/>
              <a:gd name="T28" fmla="*/ 0 h 325"/>
              <a:gd name="T29" fmla="*/ 555 w 555"/>
              <a:gd name="T30" fmla="*/ 325 h 3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5" h="325">
                <a:moveTo>
                  <a:pt x="2" y="0"/>
                </a:moveTo>
                <a:lnTo>
                  <a:pt x="465" y="10"/>
                </a:lnTo>
                <a:lnTo>
                  <a:pt x="500" y="106"/>
                </a:lnTo>
                <a:lnTo>
                  <a:pt x="532" y="179"/>
                </a:lnTo>
                <a:lnTo>
                  <a:pt x="555" y="298"/>
                </a:lnTo>
                <a:lnTo>
                  <a:pt x="541" y="325"/>
                </a:lnTo>
                <a:lnTo>
                  <a:pt x="370" y="320"/>
                </a:lnTo>
                <a:lnTo>
                  <a:pt x="0" y="314"/>
                </a:lnTo>
                <a:lnTo>
                  <a:pt x="2" y="0"/>
                </a:lnTo>
                <a:close/>
              </a:path>
            </a:pathLst>
          </a:custGeom>
          <a:solidFill>
            <a:srgbClr val="FFFFFF"/>
          </a:solidFill>
          <a:ln w="9525" cap="flat" cmpd="sng">
            <a:solidFill>
              <a:schemeClr val="hlink"/>
            </a:solidFill>
            <a:prstDash val="solid"/>
            <a:round/>
            <a:headEnd type="none" w="med" len="med"/>
            <a:tailEnd type="none" w="med" len="med"/>
          </a:ln>
        </p:spPr>
        <p:txBody>
          <a:bodyPr wrap="none" anchor="ctr"/>
          <a:lstStyle/>
          <a:p>
            <a:endParaRPr lang="en-US" dirty="0"/>
          </a:p>
        </p:txBody>
      </p:sp>
      <p:sp>
        <p:nvSpPr>
          <p:cNvPr id="13338" name="Freeform 37"/>
          <p:cNvSpPr>
            <a:spLocks noChangeAspect="1"/>
          </p:cNvSpPr>
          <p:nvPr/>
        </p:nvSpPr>
        <p:spPr bwMode="auto">
          <a:xfrm>
            <a:off x="3594100" y="2055813"/>
            <a:ext cx="920750" cy="592137"/>
          </a:xfrm>
          <a:custGeom>
            <a:avLst/>
            <a:gdLst>
              <a:gd name="T0" fmla="*/ 27437719 w 583"/>
              <a:gd name="T1" fmla="*/ 0 h 380"/>
              <a:gd name="T2" fmla="*/ 22448608 w 583"/>
              <a:gd name="T3" fmla="*/ 356940166 h 380"/>
              <a:gd name="T4" fmla="*/ 0 w 583"/>
              <a:gd name="T5" fmla="*/ 777011466 h 380"/>
              <a:gd name="T6" fmla="*/ 1057576876 w 583"/>
              <a:gd name="T7" fmla="*/ 791579590 h 380"/>
              <a:gd name="T8" fmla="*/ 1167326124 w 583"/>
              <a:gd name="T9" fmla="*/ 849855396 h 380"/>
              <a:gd name="T10" fmla="*/ 1247142323 w 583"/>
              <a:gd name="T11" fmla="*/ 769726625 h 380"/>
              <a:gd name="T12" fmla="*/ 1454168847 w 583"/>
              <a:gd name="T13" fmla="*/ 922700690 h 380"/>
              <a:gd name="T14" fmla="*/ 1424237377 w 583"/>
              <a:gd name="T15" fmla="*/ 762441784 h 380"/>
              <a:gd name="T16" fmla="*/ 1444192217 w 583"/>
              <a:gd name="T17" fmla="*/ 641033481 h 380"/>
              <a:gd name="T18" fmla="*/ 1454168847 w 583"/>
              <a:gd name="T19" fmla="*/ 220962181 h 380"/>
              <a:gd name="T20" fmla="*/ 1361880676 w 583"/>
              <a:gd name="T21" fmla="*/ 131120954 h 380"/>
              <a:gd name="T22" fmla="*/ 1399295013 w 583"/>
              <a:gd name="T23" fmla="*/ 14569688 h 380"/>
              <a:gd name="T24" fmla="*/ 708377255 w 583"/>
              <a:gd name="T25" fmla="*/ 9712605 h 380"/>
              <a:gd name="T26" fmla="*/ 27437719 w 583"/>
              <a:gd name="T27" fmla="*/ 0 h 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3"/>
              <a:gd name="T43" fmla="*/ 0 h 380"/>
              <a:gd name="T44" fmla="*/ 583 w 583"/>
              <a:gd name="T45" fmla="*/ 380 h 3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3" h="380">
                <a:moveTo>
                  <a:pt x="11" y="0"/>
                </a:moveTo>
                <a:lnTo>
                  <a:pt x="9" y="147"/>
                </a:lnTo>
                <a:lnTo>
                  <a:pt x="0" y="320"/>
                </a:lnTo>
                <a:lnTo>
                  <a:pt x="424" y="326"/>
                </a:lnTo>
                <a:lnTo>
                  <a:pt x="468" y="350"/>
                </a:lnTo>
                <a:lnTo>
                  <a:pt x="500" y="317"/>
                </a:lnTo>
                <a:lnTo>
                  <a:pt x="583" y="380"/>
                </a:lnTo>
                <a:lnTo>
                  <a:pt x="571" y="314"/>
                </a:lnTo>
                <a:lnTo>
                  <a:pt x="579" y="264"/>
                </a:lnTo>
                <a:lnTo>
                  <a:pt x="583" y="91"/>
                </a:lnTo>
                <a:lnTo>
                  <a:pt x="546" y="54"/>
                </a:lnTo>
                <a:lnTo>
                  <a:pt x="561" y="6"/>
                </a:lnTo>
                <a:lnTo>
                  <a:pt x="284" y="4"/>
                </a:lnTo>
                <a:lnTo>
                  <a:pt x="11" y="0"/>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39" name="Freeform 38"/>
          <p:cNvSpPr>
            <a:spLocks noChangeAspect="1"/>
          </p:cNvSpPr>
          <p:nvPr/>
        </p:nvSpPr>
        <p:spPr bwMode="auto">
          <a:xfrm>
            <a:off x="3581400" y="2547938"/>
            <a:ext cx="1095375" cy="487362"/>
          </a:xfrm>
          <a:custGeom>
            <a:avLst/>
            <a:gdLst>
              <a:gd name="T0" fmla="*/ 19872781 w 695"/>
              <a:gd name="T1" fmla="*/ 0 h 313"/>
              <a:gd name="T2" fmla="*/ 0 w 695"/>
              <a:gd name="T3" fmla="*/ 501862965 h 313"/>
              <a:gd name="T4" fmla="*/ 389991287 w 695"/>
              <a:gd name="T5" fmla="*/ 511560375 h 313"/>
              <a:gd name="T6" fmla="*/ 385023488 w 695"/>
              <a:gd name="T7" fmla="*/ 758855231 h 313"/>
              <a:gd name="T8" fmla="*/ 911637344 w 695"/>
              <a:gd name="T9" fmla="*/ 751582174 h 313"/>
              <a:gd name="T10" fmla="*/ 1381118056 w 695"/>
              <a:gd name="T11" fmla="*/ 744309116 h 313"/>
              <a:gd name="T12" fmla="*/ 1726397866 w 695"/>
              <a:gd name="T13" fmla="*/ 751582174 h 313"/>
              <a:gd name="T14" fmla="*/ 1619585050 w 695"/>
              <a:gd name="T15" fmla="*/ 538229810 h 313"/>
              <a:gd name="T16" fmla="*/ 1545063327 w 695"/>
              <a:gd name="T17" fmla="*/ 339423463 h 313"/>
              <a:gd name="T18" fmla="*/ 1463091480 w 695"/>
              <a:gd name="T19" fmla="*/ 133345665 h 313"/>
              <a:gd name="T20" fmla="*/ 1266852359 w 695"/>
              <a:gd name="T21" fmla="*/ 2424353 h 313"/>
              <a:gd name="T22" fmla="*/ 1177427236 w 695"/>
              <a:gd name="T23" fmla="*/ 80006772 h 313"/>
              <a:gd name="T24" fmla="*/ 1070614815 w 695"/>
              <a:gd name="T25" fmla="*/ 24245088 h 313"/>
              <a:gd name="T26" fmla="*/ 601133905 w 695"/>
              <a:gd name="T27" fmla="*/ 9697413 h 313"/>
              <a:gd name="T28" fmla="*/ 19872781 w 695"/>
              <a:gd name="T29" fmla="*/ 0 h 3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5"/>
              <a:gd name="T46" fmla="*/ 0 h 313"/>
              <a:gd name="T47" fmla="*/ 695 w 695"/>
              <a:gd name="T48" fmla="*/ 313 h 3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5" h="313">
                <a:moveTo>
                  <a:pt x="8" y="0"/>
                </a:moveTo>
                <a:lnTo>
                  <a:pt x="0" y="207"/>
                </a:lnTo>
                <a:lnTo>
                  <a:pt x="157" y="211"/>
                </a:lnTo>
                <a:lnTo>
                  <a:pt x="155" y="313"/>
                </a:lnTo>
                <a:lnTo>
                  <a:pt x="367" y="310"/>
                </a:lnTo>
                <a:lnTo>
                  <a:pt x="556" y="307"/>
                </a:lnTo>
                <a:lnTo>
                  <a:pt x="695" y="310"/>
                </a:lnTo>
                <a:lnTo>
                  <a:pt x="652" y="222"/>
                </a:lnTo>
                <a:lnTo>
                  <a:pt x="622" y="140"/>
                </a:lnTo>
                <a:lnTo>
                  <a:pt x="589" y="55"/>
                </a:lnTo>
                <a:lnTo>
                  <a:pt x="510" y="1"/>
                </a:lnTo>
                <a:lnTo>
                  <a:pt x="474" y="33"/>
                </a:lnTo>
                <a:lnTo>
                  <a:pt x="431" y="10"/>
                </a:lnTo>
                <a:lnTo>
                  <a:pt x="242" y="4"/>
                </a:lnTo>
                <a:lnTo>
                  <a:pt x="8" y="0"/>
                </a:lnTo>
                <a:close/>
              </a:path>
            </a:pathLst>
          </a:custGeom>
          <a:solidFill>
            <a:srgbClr val="FFFFFF"/>
          </a:solidFill>
          <a:ln w="9525" cap="flat" cmpd="sng">
            <a:solidFill>
              <a:schemeClr val="hlink"/>
            </a:solidFill>
            <a:prstDash val="solid"/>
            <a:round/>
            <a:headEnd/>
            <a:tailEnd/>
          </a:ln>
        </p:spPr>
        <p:txBody>
          <a:bodyPr wrap="none" anchor="ctr"/>
          <a:lstStyle/>
          <a:p>
            <a:endParaRPr lang="en-US" dirty="0"/>
          </a:p>
        </p:txBody>
      </p:sp>
      <p:sp>
        <p:nvSpPr>
          <p:cNvPr id="13340" name="Freeform 39"/>
          <p:cNvSpPr>
            <a:spLocks noChangeAspect="1"/>
          </p:cNvSpPr>
          <p:nvPr/>
        </p:nvSpPr>
        <p:spPr bwMode="auto">
          <a:xfrm>
            <a:off x="3813175" y="3022600"/>
            <a:ext cx="965200" cy="485775"/>
          </a:xfrm>
          <a:custGeom>
            <a:avLst/>
            <a:gdLst>
              <a:gd name="T0" fmla="*/ 14972448 w 611"/>
              <a:gd name="T1" fmla="*/ 7272612 h 312"/>
              <a:gd name="T2" fmla="*/ 9982158 w 611"/>
              <a:gd name="T3" fmla="*/ 441197381 h 312"/>
              <a:gd name="T4" fmla="*/ 0 w 611"/>
              <a:gd name="T5" fmla="*/ 749064952 h 312"/>
              <a:gd name="T6" fmla="*/ 1524731439 w 611"/>
              <a:gd name="T7" fmla="*/ 756337561 h 312"/>
              <a:gd name="T8" fmla="*/ 1494786555 w 611"/>
              <a:gd name="T9" fmla="*/ 361200137 h 312"/>
              <a:gd name="T10" fmla="*/ 1494786555 w 611"/>
              <a:gd name="T11" fmla="*/ 213325303 h 312"/>
              <a:gd name="T12" fmla="*/ 1372507928 w 611"/>
              <a:gd name="T13" fmla="*/ 123632852 h 312"/>
              <a:gd name="T14" fmla="*/ 1409940612 w 611"/>
              <a:gd name="T15" fmla="*/ 43634112 h 312"/>
              <a:gd name="T16" fmla="*/ 1357535486 w 611"/>
              <a:gd name="T17" fmla="*/ 0 h 312"/>
              <a:gd name="T18" fmla="*/ 666289655 w 611"/>
              <a:gd name="T19" fmla="*/ 7272612 h 312"/>
              <a:gd name="T20" fmla="*/ 14972448 w 611"/>
              <a:gd name="T21" fmla="*/ 7272612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1"/>
              <a:gd name="T34" fmla="*/ 0 h 312"/>
              <a:gd name="T35" fmla="*/ 611 w 611"/>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1" h="312">
                <a:moveTo>
                  <a:pt x="6" y="3"/>
                </a:moveTo>
                <a:lnTo>
                  <a:pt x="4" y="182"/>
                </a:lnTo>
                <a:lnTo>
                  <a:pt x="0" y="309"/>
                </a:lnTo>
                <a:lnTo>
                  <a:pt x="611" y="312"/>
                </a:lnTo>
                <a:lnTo>
                  <a:pt x="599" y="149"/>
                </a:lnTo>
                <a:lnTo>
                  <a:pt x="599" y="88"/>
                </a:lnTo>
                <a:lnTo>
                  <a:pt x="550" y="51"/>
                </a:lnTo>
                <a:lnTo>
                  <a:pt x="565" y="18"/>
                </a:lnTo>
                <a:lnTo>
                  <a:pt x="544" y="0"/>
                </a:lnTo>
                <a:lnTo>
                  <a:pt x="267" y="3"/>
                </a:lnTo>
                <a:lnTo>
                  <a:pt x="6" y="3"/>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41" name="Freeform 40"/>
          <p:cNvSpPr>
            <a:spLocks noChangeAspect="1"/>
          </p:cNvSpPr>
          <p:nvPr/>
        </p:nvSpPr>
        <p:spPr bwMode="auto">
          <a:xfrm>
            <a:off x="4351338" y="1508125"/>
            <a:ext cx="858837" cy="955675"/>
          </a:xfrm>
          <a:custGeom>
            <a:avLst/>
            <a:gdLst>
              <a:gd name="T0" fmla="*/ 0 w 545"/>
              <a:gd name="T1" fmla="*/ 116285727 h 614"/>
              <a:gd name="T2" fmla="*/ 355110917 w 545"/>
              <a:gd name="T3" fmla="*/ 116285727 h 614"/>
              <a:gd name="T4" fmla="*/ 350145423 w 545"/>
              <a:gd name="T5" fmla="*/ 0 h 614"/>
              <a:gd name="T6" fmla="*/ 429610758 w 545"/>
              <a:gd name="T7" fmla="*/ 33917122 h 614"/>
              <a:gd name="T8" fmla="*/ 444510391 w 545"/>
              <a:gd name="T9" fmla="*/ 123552901 h 614"/>
              <a:gd name="T10" fmla="*/ 613373428 w 545"/>
              <a:gd name="T11" fmla="*/ 220457422 h 614"/>
              <a:gd name="T12" fmla="*/ 665522933 w 545"/>
              <a:gd name="T13" fmla="*/ 176851217 h 614"/>
              <a:gd name="T14" fmla="*/ 764854873 w 545"/>
              <a:gd name="T15" fmla="*/ 176851217 h 614"/>
              <a:gd name="T16" fmla="*/ 844320307 w 545"/>
              <a:gd name="T17" fmla="*/ 264065135 h 614"/>
              <a:gd name="T18" fmla="*/ 896469811 w 545"/>
              <a:gd name="T19" fmla="*/ 232569898 h 614"/>
              <a:gd name="T20" fmla="*/ 1042984186 w 545"/>
              <a:gd name="T21" fmla="*/ 268910437 h 614"/>
              <a:gd name="T22" fmla="*/ 1095133691 w 545"/>
              <a:gd name="T23" fmla="*/ 203499597 h 614"/>
              <a:gd name="T24" fmla="*/ 1187015026 w 545"/>
              <a:gd name="T25" fmla="*/ 254374532 h 614"/>
              <a:gd name="T26" fmla="*/ 1353396104 w 545"/>
              <a:gd name="T27" fmla="*/ 247105802 h 614"/>
              <a:gd name="T28" fmla="*/ 1085199552 w 545"/>
              <a:gd name="T29" fmla="*/ 431224241 h 614"/>
              <a:gd name="T30" fmla="*/ 951102851 w 545"/>
              <a:gd name="T31" fmla="*/ 593539505 h 614"/>
              <a:gd name="T32" fmla="*/ 975935048 w 545"/>
              <a:gd name="T33" fmla="*/ 828532929 h 614"/>
              <a:gd name="T34" fmla="*/ 884053713 w 545"/>
              <a:gd name="T35" fmla="*/ 925437402 h 614"/>
              <a:gd name="T36" fmla="*/ 921302008 w 545"/>
              <a:gd name="T37" fmla="*/ 993270066 h 614"/>
              <a:gd name="T38" fmla="*/ 921302008 w 545"/>
              <a:gd name="T39" fmla="*/ 1167697805 h 614"/>
              <a:gd name="T40" fmla="*/ 1013184920 w 545"/>
              <a:gd name="T41" fmla="*/ 1167697805 h 614"/>
              <a:gd name="T42" fmla="*/ 1149765155 w 545"/>
              <a:gd name="T43" fmla="*/ 1293674086 h 614"/>
              <a:gd name="T44" fmla="*/ 1206881729 w 545"/>
              <a:gd name="T45" fmla="*/ 1443875319 h 614"/>
              <a:gd name="T46" fmla="*/ 248329948 w 545"/>
              <a:gd name="T47" fmla="*/ 1487483032 h 614"/>
              <a:gd name="T48" fmla="*/ 250813483 w 545"/>
              <a:gd name="T49" fmla="*/ 1075638634 h 614"/>
              <a:gd name="T50" fmla="*/ 166381127 w 545"/>
              <a:gd name="T51" fmla="*/ 986002892 h 614"/>
              <a:gd name="T52" fmla="*/ 196180394 w 545"/>
              <a:gd name="T53" fmla="*/ 876985944 h 614"/>
              <a:gd name="T54" fmla="*/ 225979710 w 545"/>
              <a:gd name="T55" fmla="*/ 816420454 h 614"/>
              <a:gd name="T56" fmla="*/ 166381127 w 545"/>
              <a:gd name="T57" fmla="*/ 530552143 h 614"/>
              <a:gd name="T58" fmla="*/ 84432331 w 545"/>
              <a:gd name="T59" fmla="*/ 344010275 h 614"/>
              <a:gd name="T60" fmla="*/ 0 w 545"/>
              <a:gd name="T61" fmla="*/ 116285727 h 6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5"/>
              <a:gd name="T94" fmla="*/ 0 h 614"/>
              <a:gd name="T95" fmla="*/ 545 w 545"/>
              <a:gd name="T96" fmla="*/ 614 h 6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5" h="614">
                <a:moveTo>
                  <a:pt x="0" y="48"/>
                </a:moveTo>
                <a:lnTo>
                  <a:pt x="143" y="48"/>
                </a:lnTo>
                <a:lnTo>
                  <a:pt x="141" y="0"/>
                </a:lnTo>
                <a:lnTo>
                  <a:pt x="173" y="14"/>
                </a:lnTo>
                <a:lnTo>
                  <a:pt x="179" y="51"/>
                </a:lnTo>
                <a:lnTo>
                  <a:pt x="247" y="91"/>
                </a:lnTo>
                <a:lnTo>
                  <a:pt x="268" y="73"/>
                </a:lnTo>
                <a:lnTo>
                  <a:pt x="308" y="73"/>
                </a:lnTo>
                <a:lnTo>
                  <a:pt x="340" y="109"/>
                </a:lnTo>
                <a:lnTo>
                  <a:pt x="361" y="96"/>
                </a:lnTo>
                <a:lnTo>
                  <a:pt x="420" y="111"/>
                </a:lnTo>
                <a:lnTo>
                  <a:pt x="441" y="84"/>
                </a:lnTo>
                <a:lnTo>
                  <a:pt x="478" y="105"/>
                </a:lnTo>
                <a:lnTo>
                  <a:pt x="545" y="102"/>
                </a:lnTo>
                <a:lnTo>
                  <a:pt x="437" y="178"/>
                </a:lnTo>
                <a:lnTo>
                  <a:pt x="383" y="245"/>
                </a:lnTo>
                <a:lnTo>
                  <a:pt x="393" y="342"/>
                </a:lnTo>
                <a:lnTo>
                  <a:pt x="356" y="382"/>
                </a:lnTo>
                <a:lnTo>
                  <a:pt x="371" y="410"/>
                </a:lnTo>
                <a:lnTo>
                  <a:pt x="371" y="482"/>
                </a:lnTo>
                <a:lnTo>
                  <a:pt x="408" y="482"/>
                </a:lnTo>
                <a:lnTo>
                  <a:pt x="463" y="534"/>
                </a:lnTo>
                <a:lnTo>
                  <a:pt x="486" y="596"/>
                </a:lnTo>
                <a:lnTo>
                  <a:pt x="100" y="614"/>
                </a:lnTo>
                <a:lnTo>
                  <a:pt x="101" y="444"/>
                </a:lnTo>
                <a:lnTo>
                  <a:pt x="67" y="407"/>
                </a:lnTo>
                <a:lnTo>
                  <a:pt x="79" y="362"/>
                </a:lnTo>
                <a:lnTo>
                  <a:pt x="91" y="337"/>
                </a:lnTo>
                <a:lnTo>
                  <a:pt x="67" y="219"/>
                </a:lnTo>
                <a:lnTo>
                  <a:pt x="34" y="142"/>
                </a:lnTo>
                <a:lnTo>
                  <a:pt x="0" y="48"/>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42" name="Freeform 41"/>
          <p:cNvSpPr>
            <a:spLocks noChangeAspect="1"/>
          </p:cNvSpPr>
          <p:nvPr/>
        </p:nvSpPr>
        <p:spPr bwMode="auto">
          <a:xfrm>
            <a:off x="4908550" y="1838325"/>
            <a:ext cx="654050" cy="754063"/>
          </a:xfrm>
          <a:custGeom>
            <a:avLst/>
            <a:gdLst>
              <a:gd name="T0" fmla="*/ 74515998 w 415"/>
              <a:gd name="T1" fmla="*/ 80100502 h 484"/>
              <a:gd name="T2" fmla="*/ 151514233 w 415"/>
              <a:gd name="T3" fmla="*/ 67963830 h 484"/>
              <a:gd name="T4" fmla="*/ 223546443 w 415"/>
              <a:gd name="T5" fmla="*/ 67963830 h 484"/>
              <a:gd name="T6" fmla="*/ 265772844 w 415"/>
              <a:gd name="T7" fmla="*/ 0 h 484"/>
              <a:gd name="T8" fmla="*/ 300546229 w 415"/>
              <a:gd name="T9" fmla="*/ 87382505 h 484"/>
              <a:gd name="T10" fmla="*/ 412319401 w 415"/>
              <a:gd name="T11" fmla="*/ 87382505 h 484"/>
              <a:gd name="T12" fmla="*/ 469448780 w 415"/>
              <a:gd name="T13" fmla="*/ 165057231 h 484"/>
              <a:gd name="T14" fmla="*/ 586189579 w 415"/>
              <a:gd name="T15" fmla="*/ 143211221 h 484"/>
              <a:gd name="T16" fmla="*/ 663189366 w 415"/>
              <a:gd name="T17" fmla="*/ 194185244 h 484"/>
              <a:gd name="T18" fmla="*/ 807252110 w 415"/>
              <a:gd name="T19" fmla="*/ 230593751 h 484"/>
              <a:gd name="T20" fmla="*/ 834574253 w 415"/>
              <a:gd name="T21" fmla="*/ 293704446 h 484"/>
              <a:gd name="T22" fmla="*/ 906606413 w 415"/>
              <a:gd name="T23" fmla="*/ 296131780 h 484"/>
              <a:gd name="T24" fmla="*/ 884252094 w 415"/>
              <a:gd name="T25" fmla="*/ 356813583 h 484"/>
              <a:gd name="T26" fmla="*/ 911574039 w 415"/>
              <a:gd name="T27" fmla="*/ 427206378 h 484"/>
              <a:gd name="T28" fmla="*/ 861896198 w 415"/>
              <a:gd name="T29" fmla="*/ 512161525 h 484"/>
              <a:gd name="T30" fmla="*/ 896671160 w 415"/>
              <a:gd name="T31" fmla="*/ 531580200 h 484"/>
              <a:gd name="T32" fmla="*/ 978638573 w 415"/>
              <a:gd name="T33" fmla="*/ 436915716 h 484"/>
              <a:gd name="T34" fmla="*/ 973669370 w 415"/>
              <a:gd name="T35" fmla="*/ 405360271 h 484"/>
              <a:gd name="T36" fmla="*/ 1008444332 w 415"/>
              <a:gd name="T37" fmla="*/ 390796265 h 484"/>
              <a:gd name="T38" fmla="*/ 1030798651 w 415"/>
              <a:gd name="T39" fmla="*/ 436915716 h 484"/>
              <a:gd name="T40" fmla="*/ 966217931 w 415"/>
              <a:gd name="T41" fmla="*/ 502452187 h 484"/>
              <a:gd name="T42" fmla="*/ 941379798 w 415"/>
              <a:gd name="T43" fmla="*/ 650518029 h 484"/>
              <a:gd name="T44" fmla="*/ 941379798 w 415"/>
              <a:gd name="T45" fmla="*/ 900530552 h 484"/>
              <a:gd name="T46" fmla="*/ 978638573 w 415"/>
              <a:gd name="T47" fmla="*/ 944222572 h 484"/>
              <a:gd name="T48" fmla="*/ 963734117 w 415"/>
              <a:gd name="T49" fmla="*/ 1099570416 h 484"/>
              <a:gd name="T50" fmla="*/ 474416407 w 415"/>
              <a:gd name="T51" fmla="*/ 1174816225 h 484"/>
              <a:gd name="T52" fmla="*/ 352706307 w 415"/>
              <a:gd name="T53" fmla="*/ 1101997751 h 484"/>
              <a:gd name="T54" fmla="*/ 377546016 w 415"/>
              <a:gd name="T55" fmla="*/ 1009759043 h 484"/>
              <a:gd name="T56" fmla="*/ 317932922 w 415"/>
              <a:gd name="T57" fmla="*/ 907812555 h 484"/>
              <a:gd name="T58" fmla="*/ 265772844 w 415"/>
              <a:gd name="T59" fmla="*/ 781592529 h 484"/>
              <a:gd name="T60" fmla="*/ 129159914 w 415"/>
              <a:gd name="T61" fmla="*/ 655372697 h 484"/>
              <a:gd name="T62" fmla="*/ 44708651 w 415"/>
              <a:gd name="T63" fmla="*/ 655372697 h 484"/>
              <a:gd name="T64" fmla="*/ 44708651 w 415"/>
              <a:gd name="T65" fmla="*/ 480606177 h 484"/>
              <a:gd name="T66" fmla="*/ 0 w 415"/>
              <a:gd name="T67" fmla="*/ 415069706 h 484"/>
              <a:gd name="T68" fmla="*/ 96870317 w 415"/>
              <a:gd name="T69" fmla="*/ 315550456 h 484"/>
              <a:gd name="T70" fmla="*/ 74515998 w 415"/>
              <a:gd name="T71" fmla="*/ 80100502 h 4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484"/>
              <a:gd name="T110" fmla="*/ 415 w 415"/>
              <a:gd name="T111" fmla="*/ 484 h 4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484">
                <a:moveTo>
                  <a:pt x="30" y="33"/>
                </a:moveTo>
                <a:lnTo>
                  <a:pt x="61" y="28"/>
                </a:lnTo>
                <a:lnTo>
                  <a:pt x="90" y="28"/>
                </a:lnTo>
                <a:lnTo>
                  <a:pt x="107" y="0"/>
                </a:lnTo>
                <a:lnTo>
                  <a:pt x="121" y="36"/>
                </a:lnTo>
                <a:lnTo>
                  <a:pt x="166" y="36"/>
                </a:lnTo>
                <a:lnTo>
                  <a:pt x="189" y="68"/>
                </a:lnTo>
                <a:lnTo>
                  <a:pt x="236" y="59"/>
                </a:lnTo>
                <a:lnTo>
                  <a:pt x="267" y="80"/>
                </a:lnTo>
                <a:lnTo>
                  <a:pt x="325" y="95"/>
                </a:lnTo>
                <a:lnTo>
                  <a:pt x="336" y="121"/>
                </a:lnTo>
                <a:lnTo>
                  <a:pt x="365" y="122"/>
                </a:lnTo>
                <a:lnTo>
                  <a:pt x="356" y="147"/>
                </a:lnTo>
                <a:lnTo>
                  <a:pt x="367" y="176"/>
                </a:lnTo>
                <a:lnTo>
                  <a:pt x="347" y="211"/>
                </a:lnTo>
                <a:lnTo>
                  <a:pt x="361" y="219"/>
                </a:lnTo>
                <a:lnTo>
                  <a:pt x="394" y="180"/>
                </a:lnTo>
                <a:lnTo>
                  <a:pt x="392" y="167"/>
                </a:lnTo>
                <a:lnTo>
                  <a:pt x="406" y="161"/>
                </a:lnTo>
                <a:lnTo>
                  <a:pt x="415" y="180"/>
                </a:lnTo>
                <a:lnTo>
                  <a:pt x="389" y="207"/>
                </a:lnTo>
                <a:lnTo>
                  <a:pt x="379" y="268"/>
                </a:lnTo>
                <a:lnTo>
                  <a:pt x="379" y="371"/>
                </a:lnTo>
                <a:lnTo>
                  <a:pt x="394" y="389"/>
                </a:lnTo>
                <a:lnTo>
                  <a:pt x="388" y="453"/>
                </a:lnTo>
                <a:lnTo>
                  <a:pt x="191" y="484"/>
                </a:lnTo>
                <a:lnTo>
                  <a:pt x="142" y="454"/>
                </a:lnTo>
                <a:lnTo>
                  <a:pt x="152" y="416"/>
                </a:lnTo>
                <a:lnTo>
                  <a:pt x="128" y="374"/>
                </a:lnTo>
                <a:lnTo>
                  <a:pt x="107" y="322"/>
                </a:lnTo>
                <a:lnTo>
                  <a:pt x="52" y="270"/>
                </a:lnTo>
                <a:lnTo>
                  <a:pt x="18" y="270"/>
                </a:lnTo>
                <a:lnTo>
                  <a:pt x="18" y="198"/>
                </a:lnTo>
                <a:lnTo>
                  <a:pt x="0" y="171"/>
                </a:lnTo>
                <a:lnTo>
                  <a:pt x="39" y="130"/>
                </a:lnTo>
                <a:lnTo>
                  <a:pt x="30" y="33"/>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43" name="Freeform 42"/>
          <p:cNvSpPr>
            <a:spLocks noChangeAspect="1"/>
          </p:cNvSpPr>
          <p:nvPr/>
        </p:nvSpPr>
        <p:spPr bwMode="auto">
          <a:xfrm>
            <a:off x="4495800" y="2435225"/>
            <a:ext cx="757238" cy="487363"/>
          </a:xfrm>
          <a:custGeom>
            <a:avLst/>
            <a:gdLst>
              <a:gd name="T0" fmla="*/ 17348781 w 481"/>
              <a:gd name="T1" fmla="*/ 38791289 h 313"/>
              <a:gd name="T2" fmla="*/ 0 w 481"/>
              <a:gd name="T3" fmla="*/ 172137216 h 313"/>
              <a:gd name="T4" fmla="*/ 24784195 w 481"/>
              <a:gd name="T5" fmla="*/ 312756227 h 313"/>
              <a:gd name="T6" fmla="*/ 136312300 w 481"/>
              <a:gd name="T7" fmla="*/ 603691680 h 313"/>
              <a:gd name="T8" fmla="*/ 198273560 w 481"/>
              <a:gd name="T9" fmla="*/ 758858345 h 313"/>
              <a:gd name="T10" fmla="*/ 899666604 w 481"/>
              <a:gd name="T11" fmla="*/ 722491426 h 313"/>
              <a:gd name="T12" fmla="*/ 1016152134 w 481"/>
              <a:gd name="T13" fmla="*/ 758858345 h 313"/>
              <a:gd name="T14" fmla="*/ 1085547233 w 481"/>
              <a:gd name="T15" fmla="*/ 610966310 h 313"/>
              <a:gd name="T16" fmla="*/ 1060763044 w 481"/>
              <a:gd name="T17" fmla="*/ 504289909 h 313"/>
              <a:gd name="T18" fmla="*/ 1177248574 w 481"/>
              <a:gd name="T19" fmla="*/ 484893492 h 313"/>
              <a:gd name="T20" fmla="*/ 1192119402 w 481"/>
              <a:gd name="T21" fmla="*/ 317604942 h 313"/>
              <a:gd name="T22" fmla="*/ 1122724303 w 481"/>
              <a:gd name="T23" fmla="*/ 244871104 h 313"/>
              <a:gd name="T24" fmla="*/ 1001281306 w 481"/>
              <a:gd name="T25" fmla="*/ 172137216 h 313"/>
              <a:gd name="T26" fmla="*/ 1026065495 w 481"/>
              <a:gd name="T27" fmla="*/ 72733863 h 313"/>
              <a:gd name="T28" fmla="*/ 974019171 w 481"/>
              <a:gd name="T29" fmla="*/ 0 h 313"/>
              <a:gd name="T30" fmla="*/ 711306258 w 481"/>
              <a:gd name="T31" fmla="*/ 9697433 h 313"/>
              <a:gd name="T32" fmla="*/ 446115595 w 481"/>
              <a:gd name="T33" fmla="*/ 21820781 h 313"/>
              <a:gd name="T34" fmla="*/ 17348781 w 481"/>
              <a:gd name="T35" fmla="*/ 38791289 h 3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1"/>
              <a:gd name="T55" fmla="*/ 0 h 313"/>
              <a:gd name="T56" fmla="*/ 481 w 481"/>
              <a:gd name="T57" fmla="*/ 313 h 3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1" h="313">
                <a:moveTo>
                  <a:pt x="7" y="16"/>
                </a:moveTo>
                <a:lnTo>
                  <a:pt x="0" y="71"/>
                </a:lnTo>
                <a:lnTo>
                  <a:pt x="10" y="129"/>
                </a:lnTo>
                <a:lnTo>
                  <a:pt x="55" y="249"/>
                </a:lnTo>
                <a:lnTo>
                  <a:pt x="80" y="313"/>
                </a:lnTo>
                <a:lnTo>
                  <a:pt x="363" y="298"/>
                </a:lnTo>
                <a:lnTo>
                  <a:pt x="410" y="313"/>
                </a:lnTo>
                <a:lnTo>
                  <a:pt x="438" y="252"/>
                </a:lnTo>
                <a:lnTo>
                  <a:pt x="428" y="208"/>
                </a:lnTo>
                <a:lnTo>
                  <a:pt x="475" y="200"/>
                </a:lnTo>
                <a:lnTo>
                  <a:pt x="481" y="131"/>
                </a:lnTo>
                <a:lnTo>
                  <a:pt x="453" y="101"/>
                </a:lnTo>
                <a:lnTo>
                  <a:pt x="404" y="71"/>
                </a:lnTo>
                <a:lnTo>
                  <a:pt x="414" y="30"/>
                </a:lnTo>
                <a:lnTo>
                  <a:pt x="393" y="0"/>
                </a:lnTo>
                <a:lnTo>
                  <a:pt x="287" y="4"/>
                </a:lnTo>
                <a:lnTo>
                  <a:pt x="180" y="9"/>
                </a:lnTo>
                <a:lnTo>
                  <a:pt x="7" y="16"/>
                </a:lnTo>
                <a:close/>
              </a:path>
            </a:pathLst>
          </a:custGeom>
          <a:solidFill>
            <a:srgbClr val="FFFFFF"/>
          </a:solidFill>
          <a:ln w="9525" cap="flat" cmpd="sng">
            <a:solidFill>
              <a:schemeClr val="tx1"/>
            </a:solidFill>
            <a:prstDash val="solid"/>
            <a:round/>
            <a:headEnd type="none" w="med" len="med"/>
            <a:tailEnd type="none" w="med" len="med"/>
          </a:ln>
        </p:spPr>
        <p:txBody>
          <a:bodyPr wrap="none" anchor="ctr"/>
          <a:lstStyle/>
          <a:p>
            <a:endParaRPr lang="en-US" dirty="0"/>
          </a:p>
        </p:txBody>
      </p:sp>
      <p:grpSp>
        <p:nvGrpSpPr>
          <p:cNvPr id="5" name="Group 43"/>
          <p:cNvGrpSpPr>
            <a:grpSpLocks/>
          </p:cNvGrpSpPr>
          <p:nvPr/>
        </p:nvGrpSpPr>
        <p:grpSpPr bwMode="auto">
          <a:xfrm>
            <a:off x="5165725" y="1730375"/>
            <a:ext cx="989013" cy="884238"/>
            <a:chOff x="3254" y="860"/>
            <a:chExt cx="623" cy="557"/>
          </a:xfrm>
          <a:solidFill>
            <a:schemeClr val="accent2"/>
          </a:solidFill>
        </p:grpSpPr>
        <p:sp>
          <p:nvSpPr>
            <p:cNvPr id="18556" name="Freeform 44"/>
            <p:cNvSpPr>
              <a:spLocks noChangeAspect="1"/>
            </p:cNvSpPr>
            <p:nvPr/>
          </p:nvSpPr>
          <p:spPr bwMode="auto">
            <a:xfrm>
              <a:off x="3254" y="860"/>
              <a:ext cx="442" cy="190"/>
            </a:xfrm>
            <a:custGeom>
              <a:avLst/>
              <a:gdLst>
                <a:gd name="T0" fmla="*/ 0 w 445"/>
                <a:gd name="T1" fmla="*/ 106 h 193"/>
                <a:gd name="T2" fmla="*/ 99 w 445"/>
                <a:gd name="T3" fmla="*/ 0 h 193"/>
                <a:gd name="T4" fmla="*/ 82 w 445"/>
                <a:gd name="T5" fmla="*/ 44 h 193"/>
                <a:gd name="T6" fmla="*/ 95 w 445"/>
                <a:gd name="T7" fmla="*/ 57 h 193"/>
                <a:gd name="T8" fmla="*/ 126 w 445"/>
                <a:gd name="T9" fmla="*/ 39 h 193"/>
                <a:gd name="T10" fmla="*/ 195 w 445"/>
                <a:gd name="T11" fmla="*/ 66 h 193"/>
                <a:gd name="T12" fmla="*/ 225 w 445"/>
                <a:gd name="T13" fmla="*/ 44 h 193"/>
                <a:gd name="T14" fmla="*/ 317 w 445"/>
                <a:gd name="T15" fmla="*/ 32 h 193"/>
                <a:gd name="T16" fmla="*/ 335 w 445"/>
                <a:gd name="T17" fmla="*/ 58 h 193"/>
                <a:gd name="T18" fmla="*/ 371 w 445"/>
                <a:gd name="T19" fmla="*/ 53 h 193"/>
                <a:gd name="T20" fmla="*/ 441 w 445"/>
                <a:gd name="T21" fmla="*/ 81 h 193"/>
                <a:gd name="T22" fmla="*/ 445 w 445"/>
                <a:gd name="T23" fmla="*/ 102 h 193"/>
                <a:gd name="T24" fmla="*/ 369 w 445"/>
                <a:gd name="T25" fmla="*/ 120 h 193"/>
                <a:gd name="T26" fmla="*/ 347 w 445"/>
                <a:gd name="T27" fmla="*/ 106 h 193"/>
                <a:gd name="T28" fmla="*/ 308 w 445"/>
                <a:gd name="T29" fmla="*/ 111 h 193"/>
                <a:gd name="T30" fmla="*/ 263 w 445"/>
                <a:gd name="T31" fmla="*/ 137 h 193"/>
                <a:gd name="T32" fmla="*/ 243 w 445"/>
                <a:gd name="T33" fmla="*/ 139 h 193"/>
                <a:gd name="T34" fmla="*/ 226 w 445"/>
                <a:gd name="T35" fmla="*/ 120 h 193"/>
                <a:gd name="T36" fmla="*/ 201 w 445"/>
                <a:gd name="T37" fmla="*/ 191 h 193"/>
                <a:gd name="T38" fmla="*/ 173 w 445"/>
                <a:gd name="T39" fmla="*/ 193 h 193"/>
                <a:gd name="T40" fmla="*/ 161 w 445"/>
                <a:gd name="T41" fmla="*/ 164 h 193"/>
                <a:gd name="T42" fmla="*/ 101 w 445"/>
                <a:gd name="T43" fmla="*/ 151 h 193"/>
                <a:gd name="T44" fmla="*/ 73 w 445"/>
                <a:gd name="T45" fmla="*/ 130 h 193"/>
                <a:gd name="T46" fmla="*/ 23 w 445"/>
                <a:gd name="T47" fmla="*/ 137 h 193"/>
                <a:gd name="T48" fmla="*/ 0 w 445"/>
                <a:gd name="T49" fmla="*/ 106 h 1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5"/>
                <a:gd name="T76" fmla="*/ 0 h 193"/>
                <a:gd name="T77" fmla="*/ 445 w 445"/>
                <a:gd name="T78" fmla="*/ 193 h 1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5" h="193">
                  <a:moveTo>
                    <a:pt x="0" y="106"/>
                  </a:moveTo>
                  <a:lnTo>
                    <a:pt x="99" y="0"/>
                  </a:lnTo>
                  <a:lnTo>
                    <a:pt x="82" y="44"/>
                  </a:lnTo>
                  <a:lnTo>
                    <a:pt x="95" y="57"/>
                  </a:lnTo>
                  <a:lnTo>
                    <a:pt x="126" y="39"/>
                  </a:lnTo>
                  <a:lnTo>
                    <a:pt x="195" y="66"/>
                  </a:lnTo>
                  <a:lnTo>
                    <a:pt x="225" y="44"/>
                  </a:lnTo>
                  <a:lnTo>
                    <a:pt x="317" y="32"/>
                  </a:lnTo>
                  <a:lnTo>
                    <a:pt x="335" y="58"/>
                  </a:lnTo>
                  <a:lnTo>
                    <a:pt x="371" y="53"/>
                  </a:lnTo>
                  <a:lnTo>
                    <a:pt x="441" y="81"/>
                  </a:lnTo>
                  <a:lnTo>
                    <a:pt x="445" y="102"/>
                  </a:lnTo>
                  <a:lnTo>
                    <a:pt x="369" y="120"/>
                  </a:lnTo>
                  <a:lnTo>
                    <a:pt x="347" y="106"/>
                  </a:lnTo>
                  <a:lnTo>
                    <a:pt x="308" y="111"/>
                  </a:lnTo>
                  <a:lnTo>
                    <a:pt x="263" y="137"/>
                  </a:lnTo>
                  <a:lnTo>
                    <a:pt x="243" y="139"/>
                  </a:lnTo>
                  <a:lnTo>
                    <a:pt x="226" y="120"/>
                  </a:lnTo>
                  <a:lnTo>
                    <a:pt x="201" y="191"/>
                  </a:lnTo>
                  <a:lnTo>
                    <a:pt x="173" y="193"/>
                  </a:lnTo>
                  <a:lnTo>
                    <a:pt x="161" y="164"/>
                  </a:lnTo>
                  <a:lnTo>
                    <a:pt x="101" y="151"/>
                  </a:lnTo>
                  <a:lnTo>
                    <a:pt x="73" y="130"/>
                  </a:lnTo>
                  <a:lnTo>
                    <a:pt x="23" y="137"/>
                  </a:lnTo>
                  <a:lnTo>
                    <a:pt x="0" y="106"/>
                  </a:lnTo>
                  <a:close/>
                </a:path>
              </a:pathLst>
            </a:custGeom>
            <a:grpFill/>
            <a:ln w="9525" cap="flat" cmpd="sng">
              <a:solidFill>
                <a:srgbClr val="FFFFFF"/>
              </a:solidFill>
              <a:prstDash val="solid"/>
              <a:round/>
              <a:headEnd type="none" w="med" len="med"/>
              <a:tailEnd type="none" w="med" len="med"/>
            </a:ln>
          </p:spPr>
          <p:txBody>
            <a:bodyPr wrap="none" anchor="ctr"/>
            <a:lstStyle/>
            <a:p>
              <a:pPr eaLnBrk="0" hangingPunct="0">
                <a:defRPr/>
              </a:pPr>
              <a:endParaRPr lang="en-US" sz="2400" dirty="0">
                <a:latin typeface="Times New Roman" pitchFamily="18" charset="0"/>
              </a:endParaRPr>
            </a:p>
          </p:txBody>
        </p:sp>
        <p:sp>
          <p:nvSpPr>
            <p:cNvPr id="18557" name="Freeform 45"/>
            <p:cNvSpPr>
              <a:spLocks noChangeAspect="1"/>
            </p:cNvSpPr>
            <p:nvPr/>
          </p:nvSpPr>
          <p:spPr bwMode="auto">
            <a:xfrm>
              <a:off x="3560" y="994"/>
              <a:ext cx="317" cy="423"/>
            </a:xfrm>
            <a:custGeom>
              <a:avLst/>
              <a:gdLst>
                <a:gd name="T0" fmla="*/ 81 w 319"/>
                <a:gd name="T1" fmla="*/ 18 h 432"/>
                <a:gd name="T2" fmla="*/ 93 w 319"/>
                <a:gd name="T3" fmla="*/ 45 h 432"/>
                <a:gd name="T4" fmla="*/ 70 w 319"/>
                <a:gd name="T5" fmla="*/ 61 h 432"/>
                <a:gd name="T6" fmla="*/ 69 w 319"/>
                <a:gd name="T7" fmla="*/ 130 h 432"/>
                <a:gd name="T8" fmla="*/ 57 w 319"/>
                <a:gd name="T9" fmla="*/ 85 h 432"/>
                <a:gd name="T10" fmla="*/ 11 w 319"/>
                <a:gd name="T11" fmla="*/ 128 h 432"/>
                <a:gd name="T12" fmla="*/ 0 w 319"/>
                <a:gd name="T13" fmla="*/ 252 h 432"/>
                <a:gd name="T14" fmla="*/ 30 w 319"/>
                <a:gd name="T15" fmla="*/ 313 h 432"/>
                <a:gd name="T16" fmla="*/ 33 w 319"/>
                <a:gd name="T17" fmla="*/ 344 h 432"/>
                <a:gd name="T18" fmla="*/ 34 w 319"/>
                <a:gd name="T19" fmla="*/ 369 h 432"/>
                <a:gd name="T20" fmla="*/ 33 w 319"/>
                <a:gd name="T21" fmla="*/ 392 h 432"/>
                <a:gd name="T22" fmla="*/ 27 w 319"/>
                <a:gd name="T23" fmla="*/ 432 h 432"/>
                <a:gd name="T24" fmla="*/ 152 w 319"/>
                <a:gd name="T25" fmla="*/ 425 h 432"/>
                <a:gd name="T26" fmla="*/ 318 w 319"/>
                <a:gd name="T27" fmla="*/ 410 h 432"/>
                <a:gd name="T28" fmla="*/ 288 w 319"/>
                <a:gd name="T29" fmla="*/ 401 h 432"/>
                <a:gd name="T30" fmla="*/ 271 w 319"/>
                <a:gd name="T31" fmla="*/ 378 h 432"/>
                <a:gd name="T32" fmla="*/ 297 w 319"/>
                <a:gd name="T33" fmla="*/ 359 h 432"/>
                <a:gd name="T34" fmla="*/ 297 w 319"/>
                <a:gd name="T35" fmla="*/ 335 h 432"/>
                <a:gd name="T36" fmla="*/ 285 w 319"/>
                <a:gd name="T37" fmla="*/ 314 h 432"/>
                <a:gd name="T38" fmla="*/ 297 w 319"/>
                <a:gd name="T39" fmla="*/ 299 h 432"/>
                <a:gd name="T40" fmla="*/ 319 w 319"/>
                <a:gd name="T41" fmla="*/ 301 h 432"/>
                <a:gd name="T42" fmla="*/ 315 w 319"/>
                <a:gd name="T43" fmla="*/ 241 h 432"/>
                <a:gd name="T44" fmla="*/ 309 w 319"/>
                <a:gd name="T45" fmla="*/ 206 h 432"/>
                <a:gd name="T46" fmla="*/ 295 w 319"/>
                <a:gd name="T47" fmla="*/ 183 h 432"/>
                <a:gd name="T48" fmla="*/ 282 w 319"/>
                <a:gd name="T49" fmla="*/ 170 h 432"/>
                <a:gd name="T50" fmla="*/ 261 w 319"/>
                <a:gd name="T51" fmla="*/ 165 h 432"/>
                <a:gd name="T52" fmla="*/ 242 w 319"/>
                <a:gd name="T53" fmla="*/ 165 h 432"/>
                <a:gd name="T54" fmla="*/ 221 w 319"/>
                <a:gd name="T55" fmla="*/ 194 h 432"/>
                <a:gd name="T56" fmla="*/ 207 w 319"/>
                <a:gd name="T57" fmla="*/ 203 h 432"/>
                <a:gd name="T58" fmla="*/ 198 w 319"/>
                <a:gd name="T59" fmla="*/ 206 h 432"/>
                <a:gd name="T60" fmla="*/ 188 w 319"/>
                <a:gd name="T61" fmla="*/ 201 h 432"/>
                <a:gd name="T62" fmla="*/ 185 w 319"/>
                <a:gd name="T63" fmla="*/ 188 h 432"/>
                <a:gd name="T64" fmla="*/ 188 w 319"/>
                <a:gd name="T65" fmla="*/ 179 h 432"/>
                <a:gd name="T66" fmla="*/ 197 w 319"/>
                <a:gd name="T67" fmla="*/ 170 h 432"/>
                <a:gd name="T68" fmla="*/ 206 w 319"/>
                <a:gd name="T69" fmla="*/ 165 h 432"/>
                <a:gd name="T70" fmla="*/ 215 w 319"/>
                <a:gd name="T71" fmla="*/ 164 h 432"/>
                <a:gd name="T72" fmla="*/ 215 w 319"/>
                <a:gd name="T73" fmla="*/ 147 h 432"/>
                <a:gd name="T74" fmla="*/ 239 w 319"/>
                <a:gd name="T75" fmla="*/ 130 h 432"/>
                <a:gd name="T76" fmla="*/ 215 w 319"/>
                <a:gd name="T77" fmla="*/ 73 h 432"/>
                <a:gd name="T78" fmla="*/ 215 w 319"/>
                <a:gd name="T79" fmla="*/ 46 h 432"/>
                <a:gd name="T80" fmla="*/ 175 w 319"/>
                <a:gd name="T81" fmla="*/ 36 h 432"/>
                <a:gd name="T82" fmla="*/ 116 w 319"/>
                <a:gd name="T83" fmla="*/ 0 h 432"/>
                <a:gd name="T84" fmla="*/ 81 w 319"/>
                <a:gd name="T85" fmla="*/ 18 h 4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9"/>
                <a:gd name="T130" fmla="*/ 0 h 432"/>
                <a:gd name="T131" fmla="*/ 319 w 319"/>
                <a:gd name="T132" fmla="*/ 432 h 4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9" h="432">
                  <a:moveTo>
                    <a:pt x="81" y="18"/>
                  </a:moveTo>
                  <a:lnTo>
                    <a:pt x="93" y="45"/>
                  </a:lnTo>
                  <a:lnTo>
                    <a:pt x="70" y="61"/>
                  </a:lnTo>
                  <a:lnTo>
                    <a:pt x="69" y="130"/>
                  </a:lnTo>
                  <a:lnTo>
                    <a:pt x="57" y="85"/>
                  </a:lnTo>
                  <a:lnTo>
                    <a:pt x="11" y="128"/>
                  </a:lnTo>
                  <a:lnTo>
                    <a:pt x="0" y="252"/>
                  </a:lnTo>
                  <a:lnTo>
                    <a:pt x="30" y="313"/>
                  </a:lnTo>
                  <a:lnTo>
                    <a:pt x="33" y="344"/>
                  </a:lnTo>
                  <a:lnTo>
                    <a:pt x="34" y="369"/>
                  </a:lnTo>
                  <a:lnTo>
                    <a:pt x="33" y="392"/>
                  </a:lnTo>
                  <a:lnTo>
                    <a:pt x="27" y="432"/>
                  </a:lnTo>
                  <a:lnTo>
                    <a:pt x="152" y="425"/>
                  </a:lnTo>
                  <a:lnTo>
                    <a:pt x="318" y="410"/>
                  </a:lnTo>
                  <a:lnTo>
                    <a:pt x="288" y="401"/>
                  </a:lnTo>
                  <a:lnTo>
                    <a:pt x="271" y="378"/>
                  </a:lnTo>
                  <a:lnTo>
                    <a:pt x="297" y="359"/>
                  </a:lnTo>
                  <a:lnTo>
                    <a:pt x="297" y="335"/>
                  </a:lnTo>
                  <a:lnTo>
                    <a:pt x="285" y="314"/>
                  </a:lnTo>
                  <a:lnTo>
                    <a:pt x="297" y="299"/>
                  </a:lnTo>
                  <a:lnTo>
                    <a:pt x="319" y="301"/>
                  </a:lnTo>
                  <a:lnTo>
                    <a:pt x="315" y="241"/>
                  </a:lnTo>
                  <a:lnTo>
                    <a:pt x="309" y="206"/>
                  </a:lnTo>
                  <a:lnTo>
                    <a:pt x="295" y="183"/>
                  </a:lnTo>
                  <a:lnTo>
                    <a:pt x="282" y="170"/>
                  </a:lnTo>
                  <a:lnTo>
                    <a:pt x="261" y="165"/>
                  </a:lnTo>
                  <a:lnTo>
                    <a:pt x="242" y="165"/>
                  </a:lnTo>
                  <a:lnTo>
                    <a:pt x="221" y="194"/>
                  </a:lnTo>
                  <a:lnTo>
                    <a:pt x="207" y="203"/>
                  </a:lnTo>
                  <a:lnTo>
                    <a:pt x="198" y="206"/>
                  </a:lnTo>
                  <a:lnTo>
                    <a:pt x="188" y="201"/>
                  </a:lnTo>
                  <a:lnTo>
                    <a:pt x="185" y="188"/>
                  </a:lnTo>
                  <a:lnTo>
                    <a:pt x="188" y="179"/>
                  </a:lnTo>
                  <a:lnTo>
                    <a:pt x="197" y="170"/>
                  </a:lnTo>
                  <a:lnTo>
                    <a:pt x="206" y="165"/>
                  </a:lnTo>
                  <a:lnTo>
                    <a:pt x="215" y="164"/>
                  </a:lnTo>
                  <a:lnTo>
                    <a:pt x="215" y="147"/>
                  </a:lnTo>
                  <a:lnTo>
                    <a:pt x="239" y="130"/>
                  </a:lnTo>
                  <a:lnTo>
                    <a:pt x="215" y="73"/>
                  </a:lnTo>
                  <a:lnTo>
                    <a:pt x="215" y="46"/>
                  </a:lnTo>
                  <a:lnTo>
                    <a:pt x="175" y="36"/>
                  </a:lnTo>
                  <a:lnTo>
                    <a:pt x="116" y="0"/>
                  </a:lnTo>
                  <a:lnTo>
                    <a:pt x="81" y="18"/>
                  </a:lnTo>
                  <a:close/>
                </a:path>
              </a:pathLst>
            </a:custGeom>
            <a:grpFill/>
            <a:ln w="9525" cap="flat" cmpd="sng">
              <a:solidFill>
                <a:srgbClr val="FFFFFF"/>
              </a:solidFill>
              <a:prstDash val="solid"/>
              <a:round/>
              <a:headEnd type="none" w="med" len="med"/>
              <a:tailEnd type="none" w="med" len="med"/>
            </a:ln>
          </p:spPr>
          <p:txBody>
            <a:bodyPr wrap="none" anchor="ctr"/>
            <a:lstStyle/>
            <a:p>
              <a:pPr eaLnBrk="0" hangingPunct="0">
                <a:defRPr/>
              </a:pPr>
              <a:endParaRPr lang="en-US" sz="2400" dirty="0">
                <a:latin typeface="Times New Roman" pitchFamily="18" charset="0"/>
              </a:endParaRPr>
            </a:p>
          </p:txBody>
        </p:sp>
      </p:grpSp>
      <p:sp>
        <p:nvSpPr>
          <p:cNvPr id="13345" name="Freeform 46"/>
          <p:cNvSpPr>
            <a:spLocks noChangeAspect="1"/>
          </p:cNvSpPr>
          <p:nvPr/>
        </p:nvSpPr>
        <p:spPr bwMode="auto">
          <a:xfrm>
            <a:off x="4619625" y="2898775"/>
            <a:ext cx="865188" cy="701675"/>
          </a:xfrm>
          <a:custGeom>
            <a:avLst/>
            <a:gdLst>
              <a:gd name="T0" fmla="*/ 0 w 548"/>
              <a:gd name="T1" fmla="*/ 36308183 h 451"/>
              <a:gd name="T2" fmla="*/ 598233226 w 548"/>
              <a:gd name="T3" fmla="*/ 0 h 451"/>
              <a:gd name="T4" fmla="*/ 722866028 w 548"/>
              <a:gd name="T5" fmla="*/ 0 h 451"/>
              <a:gd name="T6" fmla="*/ 820079645 w 548"/>
              <a:gd name="T7" fmla="*/ 31468027 h 451"/>
              <a:gd name="T8" fmla="*/ 767734216 w 548"/>
              <a:gd name="T9" fmla="*/ 125870552 h 451"/>
              <a:gd name="T10" fmla="*/ 942218126 w 548"/>
              <a:gd name="T11" fmla="*/ 280786708 h 451"/>
              <a:gd name="T12" fmla="*/ 999549435 w 548"/>
              <a:gd name="T13" fmla="*/ 411497465 h 451"/>
              <a:gd name="T14" fmla="*/ 1101747354 w 548"/>
              <a:gd name="T15" fmla="*/ 377610052 h 451"/>
              <a:gd name="T16" fmla="*/ 1099254414 w 548"/>
              <a:gd name="T17" fmla="*/ 561573416 h 451"/>
              <a:gd name="T18" fmla="*/ 1203945273 w 548"/>
              <a:gd name="T19" fmla="*/ 617246878 h 451"/>
              <a:gd name="T20" fmla="*/ 1251306401 w 548"/>
              <a:gd name="T21" fmla="*/ 779425552 h 451"/>
              <a:gd name="T22" fmla="*/ 1326085135 w 548"/>
              <a:gd name="T23" fmla="*/ 793949132 h 451"/>
              <a:gd name="T24" fmla="*/ 1365967442 w 548"/>
              <a:gd name="T25" fmla="*/ 861725512 h 451"/>
              <a:gd name="T26" fmla="*/ 1273739705 w 548"/>
              <a:gd name="T27" fmla="*/ 956128001 h 451"/>
              <a:gd name="T28" fmla="*/ 1243827580 w 548"/>
              <a:gd name="T29" fmla="*/ 1062633213 h 451"/>
              <a:gd name="T30" fmla="*/ 1114210477 w 548"/>
              <a:gd name="T31" fmla="*/ 1091680372 h 451"/>
              <a:gd name="T32" fmla="*/ 1146615542 w 548"/>
              <a:gd name="T33" fmla="*/ 973072436 h 451"/>
              <a:gd name="T34" fmla="*/ 635624172 w 548"/>
              <a:gd name="T35" fmla="*/ 1016643174 h 451"/>
              <a:gd name="T36" fmla="*/ 266713127 w 548"/>
              <a:gd name="T37" fmla="*/ 1060212357 h 451"/>
              <a:gd name="T38" fmla="*/ 244278243 w 548"/>
              <a:gd name="T39" fmla="*/ 944025277 h 451"/>
              <a:gd name="T40" fmla="*/ 219351999 w 548"/>
              <a:gd name="T41" fmla="*/ 595462286 h 451"/>
              <a:gd name="T42" fmla="*/ 214367697 w 548"/>
              <a:gd name="T43" fmla="*/ 404236356 h 451"/>
              <a:gd name="T44" fmla="*/ 92227761 w 548"/>
              <a:gd name="T45" fmla="*/ 317096434 h 451"/>
              <a:gd name="T46" fmla="*/ 137095974 w 548"/>
              <a:gd name="T47" fmla="*/ 237215969 h 451"/>
              <a:gd name="T48" fmla="*/ 77271699 w 548"/>
              <a:gd name="T49" fmla="*/ 193646738 h 451"/>
              <a:gd name="T50" fmla="*/ 0 w 548"/>
              <a:gd name="T51" fmla="*/ 36308183 h 4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8"/>
              <a:gd name="T79" fmla="*/ 0 h 451"/>
              <a:gd name="T80" fmla="*/ 548 w 548"/>
              <a:gd name="T81" fmla="*/ 451 h 4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8" h="451">
                <a:moveTo>
                  <a:pt x="0" y="15"/>
                </a:moveTo>
                <a:lnTo>
                  <a:pt x="240" y="0"/>
                </a:lnTo>
                <a:lnTo>
                  <a:pt x="290" y="0"/>
                </a:lnTo>
                <a:lnTo>
                  <a:pt x="329" y="13"/>
                </a:lnTo>
                <a:lnTo>
                  <a:pt x="308" y="52"/>
                </a:lnTo>
                <a:lnTo>
                  <a:pt x="378" y="116"/>
                </a:lnTo>
                <a:lnTo>
                  <a:pt x="401" y="170"/>
                </a:lnTo>
                <a:lnTo>
                  <a:pt x="442" y="156"/>
                </a:lnTo>
                <a:lnTo>
                  <a:pt x="441" y="232"/>
                </a:lnTo>
                <a:lnTo>
                  <a:pt x="483" y="255"/>
                </a:lnTo>
                <a:lnTo>
                  <a:pt x="502" y="322"/>
                </a:lnTo>
                <a:lnTo>
                  <a:pt x="532" y="328"/>
                </a:lnTo>
                <a:lnTo>
                  <a:pt x="548" y="356"/>
                </a:lnTo>
                <a:lnTo>
                  <a:pt x="511" y="395"/>
                </a:lnTo>
                <a:lnTo>
                  <a:pt x="499" y="439"/>
                </a:lnTo>
                <a:lnTo>
                  <a:pt x="447" y="451"/>
                </a:lnTo>
                <a:lnTo>
                  <a:pt x="460" y="402"/>
                </a:lnTo>
                <a:lnTo>
                  <a:pt x="255" y="420"/>
                </a:lnTo>
                <a:lnTo>
                  <a:pt x="107" y="438"/>
                </a:lnTo>
                <a:lnTo>
                  <a:pt x="98" y="390"/>
                </a:lnTo>
                <a:lnTo>
                  <a:pt x="88" y="246"/>
                </a:lnTo>
                <a:lnTo>
                  <a:pt x="86" y="167"/>
                </a:lnTo>
                <a:lnTo>
                  <a:pt x="37" y="131"/>
                </a:lnTo>
                <a:lnTo>
                  <a:pt x="55" y="98"/>
                </a:lnTo>
                <a:lnTo>
                  <a:pt x="31" y="80"/>
                </a:lnTo>
                <a:lnTo>
                  <a:pt x="0" y="15"/>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46" name="Freeform 47"/>
          <p:cNvSpPr>
            <a:spLocks noChangeAspect="1"/>
          </p:cNvSpPr>
          <p:nvPr/>
        </p:nvSpPr>
        <p:spPr bwMode="auto">
          <a:xfrm>
            <a:off x="5567363" y="2600325"/>
            <a:ext cx="423862" cy="687388"/>
          </a:xfrm>
          <a:custGeom>
            <a:avLst/>
            <a:gdLst>
              <a:gd name="T0" fmla="*/ 0 w 268"/>
              <a:gd name="T1" fmla="*/ 75316530 h 441"/>
              <a:gd name="T2" fmla="*/ 77543012 w 268"/>
              <a:gd name="T3" fmla="*/ 116619054 h 441"/>
              <a:gd name="T4" fmla="*/ 152583974 w 268"/>
              <a:gd name="T5" fmla="*/ 109330561 h 441"/>
              <a:gd name="T6" fmla="*/ 177598147 w 268"/>
              <a:gd name="T7" fmla="*/ 87463499 h 441"/>
              <a:gd name="T8" fmla="*/ 197608220 w 268"/>
              <a:gd name="T9" fmla="*/ 21865485 h 441"/>
              <a:gd name="T10" fmla="*/ 520285821 w 268"/>
              <a:gd name="T11" fmla="*/ 0 h 441"/>
              <a:gd name="T12" fmla="*/ 670369277 w 268"/>
              <a:gd name="T13" fmla="*/ 758020609 h 441"/>
              <a:gd name="T14" fmla="*/ 657862190 w 268"/>
              <a:gd name="T15" fmla="*/ 750732116 h 441"/>
              <a:gd name="T16" fmla="*/ 547802044 w 268"/>
              <a:gd name="T17" fmla="*/ 792034615 h 441"/>
              <a:gd name="T18" fmla="*/ 467757007 w 268"/>
              <a:gd name="T19" fmla="*/ 996117289 h 441"/>
              <a:gd name="T20" fmla="*/ 352694243 w 268"/>
              <a:gd name="T21" fmla="*/ 966963318 h 441"/>
              <a:gd name="T22" fmla="*/ 217619924 w 268"/>
              <a:gd name="T23" fmla="*/ 1042279823 h 441"/>
              <a:gd name="T24" fmla="*/ 42523790 w 268"/>
              <a:gd name="T25" fmla="*/ 1071433795 h 441"/>
              <a:gd name="T26" fmla="*/ 122567282 w 268"/>
              <a:gd name="T27" fmla="*/ 872209792 h 441"/>
              <a:gd name="T28" fmla="*/ 87548048 w 268"/>
              <a:gd name="T29" fmla="*/ 760450626 h 441"/>
              <a:gd name="T30" fmla="*/ 0 w 268"/>
              <a:gd name="T31" fmla="*/ 75316530 h 4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8"/>
              <a:gd name="T49" fmla="*/ 0 h 441"/>
              <a:gd name="T50" fmla="*/ 268 w 268"/>
              <a:gd name="T51" fmla="*/ 441 h 4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8" h="441">
                <a:moveTo>
                  <a:pt x="0" y="31"/>
                </a:moveTo>
                <a:lnTo>
                  <a:pt x="31" y="48"/>
                </a:lnTo>
                <a:lnTo>
                  <a:pt x="61" y="45"/>
                </a:lnTo>
                <a:lnTo>
                  <a:pt x="71" y="36"/>
                </a:lnTo>
                <a:lnTo>
                  <a:pt x="79" y="9"/>
                </a:lnTo>
                <a:lnTo>
                  <a:pt x="208" y="0"/>
                </a:lnTo>
                <a:lnTo>
                  <a:pt x="268" y="312"/>
                </a:lnTo>
                <a:lnTo>
                  <a:pt x="263" y="309"/>
                </a:lnTo>
                <a:lnTo>
                  <a:pt x="219" y="326"/>
                </a:lnTo>
                <a:lnTo>
                  <a:pt x="187" y="410"/>
                </a:lnTo>
                <a:lnTo>
                  <a:pt x="141" y="398"/>
                </a:lnTo>
                <a:lnTo>
                  <a:pt x="87" y="429"/>
                </a:lnTo>
                <a:lnTo>
                  <a:pt x="17" y="441"/>
                </a:lnTo>
                <a:lnTo>
                  <a:pt x="49" y="359"/>
                </a:lnTo>
                <a:lnTo>
                  <a:pt x="35" y="313"/>
                </a:lnTo>
                <a:lnTo>
                  <a:pt x="0" y="31"/>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47" name="Freeform 48"/>
          <p:cNvSpPr>
            <a:spLocks noChangeAspect="1"/>
          </p:cNvSpPr>
          <p:nvPr/>
        </p:nvSpPr>
        <p:spPr bwMode="auto">
          <a:xfrm>
            <a:off x="5895975" y="2462213"/>
            <a:ext cx="546100" cy="619125"/>
          </a:xfrm>
          <a:custGeom>
            <a:avLst/>
            <a:gdLst>
              <a:gd name="T0" fmla="*/ 0 w 345"/>
              <a:gd name="T1" fmla="*/ 215368418 h 398"/>
              <a:gd name="T2" fmla="*/ 388362538 w 345"/>
              <a:gd name="T3" fmla="*/ 179070233 h 398"/>
              <a:gd name="T4" fmla="*/ 471046896 w 345"/>
              <a:gd name="T5" fmla="*/ 193588554 h 398"/>
              <a:gd name="T6" fmla="*/ 653953925 w 345"/>
              <a:gd name="T7" fmla="*/ 111313400 h 398"/>
              <a:gd name="T8" fmla="*/ 694042400 w 345"/>
              <a:gd name="T9" fmla="*/ 36298149 h 398"/>
              <a:gd name="T10" fmla="*/ 804286496 w 345"/>
              <a:gd name="T11" fmla="*/ 0 h 398"/>
              <a:gd name="T12" fmla="*/ 864420988 w 345"/>
              <a:gd name="T13" fmla="*/ 362979906 h 398"/>
              <a:gd name="T14" fmla="*/ 819320861 w 345"/>
              <a:gd name="T15" fmla="*/ 404117483 h 398"/>
              <a:gd name="T16" fmla="*/ 829342188 w 345"/>
              <a:gd name="T17" fmla="*/ 655782482 h 398"/>
              <a:gd name="T18" fmla="*/ 744153784 w 345"/>
              <a:gd name="T19" fmla="*/ 677560742 h 398"/>
              <a:gd name="T20" fmla="*/ 694042400 w 345"/>
              <a:gd name="T21" fmla="*/ 817914042 h 398"/>
              <a:gd name="T22" fmla="*/ 628896650 w 345"/>
              <a:gd name="T23" fmla="*/ 800973473 h 398"/>
              <a:gd name="T24" fmla="*/ 606346685 w 345"/>
              <a:gd name="T25" fmla="*/ 963105032 h 398"/>
              <a:gd name="T26" fmla="*/ 508629643 w 345"/>
              <a:gd name="T27" fmla="*/ 892929257 h 398"/>
              <a:gd name="T28" fmla="*/ 318206916 w 345"/>
              <a:gd name="T29" fmla="*/ 936487332 h 398"/>
              <a:gd name="T30" fmla="*/ 235522657 w 345"/>
              <a:gd name="T31" fmla="*/ 875990438 h 398"/>
              <a:gd name="T32" fmla="*/ 127784238 w 345"/>
              <a:gd name="T33" fmla="*/ 871150998 h 398"/>
              <a:gd name="T34" fmla="*/ 72661374 w 345"/>
              <a:gd name="T35" fmla="*/ 602545527 h 398"/>
              <a:gd name="T36" fmla="*/ 0 w 345"/>
              <a:gd name="T37" fmla="*/ 215368418 h 3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
              <a:gd name="T58" fmla="*/ 0 h 398"/>
              <a:gd name="T59" fmla="*/ 345 w 345"/>
              <a:gd name="T60" fmla="*/ 398 h 3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 h="398">
                <a:moveTo>
                  <a:pt x="0" y="89"/>
                </a:moveTo>
                <a:lnTo>
                  <a:pt x="155" y="74"/>
                </a:lnTo>
                <a:lnTo>
                  <a:pt x="188" y="80"/>
                </a:lnTo>
                <a:lnTo>
                  <a:pt x="261" y="46"/>
                </a:lnTo>
                <a:lnTo>
                  <a:pt x="277" y="15"/>
                </a:lnTo>
                <a:lnTo>
                  <a:pt x="321" y="0"/>
                </a:lnTo>
                <a:lnTo>
                  <a:pt x="345" y="150"/>
                </a:lnTo>
                <a:lnTo>
                  <a:pt x="327" y="167"/>
                </a:lnTo>
                <a:lnTo>
                  <a:pt x="331" y="271"/>
                </a:lnTo>
                <a:lnTo>
                  <a:pt x="297" y="280"/>
                </a:lnTo>
                <a:lnTo>
                  <a:pt x="277" y="338"/>
                </a:lnTo>
                <a:lnTo>
                  <a:pt x="251" y="331"/>
                </a:lnTo>
                <a:lnTo>
                  <a:pt x="242" y="398"/>
                </a:lnTo>
                <a:lnTo>
                  <a:pt x="203" y="369"/>
                </a:lnTo>
                <a:lnTo>
                  <a:pt x="127" y="387"/>
                </a:lnTo>
                <a:lnTo>
                  <a:pt x="94" y="362"/>
                </a:lnTo>
                <a:lnTo>
                  <a:pt x="51" y="360"/>
                </a:lnTo>
                <a:lnTo>
                  <a:pt x="29" y="249"/>
                </a:lnTo>
                <a:lnTo>
                  <a:pt x="0" y="89"/>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48" name="Freeform 49"/>
          <p:cNvSpPr>
            <a:spLocks noChangeAspect="1"/>
          </p:cNvSpPr>
          <p:nvPr/>
        </p:nvSpPr>
        <p:spPr bwMode="auto">
          <a:xfrm>
            <a:off x="7061200" y="2700338"/>
            <a:ext cx="155575" cy="190500"/>
          </a:xfrm>
          <a:custGeom>
            <a:avLst/>
            <a:gdLst>
              <a:gd name="T0" fmla="*/ 0 w 98"/>
              <a:gd name="T1" fmla="*/ 19505952 h 122"/>
              <a:gd name="T2" fmla="*/ 52924083 w 98"/>
              <a:gd name="T3" fmla="*/ 0 h 122"/>
              <a:gd name="T4" fmla="*/ 166330310 w 98"/>
              <a:gd name="T5" fmla="*/ 65831811 h 122"/>
              <a:gd name="T6" fmla="*/ 166330310 w 98"/>
              <a:gd name="T7" fmla="*/ 131663622 h 122"/>
              <a:gd name="T8" fmla="*/ 244455973 w 98"/>
              <a:gd name="T9" fmla="*/ 177989463 h 122"/>
              <a:gd name="T10" fmla="*/ 246975335 w 98"/>
              <a:gd name="T11" fmla="*/ 265764707 h 122"/>
              <a:gd name="T12" fmla="*/ 120967512 w 98"/>
              <a:gd name="T13" fmla="*/ 297461089 h 122"/>
              <a:gd name="T14" fmla="*/ 0 w 98"/>
              <a:gd name="T15" fmla="*/ 19505952 h 12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122"/>
              <a:gd name="T26" fmla="*/ 98 w 98"/>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122">
                <a:moveTo>
                  <a:pt x="0" y="8"/>
                </a:moveTo>
                <a:lnTo>
                  <a:pt x="21" y="0"/>
                </a:lnTo>
                <a:lnTo>
                  <a:pt x="66" y="27"/>
                </a:lnTo>
                <a:lnTo>
                  <a:pt x="66" y="54"/>
                </a:lnTo>
                <a:lnTo>
                  <a:pt x="97" y="73"/>
                </a:lnTo>
                <a:lnTo>
                  <a:pt x="98" y="109"/>
                </a:lnTo>
                <a:lnTo>
                  <a:pt x="48" y="122"/>
                </a:lnTo>
                <a:lnTo>
                  <a:pt x="0" y="8"/>
                </a:lnTo>
                <a:close/>
              </a:path>
            </a:pathLst>
          </a:custGeom>
          <a:solidFill>
            <a:schemeClr val="accent2"/>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49" name="Freeform 50"/>
          <p:cNvSpPr>
            <a:spLocks noChangeAspect="1"/>
          </p:cNvSpPr>
          <p:nvPr/>
        </p:nvSpPr>
        <p:spPr bwMode="auto">
          <a:xfrm>
            <a:off x="3157538" y="3590925"/>
            <a:ext cx="1817687" cy="1660525"/>
          </a:xfrm>
          <a:custGeom>
            <a:avLst/>
            <a:gdLst>
              <a:gd name="T0" fmla="*/ 831533464 w 1152"/>
              <a:gd name="T1" fmla="*/ 0 h 1067"/>
              <a:gd name="T2" fmla="*/ 1466387203 w 1152"/>
              <a:gd name="T3" fmla="*/ 21796916 h 1067"/>
              <a:gd name="T4" fmla="*/ 1466387203 w 1152"/>
              <a:gd name="T5" fmla="*/ 491652320 h 1067"/>
              <a:gd name="T6" fmla="*/ 1790036729 w 1152"/>
              <a:gd name="T7" fmla="*/ 622436890 h 1067"/>
              <a:gd name="T8" fmla="*/ 1877173640 w 1152"/>
              <a:gd name="T9" fmla="*/ 578841515 h 1067"/>
              <a:gd name="T10" fmla="*/ 2088792079 w 1152"/>
              <a:gd name="T11" fmla="*/ 680563020 h 1067"/>
              <a:gd name="T12" fmla="*/ 2147483647 w 1152"/>
              <a:gd name="T13" fmla="*/ 673296864 h 1067"/>
              <a:gd name="T14" fmla="*/ 2147483647 w 1152"/>
              <a:gd name="T15" fmla="*/ 571575359 h 1067"/>
              <a:gd name="T16" fmla="*/ 2147483647 w 1152"/>
              <a:gd name="T17" fmla="*/ 668453798 h 1067"/>
              <a:gd name="T18" fmla="*/ 2147483647 w 1152"/>
              <a:gd name="T19" fmla="*/ 695093774 h 1067"/>
              <a:gd name="T20" fmla="*/ 2147483647 w 1152"/>
              <a:gd name="T21" fmla="*/ 1075336901 h 1067"/>
              <a:gd name="T22" fmla="*/ 2147483647 w 1152"/>
              <a:gd name="T23" fmla="*/ 1315109131 h 1067"/>
              <a:gd name="T24" fmla="*/ 2147483647 w 1152"/>
              <a:gd name="T25" fmla="*/ 1639647855 h 1067"/>
              <a:gd name="T26" fmla="*/ 2147483647 w 1152"/>
              <a:gd name="T27" fmla="*/ 1770432425 h 1067"/>
              <a:gd name="T28" fmla="*/ 2147483647 w 1152"/>
              <a:gd name="T29" fmla="*/ 1649335544 h 1067"/>
              <a:gd name="T30" fmla="*/ 2147483647 w 1152"/>
              <a:gd name="T31" fmla="*/ 1705040140 h 1067"/>
              <a:gd name="T32" fmla="*/ 2147483647 w 1152"/>
              <a:gd name="T33" fmla="*/ 1780120114 h 1067"/>
              <a:gd name="T34" fmla="*/ 2147483647 w 1152"/>
              <a:gd name="T35" fmla="*/ 1973873879 h 1067"/>
              <a:gd name="T36" fmla="*/ 2147483647 w 1152"/>
              <a:gd name="T37" fmla="*/ 1985984657 h 1067"/>
              <a:gd name="T38" fmla="*/ 2146052351 w 1152"/>
              <a:gd name="T39" fmla="*/ 2082861540 h 1067"/>
              <a:gd name="T40" fmla="*/ 2146052351 w 1152"/>
              <a:gd name="T41" fmla="*/ 2138566136 h 1067"/>
              <a:gd name="T42" fmla="*/ 2101239759 w 1152"/>
              <a:gd name="T43" fmla="*/ 2147483647 h 1067"/>
              <a:gd name="T44" fmla="*/ 2133604672 w 1152"/>
              <a:gd name="T45" fmla="*/ 2147483647 h 1067"/>
              <a:gd name="T46" fmla="*/ 2056427166 w 1152"/>
              <a:gd name="T47" fmla="*/ 2147483647 h 1067"/>
              <a:gd name="T48" fmla="*/ 2101239759 w 1152"/>
              <a:gd name="T49" fmla="*/ 2147483647 h 1067"/>
              <a:gd name="T50" fmla="*/ 2146052351 w 1152"/>
              <a:gd name="T51" fmla="*/ 2147483647 h 1067"/>
              <a:gd name="T52" fmla="*/ 2133604672 w 1152"/>
              <a:gd name="T53" fmla="*/ 2147483647 h 1067"/>
              <a:gd name="T54" fmla="*/ 2021572402 w 1152"/>
              <a:gd name="T55" fmla="*/ 2147483647 h 1067"/>
              <a:gd name="T56" fmla="*/ 1921987811 w 1152"/>
              <a:gd name="T57" fmla="*/ 2147483647 h 1067"/>
              <a:gd name="T58" fmla="*/ 1854768133 w 1152"/>
              <a:gd name="T59" fmla="*/ 2147483647 h 1067"/>
              <a:gd name="T60" fmla="*/ 1633191472 w 1152"/>
              <a:gd name="T61" fmla="*/ 2147483647 h 1067"/>
              <a:gd name="T62" fmla="*/ 1533606881 w 1152"/>
              <a:gd name="T63" fmla="*/ 2147483647 h 1067"/>
              <a:gd name="T64" fmla="*/ 1376760440 w 1152"/>
              <a:gd name="T65" fmla="*/ 2039266164 h 1067"/>
              <a:gd name="T66" fmla="*/ 1239831233 w 1152"/>
              <a:gd name="T67" fmla="*/ 1780120114 h 1067"/>
              <a:gd name="T68" fmla="*/ 1177589681 w 1152"/>
              <a:gd name="T69" fmla="*/ 1755900115 h 1067"/>
              <a:gd name="T70" fmla="*/ 1102902026 w 1152"/>
              <a:gd name="T71" fmla="*/ 1690507830 h 1067"/>
              <a:gd name="T72" fmla="*/ 1030702646 w 1152"/>
              <a:gd name="T73" fmla="*/ 1690507830 h 1067"/>
              <a:gd name="T74" fmla="*/ 923650078 w 1152"/>
              <a:gd name="T75" fmla="*/ 1668710920 h 1067"/>
              <a:gd name="T76" fmla="*/ 841491292 w 1152"/>
              <a:gd name="T77" fmla="*/ 1690507830 h 1067"/>
              <a:gd name="T78" fmla="*/ 786720674 w 1152"/>
              <a:gd name="T79" fmla="*/ 1818870867 h 1067"/>
              <a:gd name="T80" fmla="*/ 702073614 w 1152"/>
              <a:gd name="T81" fmla="*/ 1840667776 h 1067"/>
              <a:gd name="T82" fmla="*/ 520330237 w 1152"/>
              <a:gd name="T83" fmla="*/ 1741369361 h 1067"/>
              <a:gd name="T84" fmla="*/ 413277571 w 1152"/>
              <a:gd name="T85" fmla="*/ 1617850557 h 1067"/>
              <a:gd name="T86" fmla="*/ 393360337 w 1152"/>
              <a:gd name="T87" fmla="*/ 1470112143 h 1067"/>
              <a:gd name="T88" fmla="*/ 316181254 w 1152"/>
              <a:gd name="T89" fmla="*/ 1368392195 h 1067"/>
              <a:gd name="T90" fmla="*/ 134439405 w 1152"/>
              <a:gd name="T91" fmla="*/ 1227919936 h 1067"/>
              <a:gd name="T92" fmla="*/ 0 w 1152"/>
              <a:gd name="T93" fmla="*/ 1080181523 h 1067"/>
              <a:gd name="T94" fmla="*/ 0 w 1152"/>
              <a:gd name="T95" fmla="*/ 1019633860 h 1067"/>
              <a:gd name="T96" fmla="*/ 433193325 w 1152"/>
              <a:gd name="T97" fmla="*/ 1022055393 h 1067"/>
              <a:gd name="T98" fmla="*/ 786720674 w 1152"/>
              <a:gd name="T99" fmla="*/ 1051118458 h 1067"/>
              <a:gd name="T100" fmla="*/ 831533464 w 1152"/>
              <a:gd name="T101" fmla="*/ 0 h 10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2"/>
              <a:gd name="T154" fmla="*/ 0 h 1067"/>
              <a:gd name="T155" fmla="*/ 1152 w 1152"/>
              <a:gd name="T156" fmla="*/ 1067 h 10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2" h="1067">
                <a:moveTo>
                  <a:pt x="334" y="0"/>
                </a:moveTo>
                <a:lnTo>
                  <a:pt x="589" y="9"/>
                </a:lnTo>
                <a:lnTo>
                  <a:pt x="589" y="203"/>
                </a:lnTo>
                <a:lnTo>
                  <a:pt x="719" y="257"/>
                </a:lnTo>
                <a:lnTo>
                  <a:pt x="754" y="239"/>
                </a:lnTo>
                <a:lnTo>
                  <a:pt x="839" y="281"/>
                </a:lnTo>
                <a:lnTo>
                  <a:pt x="890" y="278"/>
                </a:lnTo>
                <a:lnTo>
                  <a:pt x="988" y="236"/>
                </a:lnTo>
                <a:lnTo>
                  <a:pt x="1045" y="276"/>
                </a:lnTo>
                <a:lnTo>
                  <a:pt x="1094" y="287"/>
                </a:lnTo>
                <a:lnTo>
                  <a:pt x="1094" y="444"/>
                </a:lnTo>
                <a:lnTo>
                  <a:pt x="1152" y="543"/>
                </a:lnTo>
                <a:lnTo>
                  <a:pt x="1139" y="677"/>
                </a:lnTo>
                <a:lnTo>
                  <a:pt x="1076" y="731"/>
                </a:lnTo>
                <a:lnTo>
                  <a:pt x="1063" y="681"/>
                </a:lnTo>
                <a:lnTo>
                  <a:pt x="1045" y="704"/>
                </a:lnTo>
                <a:lnTo>
                  <a:pt x="1058" y="735"/>
                </a:lnTo>
                <a:lnTo>
                  <a:pt x="947" y="815"/>
                </a:lnTo>
                <a:lnTo>
                  <a:pt x="920" y="820"/>
                </a:lnTo>
                <a:lnTo>
                  <a:pt x="862" y="860"/>
                </a:lnTo>
                <a:lnTo>
                  <a:pt x="862" y="883"/>
                </a:lnTo>
                <a:lnTo>
                  <a:pt x="844" y="887"/>
                </a:lnTo>
                <a:lnTo>
                  <a:pt x="857" y="914"/>
                </a:lnTo>
                <a:lnTo>
                  <a:pt x="826" y="954"/>
                </a:lnTo>
                <a:lnTo>
                  <a:pt x="844" y="1012"/>
                </a:lnTo>
                <a:lnTo>
                  <a:pt x="862" y="1032"/>
                </a:lnTo>
                <a:lnTo>
                  <a:pt x="857" y="1067"/>
                </a:lnTo>
                <a:lnTo>
                  <a:pt x="812" y="1067"/>
                </a:lnTo>
                <a:lnTo>
                  <a:pt x="772" y="1049"/>
                </a:lnTo>
                <a:lnTo>
                  <a:pt x="745" y="1054"/>
                </a:lnTo>
                <a:lnTo>
                  <a:pt x="656" y="1023"/>
                </a:lnTo>
                <a:lnTo>
                  <a:pt x="616" y="900"/>
                </a:lnTo>
                <a:lnTo>
                  <a:pt x="553" y="842"/>
                </a:lnTo>
                <a:lnTo>
                  <a:pt x="498" y="735"/>
                </a:lnTo>
                <a:lnTo>
                  <a:pt x="473" y="725"/>
                </a:lnTo>
                <a:lnTo>
                  <a:pt x="443" y="698"/>
                </a:lnTo>
                <a:lnTo>
                  <a:pt x="414" y="698"/>
                </a:lnTo>
                <a:lnTo>
                  <a:pt x="371" y="689"/>
                </a:lnTo>
                <a:lnTo>
                  <a:pt x="338" y="698"/>
                </a:lnTo>
                <a:lnTo>
                  <a:pt x="316" y="751"/>
                </a:lnTo>
                <a:lnTo>
                  <a:pt x="282" y="760"/>
                </a:lnTo>
                <a:lnTo>
                  <a:pt x="209" y="719"/>
                </a:lnTo>
                <a:lnTo>
                  <a:pt x="166" y="668"/>
                </a:lnTo>
                <a:lnTo>
                  <a:pt x="158" y="607"/>
                </a:lnTo>
                <a:lnTo>
                  <a:pt x="127" y="565"/>
                </a:lnTo>
                <a:lnTo>
                  <a:pt x="54" y="507"/>
                </a:lnTo>
                <a:lnTo>
                  <a:pt x="0" y="446"/>
                </a:lnTo>
                <a:lnTo>
                  <a:pt x="0" y="421"/>
                </a:lnTo>
                <a:lnTo>
                  <a:pt x="174" y="422"/>
                </a:lnTo>
                <a:lnTo>
                  <a:pt x="316" y="434"/>
                </a:lnTo>
                <a:lnTo>
                  <a:pt x="334"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0" name="Freeform 51"/>
          <p:cNvSpPr>
            <a:spLocks noChangeAspect="1"/>
          </p:cNvSpPr>
          <p:nvPr/>
        </p:nvSpPr>
        <p:spPr bwMode="auto">
          <a:xfrm>
            <a:off x="3684588" y="3495675"/>
            <a:ext cx="1125537" cy="533400"/>
          </a:xfrm>
          <a:custGeom>
            <a:avLst/>
            <a:gdLst>
              <a:gd name="T0" fmla="*/ 9967238 w 713"/>
              <a:gd name="T1" fmla="*/ 0 h 343"/>
              <a:gd name="T2" fmla="*/ 0 w 713"/>
              <a:gd name="T3" fmla="*/ 147518531 h 343"/>
              <a:gd name="T4" fmla="*/ 630464875 w 713"/>
              <a:gd name="T5" fmla="*/ 169283731 h 343"/>
              <a:gd name="T6" fmla="*/ 635448492 w 713"/>
              <a:gd name="T7" fmla="*/ 643278810 h 343"/>
              <a:gd name="T8" fmla="*/ 959402753 w 713"/>
              <a:gd name="T9" fmla="*/ 771451830 h 343"/>
              <a:gd name="T10" fmla="*/ 1046621580 w 713"/>
              <a:gd name="T11" fmla="*/ 725503246 h 343"/>
              <a:gd name="T12" fmla="*/ 1250962516 w 713"/>
              <a:gd name="T13" fmla="*/ 829491522 h 343"/>
              <a:gd name="T14" fmla="*/ 1385528074 w 713"/>
              <a:gd name="T15" fmla="*/ 827073339 h 343"/>
              <a:gd name="T16" fmla="*/ 1629739526 w 713"/>
              <a:gd name="T17" fmla="*/ 725503246 h 343"/>
              <a:gd name="T18" fmla="*/ 1776765312 w 713"/>
              <a:gd name="T19" fmla="*/ 822236974 h 343"/>
              <a:gd name="T20" fmla="*/ 1776765312 w 713"/>
              <a:gd name="T21" fmla="*/ 309547714 h 343"/>
              <a:gd name="T22" fmla="*/ 1731909600 w 713"/>
              <a:gd name="T23" fmla="*/ 12092472 h 343"/>
              <a:gd name="T24" fmla="*/ 9967238 w 713"/>
              <a:gd name="T25" fmla="*/ 0 h 3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3"/>
              <a:gd name="T40" fmla="*/ 0 h 343"/>
              <a:gd name="T41" fmla="*/ 713 w 713"/>
              <a:gd name="T42" fmla="*/ 343 h 3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3" h="343">
                <a:moveTo>
                  <a:pt x="4" y="0"/>
                </a:moveTo>
                <a:lnTo>
                  <a:pt x="0" y="61"/>
                </a:lnTo>
                <a:lnTo>
                  <a:pt x="253" y="70"/>
                </a:lnTo>
                <a:lnTo>
                  <a:pt x="255" y="266"/>
                </a:lnTo>
                <a:lnTo>
                  <a:pt x="385" y="319"/>
                </a:lnTo>
                <a:lnTo>
                  <a:pt x="420" y="300"/>
                </a:lnTo>
                <a:lnTo>
                  <a:pt x="502" y="343"/>
                </a:lnTo>
                <a:lnTo>
                  <a:pt x="556" y="342"/>
                </a:lnTo>
                <a:lnTo>
                  <a:pt x="654" y="300"/>
                </a:lnTo>
                <a:lnTo>
                  <a:pt x="713" y="340"/>
                </a:lnTo>
                <a:lnTo>
                  <a:pt x="713" y="128"/>
                </a:lnTo>
                <a:lnTo>
                  <a:pt x="695" y="5"/>
                </a:lnTo>
                <a:lnTo>
                  <a:pt x="4" y="0"/>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1" name="Freeform 52"/>
          <p:cNvSpPr>
            <a:spLocks noChangeAspect="1"/>
          </p:cNvSpPr>
          <p:nvPr/>
        </p:nvSpPr>
        <p:spPr bwMode="auto">
          <a:xfrm>
            <a:off x="6583363" y="2713038"/>
            <a:ext cx="635000" cy="257175"/>
          </a:xfrm>
          <a:custGeom>
            <a:avLst/>
            <a:gdLst>
              <a:gd name="T0" fmla="*/ 0 w 403"/>
              <a:gd name="T1" fmla="*/ 136044015 h 165"/>
              <a:gd name="T2" fmla="*/ 744832912 w 403"/>
              <a:gd name="T3" fmla="*/ 0 h 165"/>
              <a:gd name="T4" fmla="*/ 866488357 w 403"/>
              <a:gd name="T5" fmla="*/ 274516384 h 165"/>
              <a:gd name="T6" fmla="*/ 995593430 w 403"/>
              <a:gd name="T7" fmla="*/ 245363660 h 165"/>
              <a:gd name="T8" fmla="*/ 1000558404 w 403"/>
              <a:gd name="T9" fmla="*/ 383837540 h 165"/>
              <a:gd name="T10" fmla="*/ 896281351 w 403"/>
              <a:gd name="T11" fmla="*/ 400842256 h 165"/>
              <a:gd name="T12" fmla="*/ 804418899 w 403"/>
              <a:gd name="T13" fmla="*/ 310955730 h 165"/>
              <a:gd name="T14" fmla="*/ 744832912 w 403"/>
              <a:gd name="T15" fmla="*/ 201636085 h 165"/>
              <a:gd name="T16" fmla="*/ 734901389 w 403"/>
              <a:gd name="T17" fmla="*/ 51015720 h 165"/>
              <a:gd name="T18" fmla="*/ 690211899 w 403"/>
              <a:gd name="T19" fmla="*/ 126325921 h 165"/>
              <a:gd name="T20" fmla="*/ 742349637 w 403"/>
              <a:gd name="T21" fmla="*/ 354684816 h 165"/>
              <a:gd name="T22" fmla="*/ 523865584 w 403"/>
              <a:gd name="T23" fmla="*/ 386265894 h 165"/>
              <a:gd name="T24" fmla="*/ 516417336 w 403"/>
              <a:gd name="T25" fmla="*/ 221070763 h 165"/>
              <a:gd name="T26" fmla="*/ 382347191 w 403"/>
              <a:gd name="T27" fmla="*/ 148190463 h 165"/>
              <a:gd name="T28" fmla="*/ 268140191 w 403"/>
              <a:gd name="T29" fmla="*/ 128755834 h 165"/>
              <a:gd name="T30" fmla="*/ 29793006 w 403"/>
              <a:gd name="T31" fmla="*/ 245363660 h 165"/>
              <a:gd name="T32" fmla="*/ 0 w 403"/>
              <a:gd name="T33" fmla="*/ 136044015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3"/>
              <a:gd name="T52" fmla="*/ 0 h 165"/>
              <a:gd name="T53" fmla="*/ 403 w 403"/>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3" h="165">
                <a:moveTo>
                  <a:pt x="0" y="56"/>
                </a:moveTo>
                <a:lnTo>
                  <a:pt x="300" y="0"/>
                </a:lnTo>
                <a:lnTo>
                  <a:pt x="349" y="113"/>
                </a:lnTo>
                <a:lnTo>
                  <a:pt x="401" y="101"/>
                </a:lnTo>
                <a:lnTo>
                  <a:pt x="403" y="158"/>
                </a:lnTo>
                <a:lnTo>
                  <a:pt x="361" y="165"/>
                </a:lnTo>
                <a:lnTo>
                  <a:pt x="324" y="128"/>
                </a:lnTo>
                <a:lnTo>
                  <a:pt x="300" y="83"/>
                </a:lnTo>
                <a:lnTo>
                  <a:pt x="296" y="21"/>
                </a:lnTo>
                <a:lnTo>
                  <a:pt x="278" y="52"/>
                </a:lnTo>
                <a:lnTo>
                  <a:pt x="299" y="146"/>
                </a:lnTo>
                <a:lnTo>
                  <a:pt x="211" y="159"/>
                </a:lnTo>
                <a:lnTo>
                  <a:pt x="208" y="91"/>
                </a:lnTo>
                <a:lnTo>
                  <a:pt x="154" y="61"/>
                </a:lnTo>
                <a:lnTo>
                  <a:pt x="108" y="53"/>
                </a:lnTo>
                <a:lnTo>
                  <a:pt x="12" y="101"/>
                </a:lnTo>
                <a:lnTo>
                  <a:pt x="0" y="56"/>
                </a:lnTo>
                <a:close/>
              </a:path>
            </a:pathLst>
          </a:custGeom>
          <a:solidFill>
            <a:schemeClr val="accent2"/>
          </a:solidFill>
          <a:ln w="9525" cap="flat" cmpd="sng">
            <a:solidFill>
              <a:schemeClr val="bg1"/>
            </a:solidFill>
            <a:prstDash val="solid"/>
            <a:round/>
            <a:headEnd type="none" w="med" len="med"/>
            <a:tailEnd type="none" w="med" len="med"/>
          </a:ln>
        </p:spPr>
        <p:txBody>
          <a:bodyPr wrap="none" anchor="ctr"/>
          <a:lstStyle/>
          <a:p>
            <a:endParaRPr lang="en-US" dirty="0"/>
          </a:p>
        </p:txBody>
      </p:sp>
      <p:sp>
        <p:nvSpPr>
          <p:cNvPr id="13352" name="Freeform 53"/>
          <p:cNvSpPr>
            <a:spLocks noChangeAspect="1"/>
          </p:cNvSpPr>
          <p:nvPr/>
        </p:nvSpPr>
        <p:spPr bwMode="auto">
          <a:xfrm>
            <a:off x="4787900" y="3522663"/>
            <a:ext cx="633413" cy="582612"/>
          </a:xfrm>
          <a:custGeom>
            <a:avLst/>
            <a:gdLst>
              <a:gd name="T0" fmla="*/ 0 w 401"/>
              <a:gd name="T1" fmla="*/ 82508138 h 374"/>
              <a:gd name="T2" fmla="*/ 394222961 w 401"/>
              <a:gd name="T3" fmla="*/ 36400788 h 374"/>
              <a:gd name="T4" fmla="*/ 880764852 w 401"/>
              <a:gd name="T5" fmla="*/ 0 h 374"/>
              <a:gd name="T6" fmla="*/ 855813758 w 401"/>
              <a:gd name="T7" fmla="*/ 118908938 h 374"/>
              <a:gd name="T8" fmla="*/ 963102199 w 401"/>
              <a:gd name="T9" fmla="*/ 92214700 h 374"/>
              <a:gd name="T10" fmla="*/ 1000528840 w 401"/>
              <a:gd name="T11" fmla="*/ 172295808 h 374"/>
              <a:gd name="T12" fmla="*/ 888250496 w 401"/>
              <a:gd name="T13" fmla="*/ 245095851 h 374"/>
              <a:gd name="T14" fmla="*/ 915695752 w 401"/>
              <a:gd name="T15" fmla="*/ 371284272 h 374"/>
              <a:gd name="T16" fmla="*/ 800921470 w 401"/>
              <a:gd name="T17" fmla="*/ 582407935 h 374"/>
              <a:gd name="T18" fmla="*/ 713594220 w 401"/>
              <a:gd name="T19" fmla="*/ 711021828 h 374"/>
              <a:gd name="T20" fmla="*/ 763496408 w 401"/>
              <a:gd name="T21" fmla="*/ 878465280 h 374"/>
              <a:gd name="T22" fmla="*/ 144715131 w 401"/>
              <a:gd name="T23" fmla="*/ 907584966 h 374"/>
              <a:gd name="T24" fmla="*/ 142219390 w 401"/>
              <a:gd name="T25" fmla="*/ 805663534 h 374"/>
              <a:gd name="T26" fmla="*/ 19961197 w 401"/>
              <a:gd name="T27" fmla="*/ 783823380 h 374"/>
              <a:gd name="T28" fmla="*/ 19961197 w 401"/>
              <a:gd name="T29" fmla="*/ 245095851 h 374"/>
              <a:gd name="T30" fmla="*/ 0 w 401"/>
              <a:gd name="T31" fmla="*/ 82508138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1"/>
              <a:gd name="T49" fmla="*/ 0 h 374"/>
              <a:gd name="T50" fmla="*/ 401 w 401"/>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1" h="374">
                <a:moveTo>
                  <a:pt x="0" y="34"/>
                </a:moveTo>
                <a:lnTo>
                  <a:pt x="158" y="15"/>
                </a:lnTo>
                <a:lnTo>
                  <a:pt x="353" y="0"/>
                </a:lnTo>
                <a:lnTo>
                  <a:pt x="343" y="49"/>
                </a:lnTo>
                <a:lnTo>
                  <a:pt x="386" y="38"/>
                </a:lnTo>
                <a:lnTo>
                  <a:pt x="401" y="71"/>
                </a:lnTo>
                <a:lnTo>
                  <a:pt x="356" y="101"/>
                </a:lnTo>
                <a:lnTo>
                  <a:pt x="367" y="153"/>
                </a:lnTo>
                <a:lnTo>
                  <a:pt x="321" y="240"/>
                </a:lnTo>
                <a:lnTo>
                  <a:pt x="286" y="293"/>
                </a:lnTo>
                <a:lnTo>
                  <a:pt x="306" y="362"/>
                </a:lnTo>
                <a:lnTo>
                  <a:pt x="58" y="374"/>
                </a:lnTo>
                <a:lnTo>
                  <a:pt x="57" y="332"/>
                </a:lnTo>
                <a:lnTo>
                  <a:pt x="8" y="323"/>
                </a:lnTo>
                <a:lnTo>
                  <a:pt x="8" y="101"/>
                </a:lnTo>
                <a:lnTo>
                  <a:pt x="0" y="34"/>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3" name="Freeform 54"/>
          <p:cNvSpPr>
            <a:spLocks noChangeAspect="1"/>
          </p:cNvSpPr>
          <p:nvPr/>
        </p:nvSpPr>
        <p:spPr bwMode="auto">
          <a:xfrm>
            <a:off x="4879975" y="4083050"/>
            <a:ext cx="771525" cy="609600"/>
          </a:xfrm>
          <a:custGeom>
            <a:avLst/>
            <a:gdLst>
              <a:gd name="T0" fmla="*/ 0 w 489"/>
              <a:gd name="T1" fmla="*/ 21765207 h 392"/>
              <a:gd name="T2" fmla="*/ 609885035 w 489"/>
              <a:gd name="T3" fmla="*/ 0 h 392"/>
              <a:gd name="T4" fmla="*/ 716926608 w 489"/>
              <a:gd name="T5" fmla="*/ 195885306 h 392"/>
              <a:gd name="T6" fmla="*/ 624821692 w 489"/>
              <a:gd name="T7" fmla="*/ 425628380 h 392"/>
              <a:gd name="T8" fmla="*/ 594949956 w 489"/>
              <a:gd name="T9" fmla="*/ 529616466 h 392"/>
              <a:gd name="T10" fmla="*/ 1003200375 w 489"/>
              <a:gd name="T11" fmla="*/ 486087619 h 392"/>
              <a:gd name="T12" fmla="*/ 1028092700 w 489"/>
              <a:gd name="T13" fmla="*/ 638442473 h 392"/>
              <a:gd name="T14" fmla="*/ 906116048 w 489"/>
              <a:gd name="T15" fmla="*/ 623931821 h 392"/>
              <a:gd name="T16" fmla="*/ 851350409 w 489"/>
              <a:gd name="T17" fmla="*/ 689227425 h 392"/>
              <a:gd name="T18" fmla="*/ 913583588 w 489"/>
              <a:gd name="T19" fmla="*/ 732757827 h 392"/>
              <a:gd name="T20" fmla="*/ 1025602994 w 489"/>
              <a:gd name="T21" fmla="*/ 681972876 h 392"/>
              <a:gd name="T22" fmla="*/ 1028092700 w 489"/>
              <a:gd name="T23" fmla="*/ 754523029 h 392"/>
              <a:gd name="T24" fmla="*/ 1095305290 w 489"/>
              <a:gd name="T25" fmla="*/ 691645608 h 392"/>
              <a:gd name="T26" fmla="*/ 1140112106 w 489"/>
              <a:gd name="T27" fmla="*/ 691645608 h 392"/>
              <a:gd name="T28" fmla="*/ 1087836173 w 489"/>
              <a:gd name="T29" fmla="*/ 819818827 h 392"/>
              <a:gd name="T30" fmla="*/ 1187410206 w 489"/>
              <a:gd name="T31" fmla="*/ 839164291 h 392"/>
              <a:gd name="T32" fmla="*/ 1217281943 w 489"/>
              <a:gd name="T33" fmla="*/ 909296261 h 392"/>
              <a:gd name="T34" fmla="*/ 1172473549 w 489"/>
              <a:gd name="T35" fmla="*/ 931061462 h 392"/>
              <a:gd name="T36" fmla="*/ 1110240370 w 489"/>
              <a:gd name="T37" fmla="*/ 887531059 h 392"/>
              <a:gd name="T38" fmla="*/ 990753424 w 489"/>
              <a:gd name="T39" fmla="*/ 853674943 h 392"/>
              <a:gd name="T40" fmla="*/ 1018135454 w 489"/>
              <a:gd name="T41" fmla="*/ 938317566 h 392"/>
              <a:gd name="T42" fmla="*/ 958391981 w 489"/>
              <a:gd name="T43" fmla="*/ 947990298 h 392"/>
              <a:gd name="T44" fmla="*/ 908605754 w 489"/>
              <a:gd name="T45" fmla="*/ 873021962 h 392"/>
              <a:gd name="T46" fmla="*/ 881222145 w 489"/>
              <a:gd name="T47" fmla="*/ 918970548 h 392"/>
              <a:gd name="T48" fmla="*/ 701991529 w 489"/>
              <a:gd name="T49" fmla="*/ 918970548 h 392"/>
              <a:gd name="T50" fmla="*/ 701991529 w 489"/>
              <a:gd name="T51" fmla="*/ 873021962 h 392"/>
              <a:gd name="T52" fmla="*/ 634778938 w 489"/>
              <a:gd name="T53" fmla="*/ 819818827 h 392"/>
              <a:gd name="T54" fmla="*/ 500355335 w 489"/>
              <a:gd name="T55" fmla="*/ 812562529 h 392"/>
              <a:gd name="T56" fmla="*/ 612374741 w 489"/>
              <a:gd name="T57" fmla="*/ 873021962 h 392"/>
              <a:gd name="T58" fmla="*/ 458036647 w 489"/>
              <a:gd name="T59" fmla="*/ 904459895 h 392"/>
              <a:gd name="T60" fmla="*/ 211593538 w 489"/>
              <a:gd name="T61" fmla="*/ 860929492 h 392"/>
              <a:gd name="T62" fmla="*/ 119488573 w 489"/>
              <a:gd name="T63" fmla="*/ 873021962 h 392"/>
              <a:gd name="T64" fmla="*/ 151848438 w 489"/>
              <a:gd name="T65" fmla="*/ 556218033 h 392"/>
              <a:gd name="T66" fmla="*/ 4979413 w 489"/>
              <a:gd name="T67" fmla="*/ 302293179 h 392"/>
              <a:gd name="T68" fmla="*/ 0 w 489"/>
              <a:gd name="T69" fmla="*/ 21765207 h 3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9"/>
              <a:gd name="T106" fmla="*/ 0 h 392"/>
              <a:gd name="T107" fmla="*/ 489 w 489"/>
              <a:gd name="T108" fmla="*/ 392 h 3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9" h="392">
                <a:moveTo>
                  <a:pt x="0" y="9"/>
                </a:moveTo>
                <a:lnTo>
                  <a:pt x="245" y="0"/>
                </a:lnTo>
                <a:lnTo>
                  <a:pt x="288" y="81"/>
                </a:lnTo>
                <a:lnTo>
                  <a:pt x="251" y="176"/>
                </a:lnTo>
                <a:lnTo>
                  <a:pt x="239" y="219"/>
                </a:lnTo>
                <a:lnTo>
                  <a:pt x="403" y="201"/>
                </a:lnTo>
                <a:lnTo>
                  <a:pt x="413" y="264"/>
                </a:lnTo>
                <a:lnTo>
                  <a:pt x="364" y="258"/>
                </a:lnTo>
                <a:lnTo>
                  <a:pt x="342" y="285"/>
                </a:lnTo>
                <a:lnTo>
                  <a:pt x="367" y="303"/>
                </a:lnTo>
                <a:lnTo>
                  <a:pt x="412" y="282"/>
                </a:lnTo>
                <a:lnTo>
                  <a:pt x="413" y="312"/>
                </a:lnTo>
                <a:lnTo>
                  <a:pt x="440" y="286"/>
                </a:lnTo>
                <a:lnTo>
                  <a:pt x="458" y="286"/>
                </a:lnTo>
                <a:lnTo>
                  <a:pt x="437" y="339"/>
                </a:lnTo>
                <a:lnTo>
                  <a:pt x="477" y="347"/>
                </a:lnTo>
                <a:lnTo>
                  <a:pt x="489" y="376"/>
                </a:lnTo>
                <a:lnTo>
                  <a:pt x="471" y="385"/>
                </a:lnTo>
                <a:lnTo>
                  <a:pt x="446" y="367"/>
                </a:lnTo>
                <a:lnTo>
                  <a:pt x="398" y="353"/>
                </a:lnTo>
                <a:lnTo>
                  <a:pt x="409" y="388"/>
                </a:lnTo>
                <a:lnTo>
                  <a:pt x="385" y="392"/>
                </a:lnTo>
                <a:lnTo>
                  <a:pt x="365" y="361"/>
                </a:lnTo>
                <a:lnTo>
                  <a:pt x="354" y="380"/>
                </a:lnTo>
                <a:lnTo>
                  <a:pt x="282" y="380"/>
                </a:lnTo>
                <a:lnTo>
                  <a:pt x="282" y="361"/>
                </a:lnTo>
                <a:lnTo>
                  <a:pt x="255" y="339"/>
                </a:lnTo>
                <a:lnTo>
                  <a:pt x="201" y="336"/>
                </a:lnTo>
                <a:lnTo>
                  <a:pt x="246" y="361"/>
                </a:lnTo>
                <a:lnTo>
                  <a:pt x="184" y="374"/>
                </a:lnTo>
                <a:lnTo>
                  <a:pt x="85" y="356"/>
                </a:lnTo>
                <a:lnTo>
                  <a:pt x="48" y="361"/>
                </a:lnTo>
                <a:lnTo>
                  <a:pt x="61" y="230"/>
                </a:lnTo>
                <a:lnTo>
                  <a:pt x="2" y="125"/>
                </a:lnTo>
                <a:lnTo>
                  <a:pt x="0" y="9"/>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4" name="Freeform 55"/>
          <p:cNvSpPr>
            <a:spLocks noChangeAspect="1"/>
          </p:cNvSpPr>
          <p:nvPr/>
        </p:nvSpPr>
        <p:spPr bwMode="auto">
          <a:xfrm>
            <a:off x="5411788" y="3021013"/>
            <a:ext cx="958850" cy="525462"/>
          </a:xfrm>
          <a:custGeom>
            <a:avLst/>
            <a:gdLst>
              <a:gd name="T0" fmla="*/ 0 w 607"/>
              <a:gd name="T1" fmla="*/ 819318531 h 337"/>
              <a:gd name="T2" fmla="*/ 369305688 w 607"/>
              <a:gd name="T3" fmla="*/ 768262782 h 337"/>
              <a:gd name="T4" fmla="*/ 369305688 w 607"/>
              <a:gd name="T5" fmla="*/ 731795421 h 337"/>
              <a:gd name="T6" fmla="*/ 1257635131 w 607"/>
              <a:gd name="T7" fmla="*/ 612665276 h 337"/>
              <a:gd name="T8" fmla="*/ 1272605507 w 607"/>
              <a:gd name="T9" fmla="*/ 549453936 h 337"/>
              <a:gd name="T10" fmla="*/ 1402362976 w 607"/>
              <a:gd name="T11" fmla="*/ 503261633 h 337"/>
              <a:gd name="T12" fmla="*/ 1417334931 w 607"/>
              <a:gd name="T13" fmla="*/ 437617888 h 337"/>
              <a:gd name="T14" fmla="*/ 1472231046 w 607"/>
              <a:gd name="T15" fmla="*/ 415737159 h 337"/>
              <a:gd name="T16" fmla="*/ 1514651058 w 607"/>
              <a:gd name="T17" fmla="*/ 318489205 h 337"/>
              <a:gd name="T18" fmla="*/ 1392381146 w 607"/>
              <a:gd name="T19" fmla="*/ 221239789 h 337"/>
              <a:gd name="T20" fmla="*/ 1369923214 w 607"/>
              <a:gd name="T21" fmla="*/ 89955344 h 337"/>
              <a:gd name="T22" fmla="*/ 1272605507 w 607"/>
              <a:gd name="T23" fmla="*/ 24311580 h 337"/>
              <a:gd name="T24" fmla="*/ 1075477399 w 607"/>
              <a:gd name="T25" fmla="*/ 60780519 h 337"/>
              <a:gd name="T26" fmla="*/ 983151397 w 607"/>
              <a:gd name="T27" fmla="*/ 2430846 h 337"/>
              <a:gd name="T28" fmla="*/ 893319668 w 607"/>
              <a:gd name="T29" fmla="*/ 0 h 337"/>
              <a:gd name="T30" fmla="*/ 910787475 w 607"/>
              <a:gd name="T31" fmla="*/ 89955344 h 337"/>
              <a:gd name="T32" fmla="*/ 788517365 w 607"/>
              <a:gd name="T33" fmla="*/ 136147671 h 337"/>
              <a:gd name="T34" fmla="*/ 706171613 w 607"/>
              <a:gd name="T35" fmla="*/ 340369934 h 337"/>
              <a:gd name="T36" fmla="*/ 596377803 w 607"/>
              <a:gd name="T37" fmla="*/ 306333418 h 337"/>
              <a:gd name="T38" fmla="*/ 461631789 w 607"/>
              <a:gd name="T39" fmla="*/ 384131391 h 337"/>
              <a:gd name="T40" fmla="*/ 289455788 w 607"/>
              <a:gd name="T41" fmla="*/ 413306313 h 337"/>
              <a:gd name="T42" fmla="*/ 289455788 w 607"/>
              <a:gd name="T43" fmla="*/ 527573207 h 337"/>
              <a:gd name="T44" fmla="*/ 204615714 w 607"/>
              <a:gd name="T45" fmla="*/ 525142362 h 337"/>
              <a:gd name="T46" fmla="*/ 209605888 w 607"/>
              <a:gd name="T47" fmla="*/ 627253468 h 337"/>
              <a:gd name="T48" fmla="*/ 119774109 w 607"/>
              <a:gd name="T49" fmla="*/ 585921297 h 337"/>
              <a:gd name="T50" fmla="*/ 67373822 w 607"/>
              <a:gd name="T51" fmla="*/ 605371180 h 337"/>
              <a:gd name="T52" fmla="*/ 112288132 w 607"/>
              <a:gd name="T53" fmla="*/ 673445771 h 337"/>
              <a:gd name="T54" fmla="*/ 19962086 w 607"/>
              <a:gd name="T55" fmla="*/ 763401091 h 337"/>
              <a:gd name="T56" fmla="*/ 0 w 607"/>
              <a:gd name="T57" fmla="*/ 819318531 h 3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7"/>
              <a:gd name="T88" fmla="*/ 0 h 337"/>
              <a:gd name="T89" fmla="*/ 607 w 607"/>
              <a:gd name="T90" fmla="*/ 337 h 3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7" h="337">
                <a:moveTo>
                  <a:pt x="0" y="337"/>
                </a:moveTo>
                <a:lnTo>
                  <a:pt x="148" y="316"/>
                </a:lnTo>
                <a:lnTo>
                  <a:pt x="148" y="301"/>
                </a:lnTo>
                <a:lnTo>
                  <a:pt x="504" y="252"/>
                </a:lnTo>
                <a:lnTo>
                  <a:pt x="510" y="226"/>
                </a:lnTo>
                <a:lnTo>
                  <a:pt x="562" y="207"/>
                </a:lnTo>
                <a:lnTo>
                  <a:pt x="568" y="180"/>
                </a:lnTo>
                <a:lnTo>
                  <a:pt x="590" y="171"/>
                </a:lnTo>
                <a:lnTo>
                  <a:pt x="607" y="131"/>
                </a:lnTo>
                <a:lnTo>
                  <a:pt x="558" y="91"/>
                </a:lnTo>
                <a:lnTo>
                  <a:pt x="549" y="37"/>
                </a:lnTo>
                <a:lnTo>
                  <a:pt x="510" y="10"/>
                </a:lnTo>
                <a:lnTo>
                  <a:pt x="431" y="25"/>
                </a:lnTo>
                <a:lnTo>
                  <a:pt x="394" y="1"/>
                </a:lnTo>
                <a:lnTo>
                  <a:pt x="358" y="0"/>
                </a:lnTo>
                <a:lnTo>
                  <a:pt x="365" y="37"/>
                </a:lnTo>
                <a:lnTo>
                  <a:pt x="316" y="56"/>
                </a:lnTo>
                <a:lnTo>
                  <a:pt x="283" y="140"/>
                </a:lnTo>
                <a:lnTo>
                  <a:pt x="239" y="126"/>
                </a:lnTo>
                <a:lnTo>
                  <a:pt x="185" y="158"/>
                </a:lnTo>
                <a:lnTo>
                  <a:pt x="116" y="170"/>
                </a:lnTo>
                <a:lnTo>
                  <a:pt x="116" y="217"/>
                </a:lnTo>
                <a:lnTo>
                  <a:pt x="82" y="216"/>
                </a:lnTo>
                <a:lnTo>
                  <a:pt x="84" y="258"/>
                </a:lnTo>
                <a:lnTo>
                  <a:pt x="48" y="241"/>
                </a:lnTo>
                <a:lnTo>
                  <a:pt x="27" y="249"/>
                </a:lnTo>
                <a:lnTo>
                  <a:pt x="45" y="277"/>
                </a:lnTo>
                <a:lnTo>
                  <a:pt x="8" y="314"/>
                </a:lnTo>
                <a:lnTo>
                  <a:pt x="0" y="337"/>
                </a:lnTo>
                <a:close/>
              </a:path>
            </a:pathLst>
          </a:custGeom>
          <a:solidFill>
            <a:schemeClr val="accent2"/>
          </a:solidFill>
          <a:ln w="9525" cap="flat" cmpd="sng">
            <a:solidFill>
              <a:srgbClr val="FFFFFF"/>
            </a:solidFill>
            <a:prstDash val="solid"/>
            <a:round/>
            <a:headEnd/>
            <a:tailEnd/>
          </a:ln>
        </p:spPr>
        <p:txBody>
          <a:bodyPr wrap="none" anchor="ctr"/>
          <a:lstStyle/>
          <a:p>
            <a:endParaRPr lang="en-US" dirty="0"/>
          </a:p>
        </p:txBody>
      </p:sp>
      <p:sp>
        <p:nvSpPr>
          <p:cNvPr id="13355" name="Freeform 56"/>
          <p:cNvSpPr>
            <a:spLocks noChangeAspect="1"/>
          </p:cNvSpPr>
          <p:nvPr/>
        </p:nvSpPr>
        <p:spPr bwMode="auto">
          <a:xfrm>
            <a:off x="5340350" y="3359150"/>
            <a:ext cx="1101725" cy="396875"/>
          </a:xfrm>
          <a:custGeom>
            <a:avLst/>
            <a:gdLst>
              <a:gd name="T0" fmla="*/ 104337626 w 699"/>
              <a:gd name="T1" fmla="*/ 283409245 h 255"/>
              <a:gd name="T2" fmla="*/ 104337626 w 699"/>
              <a:gd name="T3" fmla="*/ 293097662 h 255"/>
              <a:gd name="T4" fmla="*/ 74526415 w 699"/>
              <a:gd name="T5" fmla="*/ 351232832 h 255"/>
              <a:gd name="T6" fmla="*/ 106821629 w 699"/>
              <a:gd name="T7" fmla="*/ 431168204 h 255"/>
              <a:gd name="T8" fmla="*/ 0 w 699"/>
              <a:gd name="T9" fmla="*/ 498993347 h 255"/>
              <a:gd name="T10" fmla="*/ 22357608 w 699"/>
              <a:gd name="T11" fmla="*/ 617685402 h 255"/>
              <a:gd name="T12" fmla="*/ 476972877 w 699"/>
              <a:gd name="T13" fmla="*/ 581350337 h 255"/>
              <a:gd name="T14" fmla="*/ 1018534556 w 699"/>
              <a:gd name="T15" fmla="*/ 520793452 h 255"/>
              <a:gd name="T16" fmla="*/ 1289316085 w 699"/>
              <a:gd name="T17" fmla="*/ 474769971 h 255"/>
              <a:gd name="T18" fmla="*/ 1343968876 w 699"/>
              <a:gd name="T19" fmla="*/ 314897767 h 255"/>
              <a:gd name="T20" fmla="*/ 1440854444 w 699"/>
              <a:gd name="T21" fmla="*/ 307631065 h 255"/>
              <a:gd name="T22" fmla="*/ 1736477972 w 699"/>
              <a:gd name="T23" fmla="*/ 0 h 255"/>
              <a:gd name="T24" fmla="*/ 1351422461 w 699"/>
              <a:gd name="T25" fmla="*/ 77513584 h 255"/>
              <a:gd name="T26" fmla="*/ 454613699 w 699"/>
              <a:gd name="T27" fmla="*/ 203472365 h 255"/>
              <a:gd name="T28" fmla="*/ 462067283 w 699"/>
              <a:gd name="T29" fmla="*/ 239807479 h 255"/>
              <a:gd name="T30" fmla="*/ 104337626 w 699"/>
              <a:gd name="T31" fmla="*/ 283409245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9"/>
              <a:gd name="T49" fmla="*/ 0 h 255"/>
              <a:gd name="T50" fmla="*/ 699 w 699"/>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9" h="255">
                <a:moveTo>
                  <a:pt x="42" y="117"/>
                </a:moveTo>
                <a:lnTo>
                  <a:pt x="42" y="121"/>
                </a:lnTo>
                <a:lnTo>
                  <a:pt x="30" y="145"/>
                </a:lnTo>
                <a:lnTo>
                  <a:pt x="43" y="178"/>
                </a:lnTo>
                <a:lnTo>
                  <a:pt x="0" y="206"/>
                </a:lnTo>
                <a:lnTo>
                  <a:pt x="9" y="255"/>
                </a:lnTo>
                <a:lnTo>
                  <a:pt x="192" y="240"/>
                </a:lnTo>
                <a:lnTo>
                  <a:pt x="410" y="215"/>
                </a:lnTo>
                <a:lnTo>
                  <a:pt x="519" y="196"/>
                </a:lnTo>
                <a:lnTo>
                  <a:pt x="541" y="130"/>
                </a:lnTo>
                <a:lnTo>
                  <a:pt x="580" y="127"/>
                </a:lnTo>
                <a:lnTo>
                  <a:pt x="699" y="0"/>
                </a:lnTo>
                <a:lnTo>
                  <a:pt x="544" y="32"/>
                </a:lnTo>
                <a:lnTo>
                  <a:pt x="183" y="84"/>
                </a:lnTo>
                <a:lnTo>
                  <a:pt x="186" y="99"/>
                </a:lnTo>
                <a:lnTo>
                  <a:pt x="42" y="117"/>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356" name="Freeform 57"/>
          <p:cNvSpPr>
            <a:spLocks noChangeAspect="1"/>
          </p:cNvSpPr>
          <p:nvPr/>
        </p:nvSpPr>
        <p:spPr bwMode="auto">
          <a:xfrm>
            <a:off x="5240338" y="3725863"/>
            <a:ext cx="452437" cy="776287"/>
          </a:xfrm>
          <a:custGeom>
            <a:avLst/>
            <a:gdLst>
              <a:gd name="T0" fmla="*/ 201296594 w 287"/>
              <a:gd name="T1" fmla="*/ 38722567 h 499"/>
              <a:gd name="T2" fmla="*/ 94436355 w 287"/>
              <a:gd name="T3" fmla="*/ 244435546 h 499"/>
              <a:gd name="T4" fmla="*/ 0 w 287"/>
              <a:gd name="T5" fmla="*/ 377544620 h 499"/>
              <a:gd name="T6" fmla="*/ 29821431 w 287"/>
              <a:gd name="T7" fmla="*/ 537274674 h 499"/>
              <a:gd name="T8" fmla="*/ 141653757 w 287"/>
              <a:gd name="T9" fmla="*/ 752668595 h 499"/>
              <a:gd name="T10" fmla="*/ 57158400 w 287"/>
              <a:gd name="T11" fmla="*/ 972904002 h 499"/>
              <a:gd name="T12" fmla="*/ 19880426 w 287"/>
              <a:gd name="T13" fmla="*/ 1089070112 h 499"/>
              <a:gd name="T14" fmla="*/ 434900743 w 287"/>
              <a:gd name="T15" fmla="*/ 1040668085 h 499"/>
              <a:gd name="T16" fmla="*/ 452296702 w 287"/>
              <a:gd name="T17" fmla="*/ 1190717013 h 499"/>
              <a:gd name="T18" fmla="*/ 536792034 w 287"/>
              <a:gd name="T19" fmla="*/ 1207658423 h 499"/>
              <a:gd name="T20" fmla="*/ 559158492 w 287"/>
              <a:gd name="T21" fmla="*/ 1132633959 h 499"/>
              <a:gd name="T22" fmla="*/ 713237660 w 287"/>
              <a:gd name="T23" fmla="*/ 1110852813 h 499"/>
              <a:gd name="T24" fmla="*/ 678445743 w 287"/>
              <a:gd name="T25" fmla="*/ 863996719 h 499"/>
              <a:gd name="T26" fmla="*/ 670990782 w 287"/>
              <a:gd name="T27" fmla="*/ 0 h 499"/>
              <a:gd name="T28" fmla="*/ 201296594 w 287"/>
              <a:gd name="T29" fmla="*/ 38722567 h 4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
              <a:gd name="T46" fmla="*/ 0 h 499"/>
              <a:gd name="T47" fmla="*/ 287 w 287"/>
              <a:gd name="T48" fmla="*/ 499 h 4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 h="499">
                <a:moveTo>
                  <a:pt x="81" y="16"/>
                </a:moveTo>
                <a:lnTo>
                  <a:pt x="38" y="101"/>
                </a:lnTo>
                <a:lnTo>
                  <a:pt x="0" y="156"/>
                </a:lnTo>
                <a:lnTo>
                  <a:pt x="12" y="222"/>
                </a:lnTo>
                <a:lnTo>
                  <a:pt x="57" y="311"/>
                </a:lnTo>
                <a:lnTo>
                  <a:pt x="23" y="402"/>
                </a:lnTo>
                <a:lnTo>
                  <a:pt x="8" y="450"/>
                </a:lnTo>
                <a:lnTo>
                  <a:pt x="175" y="430"/>
                </a:lnTo>
                <a:lnTo>
                  <a:pt x="182" y="492"/>
                </a:lnTo>
                <a:lnTo>
                  <a:pt x="216" y="499"/>
                </a:lnTo>
                <a:lnTo>
                  <a:pt x="225" y="468"/>
                </a:lnTo>
                <a:lnTo>
                  <a:pt x="287" y="459"/>
                </a:lnTo>
                <a:lnTo>
                  <a:pt x="273" y="357"/>
                </a:lnTo>
                <a:lnTo>
                  <a:pt x="270" y="0"/>
                </a:lnTo>
                <a:lnTo>
                  <a:pt x="81" y="16"/>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7" name="Freeform 58"/>
          <p:cNvSpPr>
            <a:spLocks noChangeAspect="1"/>
          </p:cNvSpPr>
          <p:nvPr/>
        </p:nvSpPr>
        <p:spPr bwMode="auto">
          <a:xfrm>
            <a:off x="5664200" y="3687763"/>
            <a:ext cx="509588" cy="785812"/>
          </a:xfrm>
          <a:custGeom>
            <a:avLst/>
            <a:gdLst>
              <a:gd name="T0" fmla="*/ 0 w 323"/>
              <a:gd name="T1" fmla="*/ 60774148 h 504"/>
              <a:gd name="T2" fmla="*/ 522700030 w 323"/>
              <a:gd name="T3" fmla="*/ 0 h 504"/>
              <a:gd name="T4" fmla="*/ 689466190 w 323"/>
              <a:gd name="T5" fmla="*/ 563980761 h 504"/>
              <a:gd name="T6" fmla="*/ 803962524 w 323"/>
              <a:gd name="T7" fmla="*/ 656357305 h 504"/>
              <a:gd name="T8" fmla="*/ 711867544 w 323"/>
              <a:gd name="T9" fmla="*/ 821661745 h 504"/>
              <a:gd name="T10" fmla="*/ 801472959 w 323"/>
              <a:gd name="T11" fmla="*/ 982104559 h 504"/>
              <a:gd name="T12" fmla="*/ 266328357 w 323"/>
              <a:gd name="T13" fmla="*/ 1040447968 h 504"/>
              <a:gd name="T14" fmla="*/ 288729710 w 323"/>
              <a:gd name="T15" fmla="*/ 1176580509 h 504"/>
              <a:gd name="T16" fmla="*/ 211568966 w 323"/>
              <a:gd name="T17" fmla="*/ 1225199497 h 504"/>
              <a:gd name="T18" fmla="*/ 146854420 w 323"/>
              <a:gd name="T19" fmla="*/ 1050170830 h 504"/>
              <a:gd name="T20" fmla="*/ 109518831 w 323"/>
              <a:gd name="T21" fmla="*/ 1191166361 h 504"/>
              <a:gd name="T22" fmla="*/ 44802720 w 323"/>
              <a:gd name="T23" fmla="*/ 1176580509 h 504"/>
              <a:gd name="T24" fmla="*/ 22401360 w 323"/>
              <a:gd name="T25" fmla="*/ 1035584978 h 504"/>
              <a:gd name="T26" fmla="*/ 2489566 w 323"/>
              <a:gd name="T27" fmla="*/ 911607573 h 504"/>
              <a:gd name="T28" fmla="*/ 0 w 323"/>
              <a:gd name="T29" fmla="*/ 60774148 h 5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3"/>
              <a:gd name="T46" fmla="*/ 0 h 504"/>
              <a:gd name="T47" fmla="*/ 323 w 323"/>
              <a:gd name="T48" fmla="*/ 504 h 5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3" h="504">
                <a:moveTo>
                  <a:pt x="0" y="25"/>
                </a:moveTo>
                <a:lnTo>
                  <a:pt x="210" y="0"/>
                </a:lnTo>
                <a:lnTo>
                  <a:pt x="277" y="232"/>
                </a:lnTo>
                <a:lnTo>
                  <a:pt x="323" y="270"/>
                </a:lnTo>
                <a:lnTo>
                  <a:pt x="286" y="338"/>
                </a:lnTo>
                <a:lnTo>
                  <a:pt x="322" y="404"/>
                </a:lnTo>
                <a:lnTo>
                  <a:pt x="107" y="428"/>
                </a:lnTo>
                <a:lnTo>
                  <a:pt x="116" y="484"/>
                </a:lnTo>
                <a:lnTo>
                  <a:pt x="85" y="504"/>
                </a:lnTo>
                <a:lnTo>
                  <a:pt x="59" y="432"/>
                </a:lnTo>
                <a:lnTo>
                  <a:pt x="44" y="490"/>
                </a:lnTo>
                <a:lnTo>
                  <a:pt x="18" y="484"/>
                </a:lnTo>
                <a:lnTo>
                  <a:pt x="9" y="426"/>
                </a:lnTo>
                <a:lnTo>
                  <a:pt x="1" y="375"/>
                </a:lnTo>
                <a:lnTo>
                  <a:pt x="0" y="25"/>
                </a:lnTo>
                <a:close/>
              </a:path>
            </a:pathLst>
          </a:custGeom>
          <a:solidFill>
            <a:schemeClr val="tx2">
              <a:lumMod val="60000"/>
              <a:lumOff val="40000"/>
            </a:schemeClr>
          </a:solidFill>
          <a:ln w="9525" cap="flat" cmpd="sng">
            <a:solidFill>
              <a:schemeClr val="tx2"/>
            </a:solidFill>
            <a:prstDash val="solid"/>
            <a:round/>
            <a:headEnd/>
            <a:tailEnd/>
          </a:ln>
        </p:spPr>
        <p:txBody>
          <a:bodyPr wrap="none" anchor="ctr"/>
          <a:lstStyle/>
          <a:p>
            <a:endParaRPr lang="en-US" dirty="0"/>
          </a:p>
        </p:txBody>
      </p:sp>
      <p:sp>
        <p:nvSpPr>
          <p:cNvPr id="13358" name="Freeform 59"/>
          <p:cNvSpPr>
            <a:spLocks noChangeAspect="1"/>
          </p:cNvSpPr>
          <p:nvPr/>
        </p:nvSpPr>
        <p:spPr bwMode="auto">
          <a:xfrm>
            <a:off x="5994400" y="3649663"/>
            <a:ext cx="706438" cy="722312"/>
          </a:xfrm>
          <a:custGeom>
            <a:avLst/>
            <a:gdLst>
              <a:gd name="T0" fmla="*/ 0 w 447"/>
              <a:gd name="T1" fmla="*/ 68146945 h 463"/>
              <a:gd name="T2" fmla="*/ 9991278 w 447"/>
              <a:gd name="T3" fmla="*/ 68146945 h 463"/>
              <a:gd name="T4" fmla="*/ 272244161 w 447"/>
              <a:gd name="T5" fmla="*/ 21904931 h 463"/>
              <a:gd name="T6" fmla="*/ 502029356 w 447"/>
              <a:gd name="T7" fmla="*/ 0 h 463"/>
              <a:gd name="T8" fmla="*/ 469560084 w 447"/>
              <a:gd name="T9" fmla="*/ 55978410 h 463"/>
              <a:gd name="T10" fmla="*/ 539494266 w 447"/>
              <a:gd name="T11" fmla="*/ 55978410 h 463"/>
              <a:gd name="T12" fmla="*/ 936621558 w 447"/>
              <a:gd name="T13" fmla="*/ 406447917 h 463"/>
              <a:gd name="T14" fmla="*/ 1093973863 w 447"/>
              <a:gd name="T15" fmla="*/ 630358435 h 463"/>
              <a:gd name="T16" fmla="*/ 1116453441 w 447"/>
              <a:gd name="T17" fmla="*/ 783688227 h 463"/>
              <a:gd name="T18" fmla="*/ 1064003200 w 447"/>
              <a:gd name="T19" fmla="*/ 817761688 h 463"/>
              <a:gd name="T20" fmla="*/ 1093973863 w 447"/>
              <a:gd name="T21" fmla="*/ 971093236 h 463"/>
              <a:gd name="T22" fmla="*/ 981580714 w 447"/>
              <a:gd name="T23" fmla="*/ 978394357 h 463"/>
              <a:gd name="T24" fmla="*/ 981580714 w 447"/>
              <a:gd name="T25" fmla="*/ 1109820785 h 463"/>
              <a:gd name="T26" fmla="*/ 894162592 w 447"/>
              <a:gd name="T27" fmla="*/ 1044107571 h 463"/>
              <a:gd name="T28" fmla="*/ 319700346 w 447"/>
              <a:gd name="T29" fmla="*/ 1126856735 h 463"/>
              <a:gd name="T30" fmla="*/ 189821627 w 447"/>
              <a:gd name="T31" fmla="*/ 883475097 h 463"/>
              <a:gd name="T32" fmla="*/ 282235436 w 447"/>
              <a:gd name="T33" fmla="*/ 717975014 h 463"/>
              <a:gd name="T34" fmla="*/ 159850963 w 447"/>
              <a:gd name="T35" fmla="*/ 632792142 h 463"/>
              <a:gd name="T36" fmla="*/ 0 w 447"/>
              <a:gd name="T37" fmla="*/ 68146945 h 4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7"/>
              <a:gd name="T58" fmla="*/ 0 h 463"/>
              <a:gd name="T59" fmla="*/ 447 w 447"/>
              <a:gd name="T60" fmla="*/ 463 h 4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7" h="463">
                <a:moveTo>
                  <a:pt x="0" y="28"/>
                </a:moveTo>
                <a:lnTo>
                  <a:pt x="4" y="28"/>
                </a:lnTo>
                <a:lnTo>
                  <a:pt x="109" y="9"/>
                </a:lnTo>
                <a:lnTo>
                  <a:pt x="201" y="0"/>
                </a:lnTo>
                <a:lnTo>
                  <a:pt x="188" y="23"/>
                </a:lnTo>
                <a:lnTo>
                  <a:pt x="216" y="23"/>
                </a:lnTo>
                <a:lnTo>
                  <a:pt x="375" y="167"/>
                </a:lnTo>
                <a:lnTo>
                  <a:pt x="438" y="259"/>
                </a:lnTo>
                <a:lnTo>
                  <a:pt x="447" y="322"/>
                </a:lnTo>
                <a:lnTo>
                  <a:pt x="426" y="336"/>
                </a:lnTo>
                <a:lnTo>
                  <a:pt x="438" y="399"/>
                </a:lnTo>
                <a:lnTo>
                  <a:pt x="393" y="402"/>
                </a:lnTo>
                <a:lnTo>
                  <a:pt x="393" y="456"/>
                </a:lnTo>
                <a:lnTo>
                  <a:pt x="358" y="429"/>
                </a:lnTo>
                <a:lnTo>
                  <a:pt x="128" y="463"/>
                </a:lnTo>
                <a:lnTo>
                  <a:pt x="76" y="363"/>
                </a:lnTo>
                <a:lnTo>
                  <a:pt x="113" y="295"/>
                </a:lnTo>
                <a:lnTo>
                  <a:pt x="64" y="260"/>
                </a:lnTo>
                <a:lnTo>
                  <a:pt x="0" y="28"/>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59" name="Freeform 60"/>
          <p:cNvSpPr>
            <a:spLocks noChangeAspect="1"/>
          </p:cNvSpPr>
          <p:nvPr/>
        </p:nvSpPr>
        <p:spPr bwMode="auto">
          <a:xfrm>
            <a:off x="6292850" y="3551238"/>
            <a:ext cx="644525" cy="503237"/>
          </a:xfrm>
          <a:custGeom>
            <a:avLst/>
            <a:gdLst>
              <a:gd name="T0" fmla="*/ 37433002 w 408"/>
              <a:gd name="T1" fmla="*/ 140789505 h 323"/>
              <a:gd name="T2" fmla="*/ 117289347 w 408"/>
              <a:gd name="T3" fmla="*/ 65539218 h 323"/>
              <a:gd name="T4" fmla="*/ 424236536 w 408"/>
              <a:gd name="T5" fmla="*/ 0 h 323"/>
              <a:gd name="T6" fmla="*/ 516571033 w 408"/>
              <a:gd name="T7" fmla="*/ 43692808 h 323"/>
              <a:gd name="T8" fmla="*/ 713715059 w 408"/>
              <a:gd name="T9" fmla="*/ 12136891 h 323"/>
              <a:gd name="T10" fmla="*/ 873427871 w 408"/>
              <a:gd name="T11" fmla="*/ 123796304 h 323"/>
              <a:gd name="T12" fmla="*/ 1018167923 w 408"/>
              <a:gd name="T13" fmla="*/ 208756125 h 323"/>
              <a:gd name="T14" fmla="*/ 935815661 w 408"/>
              <a:gd name="T15" fmla="*/ 444213403 h 323"/>
              <a:gd name="T16" fmla="*/ 813535838 w 408"/>
              <a:gd name="T17" fmla="*/ 565582281 h 323"/>
              <a:gd name="T18" fmla="*/ 678778023 w 408"/>
              <a:gd name="T19" fmla="*/ 599565566 h 323"/>
              <a:gd name="T20" fmla="*/ 706228777 w 408"/>
              <a:gd name="T21" fmla="*/ 694234849 h 323"/>
              <a:gd name="T22" fmla="*/ 623878095 w 408"/>
              <a:gd name="T23" fmla="*/ 784047818 h 323"/>
              <a:gd name="T24" fmla="*/ 466659854 w 408"/>
              <a:gd name="T25" fmla="*/ 565582281 h 323"/>
              <a:gd name="T26" fmla="*/ 64883768 w 408"/>
              <a:gd name="T27" fmla="*/ 208756125 h 323"/>
              <a:gd name="T28" fmla="*/ 0 w 408"/>
              <a:gd name="T29" fmla="*/ 208756125 h 323"/>
              <a:gd name="T30" fmla="*/ 37433002 w 408"/>
              <a:gd name="T31" fmla="*/ 140789505 h 3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8"/>
              <a:gd name="T49" fmla="*/ 0 h 323"/>
              <a:gd name="T50" fmla="*/ 408 w 408"/>
              <a:gd name="T51" fmla="*/ 323 h 3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8" h="323">
                <a:moveTo>
                  <a:pt x="15" y="58"/>
                </a:moveTo>
                <a:lnTo>
                  <a:pt x="47" y="27"/>
                </a:lnTo>
                <a:lnTo>
                  <a:pt x="170" y="0"/>
                </a:lnTo>
                <a:lnTo>
                  <a:pt x="207" y="18"/>
                </a:lnTo>
                <a:lnTo>
                  <a:pt x="286" y="5"/>
                </a:lnTo>
                <a:lnTo>
                  <a:pt x="350" y="51"/>
                </a:lnTo>
                <a:lnTo>
                  <a:pt x="408" y="86"/>
                </a:lnTo>
                <a:lnTo>
                  <a:pt x="375" y="183"/>
                </a:lnTo>
                <a:lnTo>
                  <a:pt x="326" y="233"/>
                </a:lnTo>
                <a:lnTo>
                  <a:pt x="272" y="247"/>
                </a:lnTo>
                <a:lnTo>
                  <a:pt x="283" y="286"/>
                </a:lnTo>
                <a:lnTo>
                  <a:pt x="250" y="323"/>
                </a:lnTo>
                <a:lnTo>
                  <a:pt x="187" y="233"/>
                </a:lnTo>
                <a:lnTo>
                  <a:pt x="26" y="86"/>
                </a:lnTo>
                <a:lnTo>
                  <a:pt x="0" y="86"/>
                </a:lnTo>
                <a:lnTo>
                  <a:pt x="15" y="58"/>
                </a:lnTo>
                <a:close/>
              </a:path>
            </a:pathLst>
          </a:custGeom>
          <a:solidFill>
            <a:schemeClr val="accent1"/>
          </a:solidFill>
          <a:ln w="9525" cap="flat" cmpd="sng">
            <a:solidFill>
              <a:schemeClr val="tx1"/>
            </a:solidFill>
            <a:prstDash val="solid"/>
            <a:round/>
            <a:headEnd/>
            <a:tailEnd/>
          </a:ln>
        </p:spPr>
        <p:txBody>
          <a:bodyPr wrap="none" anchor="ctr"/>
          <a:lstStyle/>
          <a:p>
            <a:endParaRPr lang="en-US" dirty="0"/>
          </a:p>
        </p:txBody>
      </p:sp>
      <p:sp>
        <p:nvSpPr>
          <p:cNvPr id="13360" name="Freeform 61"/>
          <p:cNvSpPr>
            <a:spLocks noChangeAspect="1"/>
          </p:cNvSpPr>
          <p:nvPr/>
        </p:nvSpPr>
        <p:spPr bwMode="auto">
          <a:xfrm>
            <a:off x="5834063" y="4270375"/>
            <a:ext cx="1206500" cy="808038"/>
          </a:xfrm>
          <a:custGeom>
            <a:avLst/>
            <a:gdLst>
              <a:gd name="T0" fmla="*/ 0 w 765"/>
              <a:gd name="T1" fmla="*/ 123623577 h 519"/>
              <a:gd name="T2" fmla="*/ 522337251 w 765"/>
              <a:gd name="T3" fmla="*/ 72718739 h 519"/>
              <a:gd name="T4" fmla="*/ 579545836 w 765"/>
              <a:gd name="T5" fmla="*/ 155133930 h 519"/>
              <a:gd name="T6" fmla="*/ 1139193102 w 765"/>
              <a:gd name="T7" fmla="*/ 72718739 h 519"/>
              <a:gd name="T8" fmla="*/ 1233711701 w 765"/>
              <a:gd name="T9" fmla="*/ 140590810 h 519"/>
              <a:gd name="T10" fmla="*/ 1233711701 w 765"/>
              <a:gd name="T11" fmla="*/ 9696454 h 519"/>
              <a:gd name="T12" fmla="*/ 1226248752 w 765"/>
              <a:gd name="T13" fmla="*/ 0 h 519"/>
              <a:gd name="T14" fmla="*/ 1338178797 w 765"/>
              <a:gd name="T15" fmla="*/ 7272342 h 519"/>
              <a:gd name="T16" fmla="*/ 1457570213 w 765"/>
              <a:gd name="T17" fmla="*/ 201190518 h 519"/>
              <a:gd name="T18" fmla="*/ 1646605835 w 765"/>
              <a:gd name="T19" fmla="*/ 465403396 h 519"/>
              <a:gd name="T20" fmla="*/ 1738637704 w 765"/>
              <a:gd name="T21" fmla="*/ 693257550 h 519"/>
              <a:gd name="T22" fmla="*/ 1880414815 w 765"/>
              <a:gd name="T23" fmla="*/ 853239852 h 519"/>
              <a:gd name="T24" fmla="*/ 1902800508 w 765"/>
              <a:gd name="T25" fmla="*/ 1083518118 h 519"/>
              <a:gd name="T26" fmla="*/ 1858029121 w 765"/>
              <a:gd name="T27" fmla="*/ 1221684766 h 519"/>
              <a:gd name="T28" fmla="*/ 1656556302 w 765"/>
              <a:gd name="T29" fmla="*/ 1258044902 h 519"/>
              <a:gd name="T30" fmla="*/ 1624220141 w 765"/>
              <a:gd name="T31" fmla="*/ 1199869308 h 519"/>
              <a:gd name="T32" fmla="*/ 1482443031 w 765"/>
              <a:gd name="T33" fmla="*/ 1115030028 h 519"/>
              <a:gd name="T34" fmla="*/ 1437671644 w 765"/>
              <a:gd name="T35" fmla="*/ 1030190749 h 519"/>
              <a:gd name="T36" fmla="*/ 1400361629 w 765"/>
              <a:gd name="T37" fmla="*/ 996254726 h 519"/>
              <a:gd name="T38" fmla="*/ 1377975936 w 765"/>
              <a:gd name="T39" fmla="*/ 916263672 h 519"/>
              <a:gd name="T40" fmla="*/ 1345640169 w 765"/>
              <a:gd name="T41" fmla="*/ 938079131 h 519"/>
              <a:gd name="T42" fmla="*/ 1233711701 w 765"/>
              <a:gd name="T43" fmla="*/ 833848506 h 519"/>
              <a:gd name="T44" fmla="*/ 1261071643 w 765"/>
              <a:gd name="T45" fmla="*/ 736890024 h 519"/>
              <a:gd name="T46" fmla="*/ 1233711701 w 765"/>
              <a:gd name="T47" fmla="*/ 683562655 h 519"/>
              <a:gd name="T48" fmla="*/ 1201375934 w 765"/>
              <a:gd name="T49" fmla="*/ 700529888 h 519"/>
              <a:gd name="T50" fmla="*/ 1203863058 w 765"/>
              <a:gd name="T51" fmla="*/ 758705483 h 519"/>
              <a:gd name="T52" fmla="*/ 1169040168 w 765"/>
              <a:gd name="T53" fmla="*/ 683562655 h 519"/>
              <a:gd name="T54" fmla="*/ 1171527292 w 765"/>
              <a:gd name="T55" fmla="*/ 506611758 h 519"/>
              <a:gd name="T56" fmla="*/ 1101883087 w 765"/>
              <a:gd name="T57" fmla="*/ 399956922 h 519"/>
              <a:gd name="T58" fmla="*/ 922795962 w 765"/>
              <a:gd name="T59" fmla="*/ 315117643 h 519"/>
              <a:gd name="T60" fmla="*/ 833253188 w 765"/>
              <a:gd name="T61" fmla="*/ 215733687 h 519"/>
              <a:gd name="T62" fmla="*/ 733760143 w 765"/>
              <a:gd name="T63" fmla="*/ 206038792 h 519"/>
              <a:gd name="T64" fmla="*/ 693963004 w 765"/>
              <a:gd name="T65" fmla="*/ 266636943 h 519"/>
              <a:gd name="T66" fmla="*/ 544722945 w 765"/>
              <a:gd name="T67" fmla="*/ 310269417 h 519"/>
              <a:gd name="T68" fmla="*/ 460154419 w 765"/>
              <a:gd name="T69" fmla="*/ 266636943 h 519"/>
              <a:gd name="T70" fmla="*/ 415383032 w 765"/>
              <a:gd name="T71" fmla="*/ 201190518 h 519"/>
              <a:gd name="T72" fmla="*/ 136802912 w 765"/>
              <a:gd name="T73" fmla="*/ 259366161 h 519"/>
              <a:gd name="T74" fmla="*/ 77107178 w 765"/>
              <a:gd name="T75" fmla="*/ 213309574 h 519"/>
              <a:gd name="T76" fmla="*/ 14924328 w 765"/>
              <a:gd name="T77" fmla="*/ 264214387 h 519"/>
              <a:gd name="T78" fmla="*/ 0 w 765"/>
              <a:gd name="T79" fmla="*/ 123623577 h 5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65"/>
              <a:gd name="T121" fmla="*/ 0 h 519"/>
              <a:gd name="T122" fmla="*/ 765 w 765"/>
              <a:gd name="T123" fmla="*/ 519 h 5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65" h="519">
                <a:moveTo>
                  <a:pt x="0" y="51"/>
                </a:moveTo>
                <a:lnTo>
                  <a:pt x="210" y="30"/>
                </a:lnTo>
                <a:lnTo>
                  <a:pt x="233" y="64"/>
                </a:lnTo>
                <a:lnTo>
                  <a:pt x="458" y="30"/>
                </a:lnTo>
                <a:lnTo>
                  <a:pt x="496" y="58"/>
                </a:lnTo>
                <a:lnTo>
                  <a:pt x="496" y="4"/>
                </a:lnTo>
                <a:lnTo>
                  <a:pt x="493" y="0"/>
                </a:lnTo>
                <a:lnTo>
                  <a:pt x="538" y="3"/>
                </a:lnTo>
                <a:lnTo>
                  <a:pt x="586" y="83"/>
                </a:lnTo>
                <a:lnTo>
                  <a:pt x="662" y="192"/>
                </a:lnTo>
                <a:lnTo>
                  <a:pt x="699" y="286"/>
                </a:lnTo>
                <a:lnTo>
                  <a:pt x="756" y="352"/>
                </a:lnTo>
                <a:lnTo>
                  <a:pt x="765" y="447"/>
                </a:lnTo>
                <a:lnTo>
                  <a:pt x="747" y="504"/>
                </a:lnTo>
                <a:lnTo>
                  <a:pt x="666" y="519"/>
                </a:lnTo>
                <a:lnTo>
                  <a:pt x="653" y="495"/>
                </a:lnTo>
                <a:lnTo>
                  <a:pt x="596" y="460"/>
                </a:lnTo>
                <a:lnTo>
                  <a:pt x="578" y="425"/>
                </a:lnTo>
                <a:lnTo>
                  <a:pt x="563" y="411"/>
                </a:lnTo>
                <a:lnTo>
                  <a:pt x="554" y="378"/>
                </a:lnTo>
                <a:lnTo>
                  <a:pt x="541" y="387"/>
                </a:lnTo>
                <a:lnTo>
                  <a:pt x="496" y="344"/>
                </a:lnTo>
                <a:lnTo>
                  <a:pt x="507" y="304"/>
                </a:lnTo>
                <a:lnTo>
                  <a:pt x="496" y="282"/>
                </a:lnTo>
                <a:lnTo>
                  <a:pt x="483" y="289"/>
                </a:lnTo>
                <a:lnTo>
                  <a:pt x="484" y="313"/>
                </a:lnTo>
                <a:lnTo>
                  <a:pt x="470" y="282"/>
                </a:lnTo>
                <a:lnTo>
                  <a:pt x="471" y="209"/>
                </a:lnTo>
                <a:lnTo>
                  <a:pt x="443" y="165"/>
                </a:lnTo>
                <a:lnTo>
                  <a:pt x="371" y="130"/>
                </a:lnTo>
                <a:lnTo>
                  <a:pt x="335" y="89"/>
                </a:lnTo>
                <a:lnTo>
                  <a:pt x="295" y="85"/>
                </a:lnTo>
                <a:lnTo>
                  <a:pt x="279" y="110"/>
                </a:lnTo>
                <a:lnTo>
                  <a:pt x="219" y="128"/>
                </a:lnTo>
                <a:lnTo>
                  <a:pt x="185" y="110"/>
                </a:lnTo>
                <a:lnTo>
                  <a:pt x="167" y="83"/>
                </a:lnTo>
                <a:lnTo>
                  <a:pt x="55" y="107"/>
                </a:lnTo>
                <a:lnTo>
                  <a:pt x="31" y="88"/>
                </a:lnTo>
                <a:lnTo>
                  <a:pt x="6" y="109"/>
                </a:lnTo>
                <a:lnTo>
                  <a:pt x="0" y="51"/>
                </a:lnTo>
                <a:close/>
              </a:path>
            </a:pathLst>
          </a:custGeom>
          <a:solidFill>
            <a:schemeClr val="accent1"/>
          </a:solidFill>
          <a:ln w="9525" cap="flat" cmpd="sng">
            <a:solidFill>
              <a:schemeClr val="tx1"/>
            </a:solidFill>
            <a:prstDash val="solid"/>
            <a:round/>
            <a:headEnd type="none" w="med" len="med"/>
            <a:tailEnd type="none" w="med" len="med"/>
          </a:ln>
        </p:spPr>
        <p:txBody>
          <a:bodyPr wrap="none" anchor="ctr"/>
          <a:lstStyle/>
          <a:p>
            <a:endParaRPr lang="en-US" dirty="0"/>
          </a:p>
        </p:txBody>
      </p:sp>
      <p:sp>
        <p:nvSpPr>
          <p:cNvPr id="13361" name="Freeform 62"/>
          <p:cNvSpPr>
            <a:spLocks noChangeAspect="1"/>
          </p:cNvSpPr>
          <p:nvPr/>
        </p:nvSpPr>
        <p:spPr bwMode="auto">
          <a:xfrm>
            <a:off x="6164263" y="3205163"/>
            <a:ext cx="1112837" cy="481012"/>
          </a:xfrm>
          <a:custGeom>
            <a:avLst/>
            <a:gdLst>
              <a:gd name="T0" fmla="*/ 59969905 w 704"/>
              <a:gd name="T1" fmla="*/ 556090452 h 308"/>
              <a:gd name="T2" fmla="*/ 0 w 704"/>
              <a:gd name="T3" fmla="*/ 717063865 h 308"/>
              <a:gd name="T4" fmla="*/ 227383918 w 704"/>
              <a:gd name="T5" fmla="*/ 695112235 h 308"/>
              <a:gd name="T6" fmla="*/ 317337157 w 704"/>
              <a:gd name="T7" fmla="*/ 621942218 h 308"/>
              <a:gd name="T8" fmla="*/ 627178474 w 704"/>
              <a:gd name="T9" fmla="*/ 541455511 h 308"/>
              <a:gd name="T10" fmla="*/ 712135013 w 704"/>
              <a:gd name="T11" fmla="*/ 585357209 h 308"/>
              <a:gd name="T12" fmla="*/ 917031510 w 704"/>
              <a:gd name="T13" fmla="*/ 556090452 h 308"/>
              <a:gd name="T14" fmla="*/ 917031510 w 704"/>
              <a:gd name="T15" fmla="*/ 568284413 h 308"/>
              <a:gd name="T16" fmla="*/ 1221874448 w 704"/>
              <a:gd name="T17" fmla="*/ 751209456 h 308"/>
              <a:gd name="T18" fmla="*/ 1401782507 w 704"/>
              <a:gd name="T19" fmla="*/ 697551652 h 308"/>
              <a:gd name="T20" fmla="*/ 1501730726 w 704"/>
              <a:gd name="T21" fmla="*/ 490237124 h 308"/>
              <a:gd name="T22" fmla="*/ 1676642481 w 704"/>
              <a:gd name="T23" fmla="*/ 431702047 h 308"/>
              <a:gd name="T24" fmla="*/ 1759099880 w 704"/>
              <a:gd name="T25" fmla="*/ 280484643 h 308"/>
              <a:gd name="T26" fmla="*/ 1754103180 w 704"/>
              <a:gd name="T27" fmla="*/ 95120110 h 308"/>
              <a:gd name="T28" fmla="*/ 1731614080 w 704"/>
              <a:gd name="T29" fmla="*/ 246337490 h 308"/>
              <a:gd name="T30" fmla="*/ 1636662166 w 704"/>
              <a:gd name="T31" fmla="*/ 378044145 h 308"/>
              <a:gd name="T32" fmla="*/ 1599181386 w 704"/>
              <a:gd name="T33" fmla="*/ 368288039 h 308"/>
              <a:gd name="T34" fmla="*/ 1466749086 w 704"/>
              <a:gd name="T35" fmla="*/ 402433630 h 308"/>
              <a:gd name="T36" fmla="*/ 1466749086 w 704"/>
              <a:gd name="T37" fmla="*/ 360971349 h 308"/>
              <a:gd name="T38" fmla="*/ 1599181386 w 704"/>
              <a:gd name="T39" fmla="*/ 317069651 h 308"/>
              <a:gd name="T40" fmla="*/ 1479243207 w 704"/>
              <a:gd name="T41" fmla="*/ 302434711 h 308"/>
              <a:gd name="T42" fmla="*/ 1614173065 w 704"/>
              <a:gd name="T43" fmla="*/ 260972430 h 308"/>
              <a:gd name="T44" fmla="*/ 1664148360 w 704"/>
              <a:gd name="T45" fmla="*/ 282922498 h 308"/>
              <a:gd name="T46" fmla="*/ 1691634160 w 704"/>
              <a:gd name="T47" fmla="*/ 139021832 h 308"/>
              <a:gd name="T48" fmla="*/ 1656652126 w 704"/>
              <a:gd name="T49" fmla="*/ 104876241 h 308"/>
              <a:gd name="T50" fmla="*/ 1496734026 w 704"/>
              <a:gd name="T51" fmla="*/ 163412879 h 308"/>
              <a:gd name="T52" fmla="*/ 1501730726 w 704"/>
              <a:gd name="T53" fmla="*/ 75609459 h 308"/>
              <a:gd name="T54" fmla="*/ 1569196446 w 704"/>
              <a:gd name="T55" fmla="*/ 97559527 h 308"/>
              <a:gd name="T56" fmla="*/ 1656652126 w 704"/>
              <a:gd name="T57" fmla="*/ 31706187 h 308"/>
              <a:gd name="T58" fmla="*/ 1609176366 w 704"/>
              <a:gd name="T59" fmla="*/ 0 h 308"/>
              <a:gd name="T60" fmla="*/ 1084445449 w 704"/>
              <a:gd name="T61" fmla="*/ 117071764 h 308"/>
              <a:gd name="T62" fmla="*/ 439774575 w 704"/>
              <a:gd name="T63" fmla="*/ 243899634 h 308"/>
              <a:gd name="T64" fmla="*/ 144926469 w 704"/>
              <a:gd name="T65" fmla="*/ 553651035 h 308"/>
              <a:gd name="T66" fmla="*/ 59969905 w 704"/>
              <a:gd name="T67" fmla="*/ 556090452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4"/>
              <a:gd name="T103" fmla="*/ 0 h 308"/>
              <a:gd name="T104" fmla="*/ 704 w 704"/>
              <a:gd name="T105" fmla="*/ 308 h 3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4" h="308">
                <a:moveTo>
                  <a:pt x="24" y="228"/>
                </a:moveTo>
                <a:lnTo>
                  <a:pt x="0" y="294"/>
                </a:lnTo>
                <a:lnTo>
                  <a:pt x="91" y="285"/>
                </a:lnTo>
                <a:lnTo>
                  <a:pt x="127" y="255"/>
                </a:lnTo>
                <a:lnTo>
                  <a:pt x="251" y="222"/>
                </a:lnTo>
                <a:lnTo>
                  <a:pt x="285" y="240"/>
                </a:lnTo>
                <a:lnTo>
                  <a:pt x="367" y="228"/>
                </a:lnTo>
                <a:lnTo>
                  <a:pt x="367" y="233"/>
                </a:lnTo>
                <a:lnTo>
                  <a:pt x="489" y="308"/>
                </a:lnTo>
                <a:lnTo>
                  <a:pt x="561" y="286"/>
                </a:lnTo>
                <a:lnTo>
                  <a:pt x="601" y="201"/>
                </a:lnTo>
                <a:lnTo>
                  <a:pt x="671" y="177"/>
                </a:lnTo>
                <a:lnTo>
                  <a:pt x="704" y="115"/>
                </a:lnTo>
                <a:lnTo>
                  <a:pt x="702" y="39"/>
                </a:lnTo>
                <a:lnTo>
                  <a:pt x="693" y="101"/>
                </a:lnTo>
                <a:lnTo>
                  <a:pt x="655" y="155"/>
                </a:lnTo>
                <a:lnTo>
                  <a:pt x="640" y="151"/>
                </a:lnTo>
                <a:lnTo>
                  <a:pt x="587" y="165"/>
                </a:lnTo>
                <a:lnTo>
                  <a:pt x="587" y="148"/>
                </a:lnTo>
                <a:lnTo>
                  <a:pt x="640" y="130"/>
                </a:lnTo>
                <a:lnTo>
                  <a:pt x="592" y="124"/>
                </a:lnTo>
                <a:lnTo>
                  <a:pt x="646" y="107"/>
                </a:lnTo>
                <a:lnTo>
                  <a:pt x="666" y="116"/>
                </a:lnTo>
                <a:lnTo>
                  <a:pt x="677" y="57"/>
                </a:lnTo>
                <a:lnTo>
                  <a:pt x="663" y="43"/>
                </a:lnTo>
                <a:lnTo>
                  <a:pt x="599" y="67"/>
                </a:lnTo>
                <a:lnTo>
                  <a:pt x="601" y="31"/>
                </a:lnTo>
                <a:lnTo>
                  <a:pt x="628" y="40"/>
                </a:lnTo>
                <a:lnTo>
                  <a:pt x="663" y="13"/>
                </a:lnTo>
                <a:lnTo>
                  <a:pt x="644" y="0"/>
                </a:lnTo>
                <a:lnTo>
                  <a:pt x="434" y="48"/>
                </a:lnTo>
                <a:lnTo>
                  <a:pt x="176" y="100"/>
                </a:lnTo>
                <a:lnTo>
                  <a:pt x="58" y="227"/>
                </a:lnTo>
                <a:lnTo>
                  <a:pt x="24" y="228"/>
                </a:lnTo>
                <a:close/>
              </a:path>
            </a:pathLst>
          </a:custGeom>
          <a:solidFill>
            <a:schemeClr val="accent1"/>
          </a:solidFill>
          <a:ln w="9525" cap="flat" cmpd="sng">
            <a:solidFill>
              <a:schemeClr val="tx1"/>
            </a:solidFill>
            <a:prstDash val="solid"/>
            <a:round/>
            <a:headEnd/>
            <a:tailEnd/>
          </a:ln>
        </p:spPr>
        <p:txBody>
          <a:bodyPr wrap="none" anchor="ctr"/>
          <a:lstStyle/>
          <a:p>
            <a:endParaRPr lang="en-US" dirty="0"/>
          </a:p>
        </p:txBody>
      </p:sp>
      <p:sp>
        <p:nvSpPr>
          <p:cNvPr id="13362" name="Freeform 63"/>
          <p:cNvSpPr>
            <a:spLocks noChangeAspect="1"/>
          </p:cNvSpPr>
          <p:nvPr/>
        </p:nvSpPr>
        <p:spPr bwMode="auto">
          <a:xfrm>
            <a:off x="6278563" y="2690813"/>
            <a:ext cx="550862" cy="568325"/>
          </a:xfrm>
          <a:custGeom>
            <a:avLst/>
            <a:gdLst>
              <a:gd name="T0" fmla="*/ 87197187 w 349"/>
              <a:gd name="T1" fmla="*/ 463063464 h 365"/>
              <a:gd name="T2" fmla="*/ 22422765 w 349"/>
              <a:gd name="T3" fmla="*/ 446093130 h 365"/>
              <a:gd name="T4" fmla="*/ 0 w 349"/>
              <a:gd name="T5" fmla="*/ 586709144 h 365"/>
              <a:gd name="T6" fmla="*/ 22422765 w 349"/>
              <a:gd name="T7" fmla="*/ 734599716 h 365"/>
              <a:gd name="T8" fmla="*/ 146990183 w 349"/>
              <a:gd name="T9" fmla="*/ 834000699 h 365"/>
              <a:gd name="T10" fmla="*/ 176885090 w 349"/>
              <a:gd name="T11" fmla="*/ 884913259 h 365"/>
              <a:gd name="T12" fmla="*/ 336332011 w 349"/>
              <a:gd name="T13" fmla="*/ 834000699 h 365"/>
              <a:gd name="T14" fmla="*/ 525675466 w 349"/>
              <a:gd name="T15" fmla="*/ 715203491 h 365"/>
              <a:gd name="T16" fmla="*/ 582976143 w 349"/>
              <a:gd name="T17" fmla="*/ 455790464 h 365"/>
              <a:gd name="T18" fmla="*/ 705052802 w 349"/>
              <a:gd name="T19" fmla="*/ 387907471 h 365"/>
              <a:gd name="T20" fmla="*/ 772317922 w 349"/>
              <a:gd name="T21" fmla="*/ 227895232 h 365"/>
              <a:gd name="T22" fmla="*/ 869481303 w 349"/>
              <a:gd name="T23" fmla="*/ 184255623 h 365"/>
              <a:gd name="T24" fmla="*/ 742423014 w 349"/>
              <a:gd name="T25" fmla="*/ 162436622 h 365"/>
              <a:gd name="T26" fmla="*/ 523183172 w 349"/>
              <a:gd name="T27" fmla="*/ 278807793 h 365"/>
              <a:gd name="T28" fmla="*/ 488305254 w 349"/>
              <a:gd name="T29" fmla="*/ 167285289 h 365"/>
              <a:gd name="T30" fmla="*/ 298961798 w 349"/>
              <a:gd name="T31" fmla="*/ 176982623 h 365"/>
              <a:gd name="T32" fmla="*/ 256608575 w 349"/>
              <a:gd name="T33" fmla="*/ 0 h 365"/>
              <a:gd name="T34" fmla="*/ 206781576 w 349"/>
              <a:gd name="T35" fmla="*/ 48488239 h 365"/>
              <a:gd name="T36" fmla="*/ 221730657 w 349"/>
              <a:gd name="T37" fmla="*/ 300628351 h 365"/>
              <a:gd name="T38" fmla="*/ 137024162 w 349"/>
              <a:gd name="T39" fmla="*/ 322447353 h 365"/>
              <a:gd name="T40" fmla="*/ 87197187 w 349"/>
              <a:gd name="T41" fmla="*/ 463063464 h 3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9"/>
              <a:gd name="T64" fmla="*/ 0 h 365"/>
              <a:gd name="T65" fmla="*/ 349 w 349"/>
              <a:gd name="T66" fmla="*/ 365 h 3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9" h="365">
                <a:moveTo>
                  <a:pt x="35" y="191"/>
                </a:moveTo>
                <a:lnTo>
                  <a:pt x="9" y="184"/>
                </a:lnTo>
                <a:lnTo>
                  <a:pt x="0" y="242"/>
                </a:lnTo>
                <a:lnTo>
                  <a:pt x="9" y="303"/>
                </a:lnTo>
                <a:lnTo>
                  <a:pt x="59" y="344"/>
                </a:lnTo>
                <a:lnTo>
                  <a:pt x="71" y="365"/>
                </a:lnTo>
                <a:lnTo>
                  <a:pt x="135" y="344"/>
                </a:lnTo>
                <a:lnTo>
                  <a:pt x="211" y="295"/>
                </a:lnTo>
                <a:lnTo>
                  <a:pt x="234" y="188"/>
                </a:lnTo>
                <a:lnTo>
                  <a:pt x="283" y="160"/>
                </a:lnTo>
                <a:lnTo>
                  <a:pt x="310" y="94"/>
                </a:lnTo>
                <a:lnTo>
                  <a:pt x="349" y="76"/>
                </a:lnTo>
                <a:lnTo>
                  <a:pt x="298" y="67"/>
                </a:lnTo>
                <a:lnTo>
                  <a:pt x="210" y="115"/>
                </a:lnTo>
                <a:lnTo>
                  <a:pt x="196" y="69"/>
                </a:lnTo>
                <a:lnTo>
                  <a:pt x="120" y="73"/>
                </a:lnTo>
                <a:lnTo>
                  <a:pt x="103" y="0"/>
                </a:lnTo>
                <a:lnTo>
                  <a:pt x="83" y="20"/>
                </a:lnTo>
                <a:lnTo>
                  <a:pt x="89" y="124"/>
                </a:lnTo>
                <a:lnTo>
                  <a:pt x="55" y="133"/>
                </a:lnTo>
                <a:lnTo>
                  <a:pt x="35" y="191"/>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grpSp>
        <p:nvGrpSpPr>
          <p:cNvPr id="6" name="Group 64"/>
          <p:cNvGrpSpPr>
            <a:grpSpLocks/>
          </p:cNvGrpSpPr>
          <p:nvPr/>
        </p:nvGrpSpPr>
        <p:grpSpPr bwMode="auto">
          <a:xfrm>
            <a:off x="6208713" y="2809875"/>
            <a:ext cx="1009650" cy="596900"/>
            <a:chOff x="3911" y="1770"/>
            <a:chExt cx="636" cy="376"/>
          </a:xfrm>
        </p:grpSpPr>
        <p:sp>
          <p:nvSpPr>
            <p:cNvPr id="13434" name="Freeform 65"/>
            <p:cNvSpPr>
              <a:spLocks noChangeAspect="1"/>
            </p:cNvSpPr>
            <p:nvPr/>
          </p:nvSpPr>
          <p:spPr bwMode="auto">
            <a:xfrm>
              <a:off x="3911" y="1770"/>
              <a:ext cx="613" cy="376"/>
            </a:xfrm>
            <a:custGeom>
              <a:avLst/>
              <a:gdLst>
                <a:gd name="T0" fmla="*/ 102 w 616"/>
                <a:gd name="T1" fmla="*/ 258 h 383"/>
                <a:gd name="T2" fmla="*/ 84 w 616"/>
                <a:gd name="T3" fmla="*/ 295 h 383"/>
                <a:gd name="T4" fmla="*/ 59 w 616"/>
                <a:gd name="T5" fmla="*/ 306 h 383"/>
                <a:gd name="T6" fmla="*/ 57 w 616"/>
                <a:gd name="T7" fmla="*/ 331 h 383"/>
                <a:gd name="T8" fmla="*/ 3 w 616"/>
                <a:gd name="T9" fmla="*/ 349 h 383"/>
                <a:gd name="T10" fmla="*/ 0 w 616"/>
                <a:gd name="T11" fmla="*/ 369 h 383"/>
                <a:gd name="T12" fmla="*/ 145 w 616"/>
                <a:gd name="T13" fmla="*/ 345 h 383"/>
                <a:gd name="T14" fmla="*/ 408 w 616"/>
                <a:gd name="T15" fmla="*/ 292 h 383"/>
                <a:gd name="T16" fmla="*/ 610 w 616"/>
                <a:gd name="T17" fmla="*/ 244 h 383"/>
                <a:gd name="T18" fmla="*/ 610 w 616"/>
                <a:gd name="T19" fmla="*/ 207 h 383"/>
                <a:gd name="T20" fmla="*/ 588 w 616"/>
                <a:gd name="T21" fmla="*/ 195 h 383"/>
                <a:gd name="T22" fmla="*/ 570 w 616"/>
                <a:gd name="T23" fmla="*/ 214 h 383"/>
                <a:gd name="T24" fmla="*/ 559 w 616"/>
                <a:gd name="T25" fmla="*/ 164 h 383"/>
                <a:gd name="T26" fmla="*/ 570 w 616"/>
                <a:gd name="T27" fmla="*/ 120 h 383"/>
                <a:gd name="T28" fmla="*/ 496 w 616"/>
                <a:gd name="T29" fmla="*/ 86 h 383"/>
                <a:gd name="T30" fmla="*/ 444 w 616"/>
                <a:gd name="T31" fmla="*/ 95 h 383"/>
                <a:gd name="T32" fmla="*/ 442 w 616"/>
                <a:gd name="T33" fmla="*/ 27 h 383"/>
                <a:gd name="T34" fmla="*/ 389 w 616"/>
                <a:gd name="T35" fmla="*/ 0 h 383"/>
                <a:gd name="T36" fmla="*/ 348 w 616"/>
                <a:gd name="T37" fmla="*/ 17 h 383"/>
                <a:gd name="T38" fmla="*/ 321 w 616"/>
                <a:gd name="T39" fmla="*/ 81 h 383"/>
                <a:gd name="T40" fmla="*/ 276 w 616"/>
                <a:gd name="T41" fmla="*/ 107 h 383"/>
                <a:gd name="T42" fmla="*/ 256 w 616"/>
                <a:gd name="T43" fmla="*/ 208 h 383"/>
                <a:gd name="T44" fmla="*/ 179 w 616"/>
                <a:gd name="T45" fmla="*/ 258 h 383"/>
                <a:gd name="T46" fmla="*/ 116 w 616"/>
                <a:gd name="T47" fmla="*/ 279 h 383"/>
                <a:gd name="T48" fmla="*/ 102 w 616"/>
                <a:gd name="T49" fmla="*/ 258 h 3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6"/>
                <a:gd name="T76" fmla="*/ 0 h 383"/>
                <a:gd name="T77" fmla="*/ 616 w 616"/>
                <a:gd name="T78" fmla="*/ 383 h 3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6" h="383">
                  <a:moveTo>
                    <a:pt x="102" y="268"/>
                  </a:moveTo>
                  <a:lnTo>
                    <a:pt x="84" y="307"/>
                  </a:lnTo>
                  <a:lnTo>
                    <a:pt x="59" y="318"/>
                  </a:lnTo>
                  <a:lnTo>
                    <a:pt x="57" y="343"/>
                  </a:lnTo>
                  <a:lnTo>
                    <a:pt x="3" y="362"/>
                  </a:lnTo>
                  <a:lnTo>
                    <a:pt x="0" y="383"/>
                  </a:lnTo>
                  <a:lnTo>
                    <a:pt x="147" y="358"/>
                  </a:lnTo>
                  <a:lnTo>
                    <a:pt x="412" y="303"/>
                  </a:lnTo>
                  <a:lnTo>
                    <a:pt x="616" y="254"/>
                  </a:lnTo>
                  <a:lnTo>
                    <a:pt x="616" y="215"/>
                  </a:lnTo>
                  <a:lnTo>
                    <a:pt x="594" y="203"/>
                  </a:lnTo>
                  <a:lnTo>
                    <a:pt x="576" y="222"/>
                  </a:lnTo>
                  <a:lnTo>
                    <a:pt x="565" y="170"/>
                  </a:lnTo>
                  <a:lnTo>
                    <a:pt x="576" y="124"/>
                  </a:lnTo>
                  <a:lnTo>
                    <a:pt x="500" y="90"/>
                  </a:lnTo>
                  <a:lnTo>
                    <a:pt x="448" y="99"/>
                  </a:lnTo>
                  <a:lnTo>
                    <a:pt x="446" y="27"/>
                  </a:lnTo>
                  <a:lnTo>
                    <a:pt x="393" y="0"/>
                  </a:lnTo>
                  <a:lnTo>
                    <a:pt x="352" y="17"/>
                  </a:lnTo>
                  <a:lnTo>
                    <a:pt x="325" y="84"/>
                  </a:lnTo>
                  <a:lnTo>
                    <a:pt x="278" y="111"/>
                  </a:lnTo>
                  <a:lnTo>
                    <a:pt x="258" y="216"/>
                  </a:lnTo>
                  <a:lnTo>
                    <a:pt x="181" y="268"/>
                  </a:lnTo>
                  <a:lnTo>
                    <a:pt x="118" y="289"/>
                  </a:lnTo>
                  <a:lnTo>
                    <a:pt x="102" y="268"/>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sp>
          <p:nvSpPr>
            <p:cNvPr id="13435" name="Freeform 66"/>
            <p:cNvSpPr>
              <a:spLocks noChangeAspect="1"/>
            </p:cNvSpPr>
            <p:nvPr/>
          </p:nvSpPr>
          <p:spPr bwMode="auto">
            <a:xfrm>
              <a:off x="4506" y="1864"/>
              <a:ext cx="41" cy="69"/>
            </a:xfrm>
            <a:custGeom>
              <a:avLst/>
              <a:gdLst>
                <a:gd name="T0" fmla="*/ 0 w 42"/>
                <a:gd name="T1" fmla="*/ 6 h 71"/>
                <a:gd name="T2" fmla="*/ 40 w 42"/>
                <a:gd name="T3" fmla="*/ 0 h 71"/>
                <a:gd name="T4" fmla="*/ 18 w 42"/>
                <a:gd name="T5" fmla="*/ 67 h 71"/>
                <a:gd name="T6" fmla="*/ 2 w 42"/>
                <a:gd name="T7" fmla="*/ 66 h 71"/>
                <a:gd name="T8" fmla="*/ 0 w 42"/>
                <a:gd name="T9" fmla="*/ 6 h 71"/>
                <a:gd name="T10" fmla="*/ 0 60000 65536"/>
                <a:gd name="T11" fmla="*/ 0 60000 65536"/>
                <a:gd name="T12" fmla="*/ 0 60000 65536"/>
                <a:gd name="T13" fmla="*/ 0 60000 65536"/>
                <a:gd name="T14" fmla="*/ 0 60000 65536"/>
                <a:gd name="T15" fmla="*/ 0 w 42"/>
                <a:gd name="T16" fmla="*/ 0 h 71"/>
                <a:gd name="T17" fmla="*/ 42 w 42"/>
                <a:gd name="T18" fmla="*/ 71 h 71"/>
              </a:gdLst>
              <a:ahLst/>
              <a:cxnLst>
                <a:cxn ang="T10">
                  <a:pos x="T0" y="T1"/>
                </a:cxn>
                <a:cxn ang="T11">
                  <a:pos x="T2" y="T3"/>
                </a:cxn>
                <a:cxn ang="T12">
                  <a:pos x="T4" y="T5"/>
                </a:cxn>
                <a:cxn ang="T13">
                  <a:pos x="T6" y="T7"/>
                </a:cxn>
                <a:cxn ang="T14">
                  <a:pos x="T8" y="T9"/>
                </a:cxn>
              </a:cxnLst>
              <a:rect l="T15" t="T16" r="T17" b="T18"/>
              <a:pathLst>
                <a:path w="42" h="71">
                  <a:moveTo>
                    <a:pt x="0" y="6"/>
                  </a:moveTo>
                  <a:lnTo>
                    <a:pt x="42" y="0"/>
                  </a:lnTo>
                  <a:lnTo>
                    <a:pt x="18" y="71"/>
                  </a:lnTo>
                  <a:lnTo>
                    <a:pt x="2" y="70"/>
                  </a:lnTo>
                  <a:lnTo>
                    <a:pt x="0" y="6"/>
                  </a:lnTo>
                  <a:close/>
                </a:path>
              </a:pathLst>
            </a:custGeom>
            <a:solidFill>
              <a:schemeClr val="accent2"/>
            </a:solidFill>
            <a:ln w="9525" cap="flat" cmpd="sng">
              <a:solidFill>
                <a:srgbClr val="FFFFFF"/>
              </a:solidFill>
              <a:prstDash val="solid"/>
              <a:round/>
              <a:headEnd type="none" w="med" len="med"/>
              <a:tailEnd type="none" w="med" len="med"/>
            </a:ln>
          </p:spPr>
          <p:txBody>
            <a:bodyPr wrap="none" anchor="ctr"/>
            <a:lstStyle/>
            <a:p>
              <a:endParaRPr lang="en-US" dirty="0"/>
            </a:p>
          </p:txBody>
        </p:sp>
      </p:grpSp>
      <p:sp>
        <p:nvSpPr>
          <p:cNvPr id="13364" name="Rectangle 67"/>
          <p:cNvSpPr>
            <a:spLocks noChangeArrowheads="1"/>
          </p:cNvSpPr>
          <p:nvPr/>
        </p:nvSpPr>
        <p:spPr bwMode="auto">
          <a:xfrm>
            <a:off x="-228600" y="482600"/>
            <a:ext cx="9372600" cy="830997"/>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2400" b="1" dirty="0">
                <a:solidFill>
                  <a:srgbClr val="000000"/>
                </a:solidFill>
                <a:latin typeface="Tahoma" pitchFamily="34" charset="0"/>
                <a:cs typeface="Tahoma" pitchFamily="34" charset="0"/>
                <a:sym typeface="Tahoma" pitchFamily="34" charset="0"/>
              </a:rPr>
              <a:t>Uninsured Rates Among Nonelderly </a:t>
            </a:r>
          </a:p>
          <a:p>
            <a:pPr algn="ctr">
              <a:buClr>
                <a:srgbClr val="000000"/>
              </a:buClr>
              <a:buFont typeface="Tahoma" pitchFamily="34" charset="0"/>
              <a:buNone/>
            </a:pPr>
            <a:r>
              <a:rPr lang="en-US" sz="2400" b="1" dirty="0">
                <a:solidFill>
                  <a:srgbClr val="000000"/>
                </a:solidFill>
                <a:latin typeface="Tahoma" pitchFamily="34" charset="0"/>
                <a:cs typeface="Tahoma" pitchFamily="34" charset="0"/>
                <a:sym typeface="Tahoma" pitchFamily="34" charset="0"/>
              </a:rPr>
              <a:t>by State, 2009-2010</a:t>
            </a:r>
          </a:p>
        </p:txBody>
      </p:sp>
      <p:sp>
        <p:nvSpPr>
          <p:cNvPr id="13365" name="Rectangle 68"/>
          <p:cNvSpPr>
            <a:spLocks noChangeArrowheads="1"/>
          </p:cNvSpPr>
          <p:nvPr/>
        </p:nvSpPr>
        <p:spPr bwMode="auto">
          <a:xfrm>
            <a:off x="4648200" y="5667375"/>
            <a:ext cx="152400" cy="152400"/>
          </a:xfrm>
          <a:prstGeom prst="rect">
            <a:avLst/>
          </a:prstGeom>
          <a:solidFill>
            <a:schemeClr val="accent2"/>
          </a:solidFill>
          <a:ln w="9525">
            <a:solidFill>
              <a:schemeClr val="tx1"/>
            </a:solidFill>
            <a:miter lim="800000"/>
            <a:headEnd/>
            <a:tailEnd/>
          </a:ln>
        </p:spPr>
        <p:txBody>
          <a:bodyPr wrap="none" anchor="ctr"/>
          <a:lstStyle/>
          <a:p>
            <a:pPr>
              <a:buClr>
                <a:srgbClr val="000000"/>
              </a:buClr>
              <a:buFont typeface="Times New Roman" pitchFamily="18" charset="0"/>
              <a:buNone/>
            </a:pPr>
            <a:endParaRPr lang="en-US" sz="2400" dirty="0">
              <a:solidFill>
                <a:srgbClr val="000000"/>
              </a:solidFill>
              <a:latin typeface="Times New Roman" pitchFamily="18" charset="0"/>
              <a:cs typeface="Tahoma" pitchFamily="34" charset="0"/>
              <a:sym typeface="Tahoma" pitchFamily="34" charset="0"/>
            </a:endParaRPr>
          </a:p>
        </p:txBody>
      </p:sp>
      <p:sp>
        <p:nvSpPr>
          <p:cNvPr id="13366" name="Rectangle 69"/>
          <p:cNvSpPr>
            <a:spLocks noChangeArrowheads="1"/>
          </p:cNvSpPr>
          <p:nvPr/>
        </p:nvSpPr>
        <p:spPr bwMode="auto">
          <a:xfrm>
            <a:off x="4648200" y="5372100"/>
            <a:ext cx="152400" cy="152400"/>
          </a:xfrm>
          <a:prstGeom prst="rect">
            <a:avLst/>
          </a:prstGeom>
          <a:solidFill>
            <a:srgbClr val="FFFFFF"/>
          </a:solidFill>
          <a:ln w="9525">
            <a:solidFill>
              <a:schemeClr val="tx1"/>
            </a:solidFill>
            <a:miter lim="800000"/>
            <a:headEnd/>
            <a:tailEnd/>
          </a:ln>
        </p:spPr>
        <p:txBody>
          <a:bodyPr wrap="none" anchor="ctr"/>
          <a:lstStyle/>
          <a:p>
            <a:pPr>
              <a:buClr>
                <a:srgbClr val="000000"/>
              </a:buClr>
              <a:buFont typeface="Times New Roman" pitchFamily="18" charset="0"/>
              <a:buNone/>
            </a:pPr>
            <a:endParaRPr lang="en-US" sz="2400" dirty="0">
              <a:solidFill>
                <a:srgbClr val="000000"/>
              </a:solidFill>
              <a:latin typeface="Times New Roman" pitchFamily="18" charset="0"/>
              <a:cs typeface="Tahoma" pitchFamily="34" charset="0"/>
              <a:sym typeface="Tahoma" pitchFamily="34" charset="0"/>
            </a:endParaRPr>
          </a:p>
        </p:txBody>
      </p:sp>
      <p:sp>
        <p:nvSpPr>
          <p:cNvPr id="13367" name="Text Box 70"/>
          <p:cNvSpPr txBox="1">
            <a:spLocks noChangeArrowheads="1"/>
          </p:cNvSpPr>
          <p:nvPr/>
        </p:nvSpPr>
        <p:spPr bwMode="auto">
          <a:xfrm>
            <a:off x="4800600" y="5291138"/>
            <a:ext cx="3702050" cy="338137"/>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600" b="1" dirty="0">
                <a:solidFill>
                  <a:srgbClr val="000000"/>
                </a:solidFill>
                <a:latin typeface="Tahoma" pitchFamily="34" charset="0"/>
                <a:cs typeface="Tahoma" pitchFamily="34" charset="0"/>
                <a:sym typeface="Tahoma" pitchFamily="34" charset="0"/>
              </a:rPr>
              <a:t>&lt;14% Uninsured (13 states &amp; DC)</a:t>
            </a:r>
          </a:p>
        </p:txBody>
      </p:sp>
      <p:sp>
        <p:nvSpPr>
          <p:cNvPr id="13368" name="Text Box 71"/>
          <p:cNvSpPr txBox="1">
            <a:spLocks noChangeArrowheads="1"/>
          </p:cNvSpPr>
          <p:nvPr/>
        </p:nvSpPr>
        <p:spPr bwMode="auto">
          <a:xfrm>
            <a:off x="4800600" y="5586413"/>
            <a:ext cx="3556000" cy="338137"/>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600" b="1" dirty="0">
                <a:solidFill>
                  <a:srgbClr val="000000"/>
                </a:solidFill>
                <a:latin typeface="Tahoma" pitchFamily="34" charset="0"/>
                <a:cs typeface="Tahoma" pitchFamily="34" charset="0"/>
                <a:sym typeface="Tahoma" pitchFamily="34" charset="0"/>
              </a:rPr>
              <a:t>14 to 18% Uninsured (18 states)</a:t>
            </a:r>
          </a:p>
        </p:txBody>
      </p:sp>
      <p:sp>
        <p:nvSpPr>
          <p:cNvPr id="13369" name="Rectangle 72"/>
          <p:cNvSpPr>
            <a:spLocks noChangeArrowheads="1"/>
          </p:cNvSpPr>
          <p:nvPr/>
        </p:nvSpPr>
        <p:spPr bwMode="auto">
          <a:xfrm>
            <a:off x="4648200" y="5967413"/>
            <a:ext cx="152400" cy="152400"/>
          </a:xfrm>
          <a:prstGeom prst="rect">
            <a:avLst/>
          </a:prstGeom>
          <a:solidFill>
            <a:schemeClr val="accent1"/>
          </a:solidFill>
          <a:ln w="9525">
            <a:solidFill>
              <a:schemeClr val="tx1"/>
            </a:solidFill>
            <a:miter lim="800000"/>
            <a:headEnd/>
            <a:tailEnd/>
          </a:ln>
        </p:spPr>
        <p:txBody>
          <a:bodyPr wrap="none" anchor="ctr"/>
          <a:lstStyle/>
          <a:p>
            <a:pPr>
              <a:buClr>
                <a:srgbClr val="000000"/>
              </a:buClr>
              <a:buFont typeface="Times New Roman" pitchFamily="18" charset="0"/>
              <a:buNone/>
            </a:pPr>
            <a:endParaRPr lang="en-US" sz="2400" dirty="0">
              <a:solidFill>
                <a:srgbClr val="000000"/>
              </a:solidFill>
              <a:latin typeface="Times New Roman" pitchFamily="18" charset="0"/>
              <a:cs typeface="Tahoma" pitchFamily="34" charset="0"/>
              <a:sym typeface="Tahoma" pitchFamily="34" charset="0"/>
            </a:endParaRPr>
          </a:p>
        </p:txBody>
      </p:sp>
      <p:sp>
        <p:nvSpPr>
          <p:cNvPr id="13370" name="Text Box 73"/>
          <p:cNvSpPr txBox="1">
            <a:spLocks noChangeArrowheads="1"/>
          </p:cNvSpPr>
          <p:nvPr/>
        </p:nvSpPr>
        <p:spPr bwMode="auto">
          <a:xfrm>
            <a:off x="1309688" y="5581650"/>
            <a:ext cx="2919412" cy="338138"/>
          </a:xfrm>
          <a:prstGeom prst="rect">
            <a:avLst/>
          </a:prstGeom>
          <a:noFill/>
          <a:ln w="9525">
            <a:noFill/>
            <a:miter lim="800000"/>
            <a:headEnd/>
            <a:tailEnd/>
          </a:ln>
        </p:spPr>
        <p:txBody>
          <a:bodyPr wrap="none">
            <a:spAutoFit/>
          </a:bodyPr>
          <a:lstStyle/>
          <a:p>
            <a:pPr algn="ctr">
              <a:buClr>
                <a:srgbClr val="000000"/>
              </a:buClr>
              <a:buFont typeface="Tahoma" pitchFamily="34" charset="0"/>
              <a:buNone/>
            </a:pPr>
            <a:r>
              <a:rPr lang="en-US" sz="1600" b="1" dirty="0">
                <a:solidFill>
                  <a:srgbClr val="000000"/>
                </a:solidFill>
                <a:latin typeface="Tahoma" pitchFamily="34" charset="0"/>
                <a:cs typeface="Tahoma" pitchFamily="34" charset="0"/>
                <a:sym typeface="Tahoma" pitchFamily="34" charset="0"/>
              </a:rPr>
              <a:t>National Average = 18.4%</a:t>
            </a:r>
          </a:p>
        </p:txBody>
      </p:sp>
      <p:sp>
        <p:nvSpPr>
          <p:cNvPr id="13371" name="Text Box 74"/>
          <p:cNvSpPr txBox="1">
            <a:spLocks noChangeArrowheads="1"/>
          </p:cNvSpPr>
          <p:nvPr/>
        </p:nvSpPr>
        <p:spPr bwMode="auto">
          <a:xfrm>
            <a:off x="0" y="6032500"/>
            <a:ext cx="8181975" cy="646331"/>
          </a:xfrm>
          <a:prstGeom prst="rect">
            <a:avLst/>
          </a:prstGeom>
          <a:noFill/>
          <a:ln w="9525">
            <a:noFill/>
            <a:miter lim="800000"/>
            <a:headEnd/>
            <a:tailEnd/>
          </a:ln>
        </p:spPr>
        <p:txBody>
          <a:bodyPr wrap="square">
            <a:spAutoFit/>
          </a:bodyPr>
          <a:lstStyle/>
          <a:p>
            <a:pPr>
              <a:buClr>
                <a:srgbClr val="000000"/>
              </a:buClr>
              <a:buFont typeface="Tahoma" pitchFamily="34" charset="0"/>
              <a:buNone/>
            </a:pPr>
            <a:r>
              <a:rPr lang="en-US" sz="800" dirty="0">
                <a:solidFill>
                  <a:srgbClr val="000000"/>
                </a:solidFill>
                <a:latin typeface="Tahoma" pitchFamily="34" charset="0"/>
                <a:cs typeface="Tahoma" pitchFamily="34" charset="0"/>
                <a:sym typeface="Tahoma" pitchFamily="34" charset="0"/>
              </a:rPr>
              <a:t>SOURCE: KCMU/Urban Institute analysis of 2010 and 2011 ASEC Supplement to the CPS (two-year pooled data). In 2011, the Census Bureau adjusted the imputation methodology for variables related to insurance coverage but has not yet released detailed revised data for previous years. This map applies methodology to replicate the Census’s revision.</a:t>
            </a:r>
          </a:p>
          <a:p>
            <a:pPr>
              <a:buClr>
                <a:srgbClr val="000000"/>
              </a:buClr>
              <a:buFont typeface="Tahoma" pitchFamily="34" charset="0"/>
              <a:buNone/>
            </a:pPr>
            <a:endParaRPr lang="en-US" sz="1200" dirty="0">
              <a:solidFill>
                <a:srgbClr val="000000"/>
              </a:solidFill>
              <a:latin typeface="Tahoma" pitchFamily="34" charset="0"/>
              <a:cs typeface="Tahoma" pitchFamily="34" charset="0"/>
              <a:sym typeface="Tahoma" pitchFamily="34" charset="0"/>
            </a:endParaRPr>
          </a:p>
        </p:txBody>
      </p:sp>
      <p:sp>
        <p:nvSpPr>
          <p:cNvPr id="13372" name="Text Box 75"/>
          <p:cNvSpPr txBox="1">
            <a:spLocks noChangeArrowheads="1"/>
          </p:cNvSpPr>
          <p:nvPr/>
        </p:nvSpPr>
        <p:spPr bwMode="auto">
          <a:xfrm>
            <a:off x="2286000" y="3716338"/>
            <a:ext cx="328613"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AZ</a:t>
            </a:r>
          </a:p>
        </p:txBody>
      </p:sp>
      <p:sp>
        <p:nvSpPr>
          <p:cNvPr id="13373" name="Text Box 76"/>
          <p:cNvSpPr txBox="1">
            <a:spLocks noChangeArrowheads="1"/>
          </p:cNvSpPr>
          <p:nvPr/>
        </p:nvSpPr>
        <p:spPr bwMode="auto">
          <a:xfrm>
            <a:off x="1668463" y="1506538"/>
            <a:ext cx="371475"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WA</a:t>
            </a:r>
          </a:p>
        </p:txBody>
      </p:sp>
      <p:sp>
        <p:nvSpPr>
          <p:cNvPr id="13374" name="Text Box 77"/>
          <p:cNvSpPr txBox="1">
            <a:spLocks noChangeArrowheads="1"/>
          </p:cNvSpPr>
          <p:nvPr/>
        </p:nvSpPr>
        <p:spPr bwMode="auto">
          <a:xfrm>
            <a:off x="2971800" y="2420938"/>
            <a:ext cx="368300" cy="246062"/>
          </a:xfrm>
          <a:prstGeom prst="rect">
            <a:avLst/>
          </a:prstGeom>
          <a:noFill/>
          <a:ln w="9525">
            <a:noFill/>
            <a:miter lim="800000"/>
            <a:headEnd/>
            <a:tailEnd/>
          </a:ln>
        </p:spPr>
        <p:txBody>
          <a:bodyPr wrap="none">
            <a:spAutoFit/>
          </a:bodyPr>
          <a:lstStyle/>
          <a:p>
            <a:pPr>
              <a:buClr>
                <a:srgbClr val="FCFDFE"/>
              </a:buClr>
              <a:buFont typeface="Tahoma" pitchFamily="34" charset="0"/>
              <a:buNone/>
            </a:pPr>
            <a:r>
              <a:rPr lang="en-US" sz="1000" dirty="0">
                <a:solidFill>
                  <a:srgbClr val="FCFDFE"/>
                </a:solidFill>
                <a:latin typeface="Tahoma" pitchFamily="34" charset="0"/>
                <a:cs typeface="Tahoma" pitchFamily="34" charset="0"/>
                <a:sym typeface="Tahoma" pitchFamily="34" charset="0"/>
              </a:rPr>
              <a:t>WY</a:t>
            </a:r>
          </a:p>
        </p:txBody>
      </p:sp>
      <p:sp>
        <p:nvSpPr>
          <p:cNvPr id="13375" name="Text Box 78"/>
          <p:cNvSpPr txBox="1">
            <a:spLocks noChangeArrowheads="1"/>
          </p:cNvSpPr>
          <p:nvPr/>
        </p:nvSpPr>
        <p:spPr bwMode="auto">
          <a:xfrm>
            <a:off x="2281238" y="2193925"/>
            <a:ext cx="461962"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ID</a:t>
            </a:r>
          </a:p>
        </p:txBody>
      </p:sp>
      <p:sp>
        <p:nvSpPr>
          <p:cNvPr id="13376" name="Text Box 79"/>
          <p:cNvSpPr txBox="1">
            <a:spLocks noChangeArrowheads="1"/>
          </p:cNvSpPr>
          <p:nvPr/>
        </p:nvSpPr>
        <p:spPr bwMode="auto">
          <a:xfrm>
            <a:off x="2465388" y="2954338"/>
            <a:ext cx="338137" cy="246062"/>
          </a:xfrm>
          <a:prstGeom prst="rect">
            <a:avLst/>
          </a:prstGeom>
          <a:solidFill>
            <a:schemeClr val="accent2"/>
          </a:solidFill>
          <a:ln w="9525">
            <a:noFill/>
            <a:miter lim="800000"/>
            <a:headEnd/>
            <a:tailEnd/>
          </a:ln>
        </p:spPr>
        <p:txBody>
          <a:bodyPr wrap="none">
            <a:spAutoFit/>
          </a:bodyPr>
          <a:lstStyle/>
          <a:p>
            <a:pPr>
              <a:buClr>
                <a:srgbClr val="EEF2F5"/>
              </a:buClr>
              <a:buFont typeface="Tahoma" pitchFamily="34" charset="0"/>
              <a:buNone/>
            </a:pPr>
            <a:r>
              <a:rPr lang="en-US" sz="1000" dirty="0">
                <a:solidFill>
                  <a:schemeClr val="bg1"/>
                </a:solidFill>
                <a:latin typeface="Tahoma" pitchFamily="34" charset="0"/>
                <a:cs typeface="Tahoma" pitchFamily="34" charset="0"/>
                <a:sym typeface="Tahoma" pitchFamily="34" charset="0"/>
              </a:rPr>
              <a:t>UT</a:t>
            </a:r>
          </a:p>
        </p:txBody>
      </p:sp>
      <p:sp>
        <p:nvSpPr>
          <p:cNvPr id="13377" name="Text Box 80"/>
          <p:cNvSpPr txBox="1">
            <a:spLocks noChangeArrowheads="1"/>
          </p:cNvSpPr>
          <p:nvPr/>
        </p:nvSpPr>
        <p:spPr bwMode="auto">
          <a:xfrm>
            <a:off x="1530350" y="2039938"/>
            <a:ext cx="34925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OR</a:t>
            </a:r>
          </a:p>
        </p:txBody>
      </p:sp>
      <p:sp>
        <p:nvSpPr>
          <p:cNvPr id="13378" name="Text Box 81"/>
          <p:cNvSpPr txBox="1">
            <a:spLocks noChangeArrowheads="1"/>
          </p:cNvSpPr>
          <p:nvPr/>
        </p:nvSpPr>
        <p:spPr bwMode="auto">
          <a:xfrm>
            <a:off x="1752600" y="2787650"/>
            <a:ext cx="461963"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NV</a:t>
            </a:r>
          </a:p>
        </p:txBody>
      </p:sp>
      <p:sp>
        <p:nvSpPr>
          <p:cNvPr id="13379" name="Text Box 82"/>
          <p:cNvSpPr txBox="1">
            <a:spLocks noChangeArrowheads="1"/>
          </p:cNvSpPr>
          <p:nvPr/>
        </p:nvSpPr>
        <p:spPr bwMode="auto">
          <a:xfrm>
            <a:off x="1295400" y="3108325"/>
            <a:ext cx="385763"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CA</a:t>
            </a:r>
          </a:p>
        </p:txBody>
      </p:sp>
      <p:sp>
        <p:nvSpPr>
          <p:cNvPr id="13380" name="Text Box 83"/>
          <p:cNvSpPr txBox="1">
            <a:spLocks noChangeArrowheads="1"/>
          </p:cNvSpPr>
          <p:nvPr/>
        </p:nvSpPr>
        <p:spPr bwMode="auto">
          <a:xfrm>
            <a:off x="2743200" y="1658938"/>
            <a:ext cx="35242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MT</a:t>
            </a:r>
          </a:p>
        </p:txBody>
      </p:sp>
      <p:sp>
        <p:nvSpPr>
          <p:cNvPr id="13381" name="Text Box 84"/>
          <p:cNvSpPr txBox="1">
            <a:spLocks noChangeArrowheads="1"/>
          </p:cNvSpPr>
          <p:nvPr/>
        </p:nvSpPr>
        <p:spPr bwMode="auto">
          <a:xfrm>
            <a:off x="2438400" y="4859338"/>
            <a:ext cx="31432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HI</a:t>
            </a:r>
          </a:p>
        </p:txBody>
      </p:sp>
      <p:sp>
        <p:nvSpPr>
          <p:cNvPr id="13382" name="Text Box 85"/>
          <p:cNvSpPr txBox="1">
            <a:spLocks noChangeArrowheads="1"/>
          </p:cNvSpPr>
          <p:nvPr/>
        </p:nvSpPr>
        <p:spPr bwMode="auto">
          <a:xfrm>
            <a:off x="866775" y="4173538"/>
            <a:ext cx="331788"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AK</a:t>
            </a:r>
          </a:p>
        </p:txBody>
      </p:sp>
      <p:sp>
        <p:nvSpPr>
          <p:cNvPr id="13383" name="Text Box 86"/>
          <p:cNvSpPr txBox="1">
            <a:spLocks noChangeArrowheads="1"/>
          </p:cNvSpPr>
          <p:nvPr/>
        </p:nvSpPr>
        <p:spPr bwMode="auto">
          <a:xfrm>
            <a:off x="4897438" y="3671888"/>
            <a:ext cx="33655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AR</a:t>
            </a:r>
          </a:p>
        </p:txBody>
      </p:sp>
      <p:sp>
        <p:nvSpPr>
          <p:cNvPr id="13384" name="Text Box 87"/>
          <p:cNvSpPr txBox="1">
            <a:spLocks noChangeArrowheads="1"/>
          </p:cNvSpPr>
          <p:nvPr/>
        </p:nvSpPr>
        <p:spPr bwMode="auto">
          <a:xfrm>
            <a:off x="5334000" y="3976688"/>
            <a:ext cx="34925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MS</a:t>
            </a:r>
          </a:p>
        </p:txBody>
      </p:sp>
      <p:sp>
        <p:nvSpPr>
          <p:cNvPr id="13385" name="Text Box 88"/>
          <p:cNvSpPr txBox="1">
            <a:spLocks noChangeArrowheads="1"/>
          </p:cNvSpPr>
          <p:nvPr/>
        </p:nvSpPr>
        <p:spPr bwMode="auto">
          <a:xfrm>
            <a:off x="4948238" y="4283075"/>
            <a:ext cx="385762"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LA</a:t>
            </a:r>
          </a:p>
        </p:txBody>
      </p:sp>
      <p:sp>
        <p:nvSpPr>
          <p:cNvPr id="13386" name="Text Box 89"/>
          <p:cNvSpPr txBox="1">
            <a:spLocks noChangeArrowheads="1"/>
          </p:cNvSpPr>
          <p:nvPr/>
        </p:nvSpPr>
        <p:spPr bwMode="auto">
          <a:xfrm>
            <a:off x="4495800" y="1903413"/>
            <a:ext cx="363538"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MN</a:t>
            </a:r>
          </a:p>
        </p:txBody>
      </p:sp>
      <p:sp>
        <p:nvSpPr>
          <p:cNvPr id="13387" name="Text Box 90"/>
          <p:cNvSpPr txBox="1">
            <a:spLocks noChangeArrowheads="1"/>
          </p:cNvSpPr>
          <p:nvPr/>
        </p:nvSpPr>
        <p:spPr bwMode="auto">
          <a:xfrm>
            <a:off x="3822700" y="1690688"/>
            <a:ext cx="35242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ND</a:t>
            </a:r>
          </a:p>
        </p:txBody>
      </p:sp>
      <p:sp>
        <p:nvSpPr>
          <p:cNvPr id="13388" name="Text Box 91"/>
          <p:cNvSpPr txBox="1">
            <a:spLocks noChangeArrowheads="1"/>
          </p:cNvSpPr>
          <p:nvPr/>
        </p:nvSpPr>
        <p:spPr bwMode="auto">
          <a:xfrm>
            <a:off x="3206750" y="3062288"/>
            <a:ext cx="347663"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CO</a:t>
            </a:r>
          </a:p>
        </p:txBody>
      </p:sp>
      <p:sp>
        <p:nvSpPr>
          <p:cNvPr id="13389" name="Text Box 92"/>
          <p:cNvSpPr txBox="1">
            <a:spLocks noChangeArrowheads="1"/>
          </p:cNvSpPr>
          <p:nvPr/>
        </p:nvSpPr>
        <p:spPr bwMode="auto">
          <a:xfrm>
            <a:off x="4648200" y="2573338"/>
            <a:ext cx="30480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IA</a:t>
            </a:r>
          </a:p>
        </p:txBody>
      </p:sp>
      <p:sp>
        <p:nvSpPr>
          <p:cNvPr id="13390" name="Text Box 93"/>
          <p:cNvSpPr txBox="1">
            <a:spLocks noChangeArrowheads="1"/>
          </p:cNvSpPr>
          <p:nvPr/>
        </p:nvSpPr>
        <p:spPr bwMode="auto">
          <a:xfrm>
            <a:off x="5070475" y="2132013"/>
            <a:ext cx="34290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WI</a:t>
            </a:r>
          </a:p>
        </p:txBody>
      </p:sp>
      <p:sp>
        <p:nvSpPr>
          <p:cNvPr id="13391" name="Text Box 94"/>
          <p:cNvSpPr txBox="1">
            <a:spLocks noChangeArrowheads="1"/>
          </p:cNvSpPr>
          <p:nvPr/>
        </p:nvSpPr>
        <p:spPr bwMode="auto">
          <a:xfrm>
            <a:off x="3886200" y="2192338"/>
            <a:ext cx="338138"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SD</a:t>
            </a:r>
          </a:p>
        </p:txBody>
      </p:sp>
      <p:sp>
        <p:nvSpPr>
          <p:cNvPr id="13392" name="Text Box 95"/>
          <p:cNvSpPr txBox="1">
            <a:spLocks noChangeArrowheads="1"/>
          </p:cNvSpPr>
          <p:nvPr/>
        </p:nvSpPr>
        <p:spPr bwMode="auto">
          <a:xfrm>
            <a:off x="4795838" y="3138488"/>
            <a:ext cx="368300"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MO</a:t>
            </a:r>
          </a:p>
        </p:txBody>
      </p:sp>
      <p:sp>
        <p:nvSpPr>
          <p:cNvPr id="13393" name="Text Box 96"/>
          <p:cNvSpPr txBox="1">
            <a:spLocks noChangeArrowheads="1"/>
          </p:cNvSpPr>
          <p:nvPr/>
        </p:nvSpPr>
        <p:spPr bwMode="auto">
          <a:xfrm>
            <a:off x="4033838" y="3138488"/>
            <a:ext cx="325437"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KS</a:t>
            </a:r>
          </a:p>
        </p:txBody>
      </p:sp>
      <p:sp>
        <p:nvSpPr>
          <p:cNvPr id="13394" name="Text Box 97"/>
          <p:cNvSpPr txBox="1">
            <a:spLocks noChangeArrowheads="1"/>
          </p:cNvSpPr>
          <p:nvPr/>
        </p:nvSpPr>
        <p:spPr bwMode="auto">
          <a:xfrm>
            <a:off x="5634038" y="3487738"/>
            <a:ext cx="339725" cy="246062"/>
          </a:xfrm>
          <a:prstGeom prst="rect">
            <a:avLst/>
          </a:prstGeom>
          <a:noFill/>
          <a:ln w="9525">
            <a:noFill/>
            <a:miter lim="800000"/>
            <a:headEnd/>
            <a:tailEnd/>
          </a:ln>
        </p:spPr>
        <p:txBody>
          <a:bodyPr wrap="none">
            <a:spAutoFit/>
          </a:bodyPr>
          <a:lstStyle/>
          <a:p>
            <a:pPr>
              <a:buClr>
                <a:srgbClr val="FCFDFE"/>
              </a:buClr>
              <a:buFont typeface="Tahoma" pitchFamily="34" charset="0"/>
              <a:buNone/>
            </a:pPr>
            <a:r>
              <a:rPr lang="en-US" sz="1000" dirty="0">
                <a:solidFill>
                  <a:srgbClr val="FCFDFE"/>
                </a:solidFill>
                <a:latin typeface="Tahoma" pitchFamily="34" charset="0"/>
                <a:cs typeface="Tahoma" pitchFamily="34" charset="0"/>
                <a:sym typeface="Tahoma" pitchFamily="34" charset="0"/>
              </a:rPr>
              <a:t>TN</a:t>
            </a:r>
          </a:p>
        </p:txBody>
      </p:sp>
      <p:sp>
        <p:nvSpPr>
          <p:cNvPr id="13395" name="Text Box 98"/>
          <p:cNvSpPr txBox="1">
            <a:spLocks noChangeArrowheads="1"/>
          </p:cNvSpPr>
          <p:nvPr/>
        </p:nvSpPr>
        <p:spPr bwMode="auto">
          <a:xfrm>
            <a:off x="3048000" y="3748088"/>
            <a:ext cx="363538"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NM</a:t>
            </a:r>
          </a:p>
        </p:txBody>
      </p:sp>
      <p:sp>
        <p:nvSpPr>
          <p:cNvPr id="13396" name="Text Box 99"/>
          <p:cNvSpPr txBox="1">
            <a:spLocks noChangeArrowheads="1"/>
          </p:cNvSpPr>
          <p:nvPr/>
        </p:nvSpPr>
        <p:spPr bwMode="auto">
          <a:xfrm>
            <a:off x="4191000" y="3595688"/>
            <a:ext cx="34607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OK</a:t>
            </a:r>
          </a:p>
        </p:txBody>
      </p:sp>
      <p:sp>
        <p:nvSpPr>
          <p:cNvPr id="13397" name="Text Box 100"/>
          <p:cNvSpPr txBox="1">
            <a:spLocks noChangeArrowheads="1"/>
          </p:cNvSpPr>
          <p:nvPr/>
        </p:nvSpPr>
        <p:spPr bwMode="auto">
          <a:xfrm>
            <a:off x="3962400" y="4189413"/>
            <a:ext cx="328613"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TX</a:t>
            </a:r>
          </a:p>
        </p:txBody>
      </p:sp>
      <p:sp>
        <p:nvSpPr>
          <p:cNvPr id="13398" name="Text Box 101"/>
          <p:cNvSpPr txBox="1">
            <a:spLocks noChangeArrowheads="1"/>
          </p:cNvSpPr>
          <p:nvPr/>
        </p:nvSpPr>
        <p:spPr bwMode="auto">
          <a:xfrm>
            <a:off x="5681663" y="3944938"/>
            <a:ext cx="32067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AL</a:t>
            </a:r>
          </a:p>
        </p:txBody>
      </p:sp>
      <p:sp>
        <p:nvSpPr>
          <p:cNvPr id="13399" name="Text Box 102"/>
          <p:cNvSpPr txBox="1">
            <a:spLocks noChangeArrowheads="1"/>
          </p:cNvSpPr>
          <p:nvPr/>
        </p:nvSpPr>
        <p:spPr bwMode="auto">
          <a:xfrm>
            <a:off x="5737225" y="2274888"/>
            <a:ext cx="325438"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MI</a:t>
            </a:r>
          </a:p>
        </p:txBody>
      </p:sp>
      <p:sp>
        <p:nvSpPr>
          <p:cNvPr id="13400" name="Text Box 103"/>
          <p:cNvSpPr txBox="1">
            <a:spLocks noChangeArrowheads="1"/>
          </p:cNvSpPr>
          <p:nvPr/>
        </p:nvSpPr>
        <p:spPr bwMode="auto">
          <a:xfrm>
            <a:off x="5273675" y="2817813"/>
            <a:ext cx="292100" cy="246062"/>
          </a:xfrm>
          <a:prstGeom prst="rect">
            <a:avLst/>
          </a:prstGeom>
          <a:noFill/>
          <a:ln w="9525">
            <a:noFill/>
            <a:miter lim="800000"/>
            <a:headEnd/>
            <a:tailEnd/>
          </a:ln>
        </p:spPr>
        <p:txBody>
          <a:bodyPr wrap="none">
            <a:spAutoFit/>
          </a:bodyPr>
          <a:lstStyle/>
          <a:p>
            <a:pPr>
              <a:buClr>
                <a:srgbClr val="EEF2F5"/>
              </a:buClr>
              <a:buFont typeface="Tahoma" pitchFamily="34" charset="0"/>
              <a:buNone/>
            </a:pPr>
            <a:r>
              <a:rPr lang="en-US" sz="1000" dirty="0">
                <a:solidFill>
                  <a:schemeClr val="bg1"/>
                </a:solidFill>
                <a:latin typeface="Tahoma" pitchFamily="34" charset="0"/>
                <a:cs typeface="Tahoma" pitchFamily="34" charset="0"/>
                <a:sym typeface="Tahoma" pitchFamily="34" charset="0"/>
              </a:rPr>
              <a:t>IL</a:t>
            </a:r>
          </a:p>
        </p:txBody>
      </p:sp>
      <p:sp>
        <p:nvSpPr>
          <p:cNvPr id="13401" name="Text Box 104"/>
          <p:cNvSpPr txBox="1">
            <a:spLocks noChangeArrowheads="1"/>
          </p:cNvSpPr>
          <p:nvPr/>
        </p:nvSpPr>
        <p:spPr bwMode="auto">
          <a:xfrm>
            <a:off x="5943600" y="2681288"/>
            <a:ext cx="357188"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OH</a:t>
            </a:r>
          </a:p>
        </p:txBody>
      </p:sp>
      <p:sp>
        <p:nvSpPr>
          <p:cNvPr id="13402" name="Text Box 105"/>
          <p:cNvSpPr txBox="1">
            <a:spLocks noChangeArrowheads="1"/>
          </p:cNvSpPr>
          <p:nvPr/>
        </p:nvSpPr>
        <p:spPr bwMode="auto">
          <a:xfrm>
            <a:off x="5632450" y="2801938"/>
            <a:ext cx="312738" cy="246062"/>
          </a:xfrm>
          <a:prstGeom prst="rect">
            <a:avLst/>
          </a:prstGeom>
          <a:noFill/>
          <a:ln w="9525">
            <a:noFill/>
            <a:miter lim="800000"/>
            <a:headEnd/>
            <a:tailEnd/>
          </a:ln>
        </p:spPr>
        <p:txBody>
          <a:bodyPr wrap="none">
            <a:spAutoFit/>
          </a:bodyPr>
          <a:lstStyle/>
          <a:p>
            <a:pPr>
              <a:buClr>
                <a:srgbClr val="FFFFFF"/>
              </a:buClr>
              <a:buFont typeface="Tahoma" pitchFamily="34" charset="0"/>
              <a:buNone/>
            </a:pPr>
            <a:r>
              <a:rPr lang="en-US" sz="1000" dirty="0">
                <a:solidFill>
                  <a:srgbClr val="FFFFFF"/>
                </a:solidFill>
                <a:latin typeface="Tahoma" pitchFamily="34" charset="0"/>
                <a:cs typeface="Tahoma" pitchFamily="34" charset="0"/>
                <a:sym typeface="Tahoma" pitchFamily="34" charset="0"/>
              </a:rPr>
              <a:t>IN</a:t>
            </a:r>
          </a:p>
        </p:txBody>
      </p:sp>
      <p:sp>
        <p:nvSpPr>
          <p:cNvPr id="13403" name="Text Box 106"/>
          <p:cNvSpPr txBox="1">
            <a:spLocks noChangeArrowheads="1"/>
          </p:cNvSpPr>
          <p:nvPr/>
        </p:nvSpPr>
        <p:spPr bwMode="auto">
          <a:xfrm>
            <a:off x="5867400" y="3138488"/>
            <a:ext cx="328613" cy="246062"/>
          </a:xfrm>
          <a:prstGeom prst="rect">
            <a:avLst/>
          </a:prstGeom>
          <a:noFill/>
          <a:ln w="9525">
            <a:noFill/>
            <a:miter lim="800000"/>
            <a:headEnd/>
            <a:tailEnd/>
          </a:ln>
        </p:spPr>
        <p:txBody>
          <a:bodyPr wrap="none">
            <a:spAutoFit/>
          </a:bodyPr>
          <a:lstStyle/>
          <a:p>
            <a:pPr>
              <a:buClr>
                <a:srgbClr val="F5F7F9"/>
              </a:buClr>
              <a:buFont typeface="Tahoma" pitchFamily="34" charset="0"/>
              <a:buNone/>
            </a:pPr>
            <a:r>
              <a:rPr lang="en-US" sz="1000" dirty="0">
                <a:solidFill>
                  <a:srgbClr val="F5F7F9"/>
                </a:solidFill>
                <a:latin typeface="Tahoma" pitchFamily="34" charset="0"/>
                <a:cs typeface="Tahoma" pitchFamily="34" charset="0"/>
                <a:sym typeface="Tahoma" pitchFamily="34" charset="0"/>
              </a:rPr>
              <a:t>KY</a:t>
            </a:r>
          </a:p>
        </p:txBody>
      </p:sp>
      <p:sp>
        <p:nvSpPr>
          <p:cNvPr id="13404" name="Text Box 107"/>
          <p:cNvSpPr txBox="1">
            <a:spLocks noChangeArrowheads="1"/>
          </p:cNvSpPr>
          <p:nvPr/>
        </p:nvSpPr>
        <p:spPr bwMode="auto">
          <a:xfrm>
            <a:off x="6700838" y="3290888"/>
            <a:ext cx="341312"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NC</a:t>
            </a:r>
          </a:p>
        </p:txBody>
      </p:sp>
      <p:sp>
        <p:nvSpPr>
          <p:cNvPr id="13405" name="Text Box 108"/>
          <p:cNvSpPr txBox="1">
            <a:spLocks noChangeArrowheads="1"/>
          </p:cNvSpPr>
          <p:nvPr/>
        </p:nvSpPr>
        <p:spPr bwMode="auto">
          <a:xfrm>
            <a:off x="6581775" y="2436813"/>
            <a:ext cx="32702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PA</a:t>
            </a:r>
          </a:p>
        </p:txBody>
      </p:sp>
      <p:sp>
        <p:nvSpPr>
          <p:cNvPr id="13406" name="Text Box 109"/>
          <p:cNvSpPr txBox="1">
            <a:spLocks noChangeArrowheads="1"/>
          </p:cNvSpPr>
          <p:nvPr/>
        </p:nvSpPr>
        <p:spPr bwMode="auto">
          <a:xfrm>
            <a:off x="6700838" y="2987675"/>
            <a:ext cx="385762" cy="246063"/>
          </a:xfrm>
          <a:prstGeom prst="rect">
            <a:avLst/>
          </a:prstGeom>
          <a:noFill/>
          <a:ln w="9525">
            <a:noFill/>
            <a:miter lim="800000"/>
            <a:headEnd/>
            <a:tailEnd/>
          </a:ln>
        </p:spPr>
        <p:txBody>
          <a:bodyPr>
            <a:spAutoFit/>
          </a:bodyPr>
          <a:lstStyle/>
          <a:p>
            <a:pPr>
              <a:buClr>
                <a:srgbClr val="FCFDFE"/>
              </a:buClr>
              <a:buFont typeface="Tahoma" pitchFamily="34" charset="0"/>
              <a:buNone/>
            </a:pPr>
            <a:r>
              <a:rPr lang="en-US" sz="1000" dirty="0">
                <a:solidFill>
                  <a:srgbClr val="FCFDFE"/>
                </a:solidFill>
                <a:latin typeface="Tahoma" pitchFamily="34" charset="0"/>
                <a:cs typeface="Tahoma" pitchFamily="34" charset="0"/>
                <a:sym typeface="Tahoma" pitchFamily="34" charset="0"/>
              </a:rPr>
              <a:t>VA</a:t>
            </a:r>
          </a:p>
        </p:txBody>
      </p:sp>
      <p:sp>
        <p:nvSpPr>
          <p:cNvPr id="13407" name="Text Box 110"/>
          <p:cNvSpPr txBox="1">
            <a:spLocks noChangeArrowheads="1"/>
          </p:cNvSpPr>
          <p:nvPr/>
        </p:nvSpPr>
        <p:spPr bwMode="auto">
          <a:xfrm>
            <a:off x="6248400" y="2954338"/>
            <a:ext cx="371475" cy="246062"/>
          </a:xfrm>
          <a:prstGeom prst="rect">
            <a:avLst/>
          </a:prstGeom>
          <a:noFill/>
          <a:ln w="9525">
            <a:noFill/>
            <a:miter lim="800000"/>
            <a:headEnd/>
            <a:tailEnd/>
          </a:ln>
        </p:spPr>
        <p:txBody>
          <a:bodyPr wrap="none">
            <a:spAutoFit/>
          </a:bodyPr>
          <a:lstStyle/>
          <a:p>
            <a:pPr>
              <a:buClr>
                <a:srgbClr val="EEF2F5"/>
              </a:buClr>
              <a:buFont typeface="Tahoma" pitchFamily="34" charset="0"/>
              <a:buNone/>
            </a:pPr>
            <a:r>
              <a:rPr lang="en-US" sz="1000" dirty="0">
                <a:solidFill>
                  <a:schemeClr val="bg1"/>
                </a:solidFill>
                <a:latin typeface="Tahoma" pitchFamily="34" charset="0"/>
                <a:cs typeface="Tahoma" pitchFamily="34" charset="0"/>
                <a:sym typeface="Tahoma" pitchFamily="34" charset="0"/>
              </a:rPr>
              <a:t>WV</a:t>
            </a:r>
          </a:p>
        </p:txBody>
      </p:sp>
      <p:sp>
        <p:nvSpPr>
          <p:cNvPr id="13408" name="Text Box 111"/>
          <p:cNvSpPr txBox="1">
            <a:spLocks noChangeArrowheads="1"/>
          </p:cNvSpPr>
          <p:nvPr/>
        </p:nvSpPr>
        <p:spPr bwMode="auto">
          <a:xfrm>
            <a:off x="6477000" y="3595688"/>
            <a:ext cx="328613"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SC</a:t>
            </a:r>
          </a:p>
        </p:txBody>
      </p:sp>
      <p:sp>
        <p:nvSpPr>
          <p:cNvPr id="13409" name="Text Box 112"/>
          <p:cNvSpPr txBox="1">
            <a:spLocks noChangeArrowheads="1"/>
          </p:cNvSpPr>
          <p:nvPr/>
        </p:nvSpPr>
        <p:spPr bwMode="auto">
          <a:xfrm>
            <a:off x="6172200" y="3895725"/>
            <a:ext cx="341313" cy="246063"/>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GA</a:t>
            </a:r>
          </a:p>
        </p:txBody>
      </p:sp>
      <p:sp>
        <p:nvSpPr>
          <p:cNvPr id="13410" name="Text Box 113"/>
          <p:cNvSpPr txBox="1">
            <a:spLocks noChangeArrowheads="1"/>
          </p:cNvSpPr>
          <p:nvPr/>
        </p:nvSpPr>
        <p:spPr bwMode="auto">
          <a:xfrm>
            <a:off x="6553200" y="4494213"/>
            <a:ext cx="309563"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FL</a:t>
            </a:r>
          </a:p>
        </p:txBody>
      </p:sp>
      <p:sp>
        <p:nvSpPr>
          <p:cNvPr id="13411" name="Text Box 114"/>
          <p:cNvSpPr txBox="1">
            <a:spLocks noChangeArrowheads="1"/>
          </p:cNvSpPr>
          <p:nvPr/>
        </p:nvSpPr>
        <p:spPr bwMode="auto">
          <a:xfrm>
            <a:off x="7391400" y="1506538"/>
            <a:ext cx="34925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ME</a:t>
            </a:r>
          </a:p>
        </p:txBody>
      </p:sp>
      <p:sp>
        <p:nvSpPr>
          <p:cNvPr id="13412" name="Text Box 115"/>
          <p:cNvSpPr txBox="1">
            <a:spLocks noChangeArrowheads="1"/>
          </p:cNvSpPr>
          <p:nvPr/>
        </p:nvSpPr>
        <p:spPr bwMode="auto">
          <a:xfrm>
            <a:off x="6781800" y="2055813"/>
            <a:ext cx="338138" cy="246062"/>
          </a:xfrm>
          <a:prstGeom prst="rect">
            <a:avLst/>
          </a:prstGeom>
          <a:noFill/>
          <a:ln w="9525">
            <a:noFill/>
            <a:miter lim="800000"/>
            <a:headEnd/>
            <a:tailEnd/>
          </a:ln>
        </p:spPr>
        <p:txBody>
          <a:bodyPr wrap="none">
            <a:spAutoFit/>
          </a:bodyPr>
          <a:lstStyle/>
          <a:p>
            <a:pPr>
              <a:buClr>
                <a:srgbClr val="EEF2F5"/>
              </a:buClr>
              <a:buFont typeface="Tahoma" pitchFamily="34" charset="0"/>
              <a:buNone/>
            </a:pPr>
            <a:r>
              <a:rPr lang="en-US" sz="1000" dirty="0">
                <a:solidFill>
                  <a:schemeClr val="bg1"/>
                </a:solidFill>
                <a:latin typeface="Tahoma" pitchFamily="34" charset="0"/>
                <a:cs typeface="Tahoma" pitchFamily="34" charset="0"/>
                <a:sym typeface="Tahoma" pitchFamily="34" charset="0"/>
              </a:rPr>
              <a:t>NY</a:t>
            </a:r>
          </a:p>
        </p:txBody>
      </p:sp>
      <p:sp>
        <p:nvSpPr>
          <p:cNvPr id="13413" name="Text Box 116"/>
          <p:cNvSpPr txBox="1">
            <a:spLocks noChangeArrowheads="1"/>
          </p:cNvSpPr>
          <p:nvPr/>
        </p:nvSpPr>
        <p:spPr bwMode="auto">
          <a:xfrm>
            <a:off x="7005638" y="1233488"/>
            <a:ext cx="350837"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NH</a:t>
            </a:r>
          </a:p>
        </p:txBody>
      </p:sp>
      <p:sp>
        <p:nvSpPr>
          <p:cNvPr id="13414" name="Text Box 117"/>
          <p:cNvSpPr txBox="1">
            <a:spLocks noChangeArrowheads="1"/>
          </p:cNvSpPr>
          <p:nvPr/>
        </p:nvSpPr>
        <p:spPr bwMode="auto">
          <a:xfrm>
            <a:off x="7920038" y="1919288"/>
            <a:ext cx="354012"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MA</a:t>
            </a:r>
          </a:p>
        </p:txBody>
      </p:sp>
      <p:sp>
        <p:nvSpPr>
          <p:cNvPr id="13415" name="Text Box 118"/>
          <p:cNvSpPr txBox="1">
            <a:spLocks noChangeArrowheads="1"/>
          </p:cNvSpPr>
          <p:nvPr/>
        </p:nvSpPr>
        <p:spPr bwMode="auto">
          <a:xfrm>
            <a:off x="6664325" y="1430338"/>
            <a:ext cx="33020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VT</a:t>
            </a:r>
          </a:p>
        </p:txBody>
      </p:sp>
      <p:sp>
        <p:nvSpPr>
          <p:cNvPr id="13416" name="Text Box 119"/>
          <p:cNvSpPr txBox="1">
            <a:spLocks noChangeArrowheads="1"/>
          </p:cNvSpPr>
          <p:nvPr/>
        </p:nvSpPr>
        <p:spPr bwMode="auto">
          <a:xfrm>
            <a:off x="7543800" y="2513013"/>
            <a:ext cx="319088"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NJ</a:t>
            </a:r>
          </a:p>
        </p:txBody>
      </p:sp>
      <p:sp>
        <p:nvSpPr>
          <p:cNvPr id="13417" name="Text Box 120"/>
          <p:cNvSpPr txBox="1">
            <a:spLocks noChangeArrowheads="1"/>
          </p:cNvSpPr>
          <p:nvPr/>
        </p:nvSpPr>
        <p:spPr bwMode="auto">
          <a:xfrm>
            <a:off x="7497763" y="2817813"/>
            <a:ext cx="338137"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DE</a:t>
            </a:r>
          </a:p>
        </p:txBody>
      </p:sp>
      <p:sp>
        <p:nvSpPr>
          <p:cNvPr id="13418" name="Text Box 121"/>
          <p:cNvSpPr txBox="1">
            <a:spLocks noChangeArrowheads="1"/>
          </p:cNvSpPr>
          <p:nvPr/>
        </p:nvSpPr>
        <p:spPr bwMode="auto">
          <a:xfrm>
            <a:off x="7573963" y="3046413"/>
            <a:ext cx="365125"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MD</a:t>
            </a:r>
          </a:p>
        </p:txBody>
      </p:sp>
      <p:sp>
        <p:nvSpPr>
          <p:cNvPr id="13419" name="Text Box 122"/>
          <p:cNvSpPr txBox="1">
            <a:spLocks noChangeArrowheads="1"/>
          </p:cNvSpPr>
          <p:nvPr/>
        </p:nvSpPr>
        <p:spPr bwMode="auto">
          <a:xfrm>
            <a:off x="7848600" y="2209800"/>
            <a:ext cx="346075"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RI</a:t>
            </a:r>
          </a:p>
        </p:txBody>
      </p:sp>
      <p:sp>
        <p:nvSpPr>
          <p:cNvPr id="13420" name="Line 123"/>
          <p:cNvSpPr>
            <a:spLocks noChangeShapeType="1"/>
          </p:cNvSpPr>
          <p:nvPr/>
        </p:nvSpPr>
        <p:spPr bwMode="auto">
          <a:xfrm flipH="1" flipV="1">
            <a:off x="6929438" y="1616075"/>
            <a:ext cx="304800" cy="228600"/>
          </a:xfrm>
          <a:prstGeom prst="line">
            <a:avLst/>
          </a:prstGeom>
          <a:noFill/>
          <a:ln w="9525">
            <a:solidFill>
              <a:schemeClr val="tx1"/>
            </a:solidFill>
            <a:round/>
            <a:headEnd/>
            <a:tailEnd/>
          </a:ln>
        </p:spPr>
        <p:txBody>
          <a:bodyPr wrap="none" anchor="ctr"/>
          <a:lstStyle/>
          <a:p>
            <a:endParaRPr lang="en-US" dirty="0"/>
          </a:p>
        </p:txBody>
      </p:sp>
      <p:sp>
        <p:nvSpPr>
          <p:cNvPr id="13421" name="Freeform 124"/>
          <p:cNvSpPr>
            <a:spLocks/>
          </p:cNvSpPr>
          <p:nvPr/>
        </p:nvSpPr>
        <p:spPr bwMode="auto">
          <a:xfrm>
            <a:off x="7234238" y="1463675"/>
            <a:ext cx="123825" cy="322263"/>
          </a:xfrm>
          <a:custGeom>
            <a:avLst/>
            <a:gdLst>
              <a:gd name="T0" fmla="*/ 196572160 w 78"/>
              <a:gd name="T1" fmla="*/ 511593351 h 203"/>
              <a:gd name="T2" fmla="*/ 0 w 78"/>
              <a:gd name="T3" fmla="*/ 0 h 203"/>
              <a:gd name="T4" fmla="*/ 0 60000 65536"/>
              <a:gd name="T5" fmla="*/ 0 60000 65536"/>
              <a:gd name="T6" fmla="*/ 0 w 78"/>
              <a:gd name="T7" fmla="*/ 0 h 203"/>
              <a:gd name="T8" fmla="*/ 78 w 78"/>
              <a:gd name="T9" fmla="*/ 203 h 203"/>
            </a:gdLst>
            <a:ahLst/>
            <a:cxnLst>
              <a:cxn ang="T4">
                <a:pos x="T0" y="T1"/>
              </a:cxn>
              <a:cxn ang="T5">
                <a:pos x="T2" y="T3"/>
              </a:cxn>
            </a:cxnLst>
            <a:rect l="T6" t="T7" r="T8" b="T9"/>
            <a:pathLst>
              <a:path w="78" h="203">
                <a:moveTo>
                  <a:pt x="78" y="203"/>
                </a:moveTo>
                <a:lnTo>
                  <a:pt x="0" y="0"/>
                </a:lnTo>
              </a:path>
            </a:pathLst>
          </a:custGeom>
          <a:noFill/>
          <a:ln w="9525">
            <a:solidFill>
              <a:schemeClr val="tx1"/>
            </a:solidFill>
            <a:round/>
            <a:headEnd/>
            <a:tailEnd/>
          </a:ln>
        </p:spPr>
        <p:txBody>
          <a:bodyPr wrap="none" anchor="ctr"/>
          <a:lstStyle/>
          <a:p>
            <a:endParaRPr lang="en-US" dirty="0"/>
          </a:p>
        </p:txBody>
      </p:sp>
      <p:sp>
        <p:nvSpPr>
          <p:cNvPr id="13422" name="Line 125"/>
          <p:cNvSpPr>
            <a:spLocks noChangeShapeType="1"/>
          </p:cNvSpPr>
          <p:nvPr/>
        </p:nvSpPr>
        <p:spPr bwMode="auto">
          <a:xfrm>
            <a:off x="7005638" y="2835275"/>
            <a:ext cx="609600" cy="304800"/>
          </a:xfrm>
          <a:prstGeom prst="line">
            <a:avLst/>
          </a:prstGeom>
          <a:noFill/>
          <a:ln w="9525">
            <a:solidFill>
              <a:schemeClr val="tx1"/>
            </a:solidFill>
            <a:round/>
            <a:headEnd/>
            <a:tailEnd/>
          </a:ln>
        </p:spPr>
        <p:txBody>
          <a:bodyPr wrap="none" anchor="ctr"/>
          <a:lstStyle/>
          <a:p>
            <a:endParaRPr lang="en-US" dirty="0"/>
          </a:p>
        </p:txBody>
      </p:sp>
      <p:sp>
        <p:nvSpPr>
          <p:cNvPr id="13423" name="Freeform 126"/>
          <p:cNvSpPr>
            <a:spLocks/>
          </p:cNvSpPr>
          <p:nvPr/>
        </p:nvSpPr>
        <p:spPr bwMode="auto">
          <a:xfrm>
            <a:off x="7199313" y="2830513"/>
            <a:ext cx="339725" cy="80962"/>
          </a:xfrm>
          <a:custGeom>
            <a:avLst/>
            <a:gdLst>
              <a:gd name="T0" fmla="*/ 0 w 214"/>
              <a:gd name="T1" fmla="*/ 0 h 51"/>
              <a:gd name="T2" fmla="*/ 539313482 w 214"/>
              <a:gd name="T3" fmla="*/ 128526392 h 51"/>
              <a:gd name="T4" fmla="*/ 0 60000 65536"/>
              <a:gd name="T5" fmla="*/ 0 60000 65536"/>
              <a:gd name="T6" fmla="*/ 0 w 214"/>
              <a:gd name="T7" fmla="*/ 0 h 51"/>
              <a:gd name="T8" fmla="*/ 214 w 214"/>
              <a:gd name="T9" fmla="*/ 51 h 51"/>
            </a:gdLst>
            <a:ahLst/>
            <a:cxnLst>
              <a:cxn ang="T4">
                <a:pos x="T0" y="T1"/>
              </a:cxn>
              <a:cxn ang="T5">
                <a:pos x="T2" y="T3"/>
              </a:cxn>
            </a:cxnLst>
            <a:rect l="T6" t="T7" r="T8" b="T9"/>
            <a:pathLst>
              <a:path w="214" h="51">
                <a:moveTo>
                  <a:pt x="0" y="0"/>
                </a:moveTo>
                <a:lnTo>
                  <a:pt x="214" y="51"/>
                </a:lnTo>
              </a:path>
            </a:pathLst>
          </a:custGeom>
          <a:noFill/>
          <a:ln w="9525">
            <a:solidFill>
              <a:schemeClr val="tx1"/>
            </a:solidFill>
            <a:round/>
            <a:headEnd/>
            <a:tailEnd/>
          </a:ln>
        </p:spPr>
        <p:txBody>
          <a:bodyPr wrap="none" anchor="ctr"/>
          <a:lstStyle/>
          <a:p>
            <a:endParaRPr lang="en-US" dirty="0"/>
          </a:p>
        </p:txBody>
      </p:sp>
      <p:sp>
        <p:nvSpPr>
          <p:cNvPr id="13424" name="Freeform 127"/>
          <p:cNvSpPr>
            <a:spLocks/>
          </p:cNvSpPr>
          <p:nvPr/>
        </p:nvSpPr>
        <p:spPr bwMode="auto">
          <a:xfrm>
            <a:off x="7242175" y="2598738"/>
            <a:ext cx="377825" cy="9525"/>
          </a:xfrm>
          <a:custGeom>
            <a:avLst/>
            <a:gdLst>
              <a:gd name="T0" fmla="*/ 0 w 238"/>
              <a:gd name="T1" fmla="*/ 0 h 6"/>
              <a:gd name="T2" fmla="*/ 599797232 w 238"/>
              <a:gd name="T3" fmla="*/ 15120939 h 6"/>
              <a:gd name="T4" fmla="*/ 0 60000 65536"/>
              <a:gd name="T5" fmla="*/ 0 60000 65536"/>
              <a:gd name="T6" fmla="*/ 0 w 238"/>
              <a:gd name="T7" fmla="*/ 0 h 6"/>
              <a:gd name="T8" fmla="*/ 238 w 238"/>
              <a:gd name="T9" fmla="*/ 6 h 6"/>
            </a:gdLst>
            <a:ahLst/>
            <a:cxnLst>
              <a:cxn ang="T4">
                <a:pos x="T0" y="T1"/>
              </a:cxn>
              <a:cxn ang="T5">
                <a:pos x="T2" y="T3"/>
              </a:cxn>
            </a:cxnLst>
            <a:rect l="T6" t="T7" r="T8" b="T9"/>
            <a:pathLst>
              <a:path w="238" h="6">
                <a:moveTo>
                  <a:pt x="0" y="0"/>
                </a:moveTo>
                <a:lnTo>
                  <a:pt x="238" y="6"/>
                </a:lnTo>
              </a:path>
            </a:pathLst>
          </a:custGeom>
          <a:noFill/>
          <a:ln w="9525">
            <a:solidFill>
              <a:schemeClr val="tx1"/>
            </a:solidFill>
            <a:round/>
            <a:headEnd/>
            <a:tailEnd/>
          </a:ln>
        </p:spPr>
        <p:txBody>
          <a:bodyPr wrap="none" anchor="ctr"/>
          <a:lstStyle/>
          <a:p>
            <a:endParaRPr lang="en-US" dirty="0"/>
          </a:p>
        </p:txBody>
      </p:sp>
      <p:sp>
        <p:nvSpPr>
          <p:cNvPr id="13425" name="Line 128"/>
          <p:cNvSpPr>
            <a:spLocks noChangeShapeType="1"/>
          </p:cNvSpPr>
          <p:nvPr/>
        </p:nvSpPr>
        <p:spPr bwMode="auto">
          <a:xfrm flipV="1">
            <a:off x="7462838" y="2073275"/>
            <a:ext cx="533400" cy="76200"/>
          </a:xfrm>
          <a:prstGeom prst="line">
            <a:avLst/>
          </a:prstGeom>
          <a:noFill/>
          <a:ln w="9525">
            <a:solidFill>
              <a:schemeClr val="tx1"/>
            </a:solidFill>
            <a:round/>
            <a:headEnd/>
            <a:tailEnd/>
          </a:ln>
        </p:spPr>
        <p:txBody>
          <a:bodyPr wrap="none" anchor="ctr"/>
          <a:lstStyle/>
          <a:p>
            <a:endParaRPr lang="en-US" dirty="0"/>
          </a:p>
        </p:txBody>
      </p:sp>
      <p:sp>
        <p:nvSpPr>
          <p:cNvPr id="13426" name="Line 129"/>
          <p:cNvSpPr>
            <a:spLocks noChangeShapeType="1"/>
          </p:cNvSpPr>
          <p:nvPr/>
        </p:nvSpPr>
        <p:spPr bwMode="auto">
          <a:xfrm>
            <a:off x="7386638" y="2301875"/>
            <a:ext cx="381000" cy="152400"/>
          </a:xfrm>
          <a:prstGeom prst="line">
            <a:avLst/>
          </a:prstGeom>
          <a:noFill/>
          <a:ln w="9525">
            <a:solidFill>
              <a:schemeClr val="tx1"/>
            </a:solidFill>
            <a:round/>
            <a:headEnd/>
            <a:tailEnd/>
          </a:ln>
        </p:spPr>
        <p:txBody>
          <a:bodyPr wrap="none" anchor="ctr"/>
          <a:lstStyle/>
          <a:p>
            <a:endParaRPr lang="en-US" dirty="0"/>
          </a:p>
        </p:txBody>
      </p:sp>
      <p:sp>
        <p:nvSpPr>
          <p:cNvPr id="13427" name="Freeform 130"/>
          <p:cNvSpPr>
            <a:spLocks/>
          </p:cNvSpPr>
          <p:nvPr/>
        </p:nvSpPr>
        <p:spPr bwMode="auto">
          <a:xfrm>
            <a:off x="7504113" y="2278063"/>
            <a:ext cx="420687" cy="58737"/>
          </a:xfrm>
          <a:custGeom>
            <a:avLst/>
            <a:gdLst>
              <a:gd name="T0" fmla="*/ 0 w 265"/>
              <a:gd name="T1" fmla="*/ 0 h 37"/>
              <a:gd name="T2" fmla="*/ 667839710 w 265"/>
              <a:gd name="T3" fmla="*/ 93244180 h 37"/>
              <a:gd name="T4" fmla="*/ 0 60000 65536"/>
              <a:gd name="T5" fmla="*/ 0 60000 65536"/>
              <a:gd name="T6" fmla="*/ 0 w 265"/>
              <a:gd name="T7" fmla="*/ 0 h 37"/>
              <a:gd name="T8" fmla="*/ 265 w 265"/>
              <a:gd name="T9" fmla="*/ 37 h 37"/>
            </a:gdLst>
            <a:ahLst/>
            <a:cxnLst>
              <a:cxn ang="T4">
                <a:pos x="T0" y="T1"/>
              </a:cxn>
              <a:cxn ang="T5">
                <a:pos x="T2" y="T3"/>
              </a:cxn>
            </a:cxnLst>
            <a:rect l="T6" t="T7" r="T8" b="T9"/>
            <a:pathLst>
              <a:path w="265" h="37">
                <a:moveTo>
                  <a:pt x="0" y="0"/>
                </a:moveTo>
                <a:lnTo>
                  <a:pt x="265" y="37"/>
                </a:lnTo>
              </a:path>
            </a:pathLst>
          </a:custGeom>
          <a:noFill/>
          <a:ln w="9525">
            <a:solidFill>
              <a:schemeClr val="tx1"/>
            </a:solidFill>
            <a:round/>
            <a:headEnd/>
            <a:tailEnd/>
          </a:ln>
        </p:spPr>
        <p:txBody>
          <a:bodyPr wrap="none" anchor="ctr"/>
          <a:lstStyle/>
          <a:p>
            <a:endParaRPr lang="en-US" dirty="0"/>
          </a:p>
        </p:txBody>
      </p:sp>
      <p:sp>
        <p:nvSpPr>
          <p:cNvPr id="13428" name="Freeform 131"/>
          <p:cNvSpPr>
            <a:spLocks/>
          </p:cNvSpPr>
          <p:nvPr/>
        </p:nvSpPr>
        <p:spPr bwMode="auto">
          <a:xfrm>
            <a:off x="7053263" y="2960688"/>
            <a:ext cx="642937" cy="407987"/>
          </a:xfrm>
          <a:custGeom>
            <a:avLst/>
            <a:gdLst>
              <a:gd name="T0" fmla="*/ 0 w 405"/>
              <a:gd name="T1" fmla="*/ 0 h 257"/>
              <a:gd name="T2" fmla="*/ 1020661783 w 405"/>
              <a:gd name="T3" fmla="*/ 647678460 h 257"/>
              <a:gd name="T4" fmla="*/ 0 60000 65536"/>
              <a:gd name="T5" fmla="*/ 0 60000 65536"/>
              <a:gd name="T6" fmla="*/ 0 w 405"/>
              <a:gd name="T7" fmla="*/ 0 h 257"/>
              <a:gd name="T8" fmla="*/ 405 w 405"/>
              <a:gd name="T9" fmla="*/ 257 h 257"/>
            </a:gdLst>
            <a:ahLst/>
            <a:cxnLst>
              <a:cxn ang="T4">
                <a:pos x="T0" y="T1"/>
              </a:cxn>
              <a:cxn ang="T5">
                <a:pos x="T2" y="T3"/>
              </a:cxn>
            </a:cxnLst>
            <a:rect l="T6" t="T7" r="T8" b="T9"/>
            <a:pathLst>
              <a:path w="405" h="257">
                <a:moveTo>
                  <a:pt x="0" y="0"/>
                </a:moveTo>
                <a:lnTo>
                  <a:pt x="405" y="257"/>
                </a:lnTo>
              </a:path>
            </a:pathLst>
          </a:custGeom>
          <a:noFill/>
          <a:ln w="9525">
            <a:solidFill>
              <a:schemeClr val="tx1"/>
            </a:solidFill>
            <a:round/>
            <a:headEnd/>
            <a:tailEnd/>
          </a:ln>
        </p:spPr>
        <p:txBody>
          <a:bodyPr wrap="none" anchor="ctr"/>
          <a:lstStyle/>
          <a:p>
            <a:endParaRPr lang="en-US" dirty="0"/>
          </a:p>
        </p:txBody>
      </p:sp>
      <p:sp>
        <p:nvSpPr>
          <p:cNvPr id="13429" name="Text Box 132"/>
          <p:cNvSpPr txBox="1">
            <a:spLocks noChangeArrowheads="1"/>
          </p:cNvSpPr>
          <p:nvPr/>
        </p:nvSpPr>
        <p:spPr bwMode="auto">
          <a:xfrm>
            <a:off x="7627938" y="3275013"/>
            <a:ext cx="34290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DC</a:t>
            </a:r>
          </a:p>
        </p:txBody>
      </p:sp>
      <p:sp>
        <p:nvSpPr>
          <p:cNvPr id="13430" name="Text Box 133"/>
          <p:cNvSpPr txBox="1">
            <a:spLocks noChangeArrowheads="1"/>
          </p:cNvSpPr>
          <p:nvPr/>
        </p:nvSpPr>
        <p:spPr bwMode="auto">
          <a:xfrm>
            <a:off x="7696200" y="2362200"/>
            <a:ext cx="498475" cy="246063"/>
          </a:xfrm>
          <a:prstGeom prst="rect">
            <a:avLst/>
          </a:prstGeom>
          <a:noFill/>
          <a:ln w="9525">
            <a:noFill/>
            <a:miter lim="800000"/>
            <a:headEnd/>
            <a:tailEnd/>
          </a:ln>
        </p:spPr>
        <p:txBody>
          <a:bodyPr>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CT</a:t>
            </a:r>
          </a:p>
        </p:txBody>
      </p:sp>
      <p:sp>
        <p:nvSpPr>
          <p:cNvPr id="13431" name="Text Box 134"/>
          <p:cNvSpPr txBox="1">
            <a:spLocks noChangeArrowheads="1"/>
          </p:cNvSpPr>
          <p:nvPr/>
        </p:nvSpPr>
        <p:spPr bwMode="auto">
          <a:xfrm>
            <a:off x="4800600" y="5849938"/>
            <a:ext cx="3135313" cy="338137"/>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600" b="1" dirty="0">
                <a:solidFill>
                  <a:srgbClr val="000000"/>
                </a:solidFill>
                <a:latin typeface="Tahoma" pitchFamily="34" charset="0"/>
                <a:cs typeface="Arial" charset="0"/>
                <a:sym typeface="Tahoma" pitchFamily="34" charset="0"/>
              </a:rPr>
              <a:t>&gt;</a:t>
            </a:r>
            <a:r>
              <a:rPr lang="en-US" sz="1600" b="1" dirty="0">
                <a:solidFill>
                  <a:srgbClr val="000000"/>
                </a:solidFill>
                <a:latin typeface="Tahoma" pitchFamily="34" charset="0"/>
                <a:cs typeface="Tahoma" pitchFamily="34" charset="0"/>
                <a:sym typeface="Tahoma" pitchFamily="34" charset="0"/>
              </a:rPr>
              <a:t>18% Uninsured (19 states)</a:t>
            </a:r>
          </a:p>
        </p:txBody>
      </p:sp>
      <p:sp>
        <p:nvSpPr>
          <p:cNvPr id="13432" name="Text Box 135"/>
          <p:cNvSpPr txBox="1">
            <a:spLocks noChangeArrowheads="1"/>
          </p:cNvSpPr>
          <p:nvPr/>
        </p:nvSpPr>
        <p:spPr bwMode="auto">
          <a:xfrm>
            <a:off x="3876675" y="2649538"/>
            <a:ext cx="336550" cy="246062"/>
          </a:xfrm>
          <a:prstGeom prst="rect">
            <a:avLst/>
          </a:prstGeom>
          <a:noFill/>
          <a:ln w="9525">
            <a:noFill/>
            <a:miter lim="800000"/>
            <a:headEnd/>
            <a:tailEnd/>
          </a:ln>
        </p:spPr>
        <p:txBody>
          <a:bodyPr wrap="none">
            <a:spAutoFit/>
          </a:bodyPr>
          <a:lstStyle/>
          <a:p>
            <a:pPr>
              <a:buClr>
                <a:srgbClr val="000000"/>
              </a:buClr>
              <a:buFont typeface="Tahoma" pitchFamily="34" charset="0"/>
              <a:buNone/>
            </a:pPr>
            <a:r>
              <a:rPr lang="en-US" sz="1000" dirty="0">
                <a:solidFill>
                  <a:srgbClr val="000000"/>
                </a:solidFill>
                <a:latin typeface="Tahoma" pitchFamily="34" charset="0"/>
                <a:cs typeface="Tahoma" pitchFamily="34" charset="0"/>
                <a:sym typeface="Tahoma" pitchFamily="34" charset="0"/>
              </a:rPr>
              <a:t>NE</a:t>
            </a:r>
          </a:p>
        </p:txBody>
      </p:sp>
      <p:pic>
        <p:nvPicPr>
          <p:cNvPr id="13433" name="Picture 136" descr="kfflogo-color1"/>
          <p:cNvPicPr>
            <a:picLocks noChangeAspect="1" noChangeArrowheads="1"/>
          </p:cNvPicPr>
          <p:nvPr/>
        </p:nvPicPr>
        <p:blipFill>
          <a:blip r:embed="rId2" cstate="print"/>
          <a:srcRect/>
          <a:stretch>
            <a:fillRect/>
          </a:stretch>
        </p:blipFill>
        <p:spPr bwMode="auto">
          <a:xfrm>
            <a:off x="8615363" y="6337300"/>
            <a:ext cx="457200" cy="45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7" name="Straight Connector 25"/>
          <p:cNvCxnSpPr>
            <a:cxnSpLocks noChangeShapeType="1"/>
          </p:cNvCxnSpPr>
          <p:nvPr/>
        </p:nvCxnSpPr>
        <p:spPr bwMode="auto">
          <a:xfrm rot="5400000">
            <a:off x="3924300" y="2628900"/>
            <a:ext cx="228600" cy="0"/>
          </a:xfrm>
          <a:prstGeom prst="line">
            <a:avLst/>
          </a:prstGeom>
          <a:noFill/>
          <a:ln w="19050">
            <a:solidFill>
              <a:schemeClr val="tx1"/>
            </a:solidFill>
            <a:round/>
            <a:headEnd/>
            <a:tailEnd/>
          </a:ln>
        </p:spPr>
      </p:cxnSp>
      <p:graphicFrame>
        <p:nvGraphicFramePr>
          <p:cNvPr id="3074" name="Chart Placeholder 8"/>
          <p:cNvGraphicFramePr>
            <a:graphicFrameLocks noGrp="1"/>
          </p:cNvGraphicFramePr>
          <p:nvPr>
            <p:ph type="chart" sz="quarter" idx="4294967295"/>
          </p:nvPr>
        </p:nvGraphicFramePr>
        <p:xfrm>
          <a:off x="2997200" y="1547813"/>
          <a:ext cx="3105150" cy="3865562"/>
        </p:xfrm>
        <a:graphic>
          <a:graphicData uri="http://schemas.openxmlformats.org/presentationml/2006/ole">
            <p:oleObj spid="_x0000_s2050" name="Chart" r:id="rId3" imgW="3114675" imgH="3876650" progId="Excel.Sheet.8">
              <p:embed/>
            </p:oleObj>
          </a:graphicData>
        </a:graphic>
      </p:graphicFrame>
      <p:sp>
        <p:nvSpPr>
          <p:cNvPr id="3078" name="TextBox 15"/>
          <p:cNvSpPr txBox="1">
            <a:spLocks noChangeArrowheads="1"/>
          </p:cNvSpPr>
          <p:nvPr/>
        </p:nvSpPr>
        <p:spPr bwMode="auto">
          <a:xfrm>
            <a:off x="3657600" y="2000250"/>
            <a:ext cx="1143000" cy="520700"/>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400% FPL </a:t>
            </a:r>
          </a:p>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and Above</a:t>
            </a:r>
          </a:p>
        </p:txBody>
      </p:sp>
      <p:sp>
        <p:nvSpPr>
          <p:cNvPr id="3079" name="Title 4"/>
          <p:cNvSpPr>
            <a:spLocks noGrp="1"/>
          </p:cNvSpPr>
          <p:nvPr>
            <p:ph type="title" idx="4294967295"/>
          </p:nvPr>
        </p:nvSpPr>
        <p:spPr>
          <a:xfrm>
            <a:off x="4763" y="632619"/>
            <a:ext cx="9067800" cy="411162"/>
          </a:xfrm>
          <a:prstGeom prst="rect">
            <a:avLst/>
          </a:prstGeom>
        </p:spPr>
        <p:txBody>
          <a:bodyPr/>
          <a:lstStyle/>
          <a:p>
            <a:pPr>
              <a:buClr>
                <a:srgbClr val="000000"/>
              </a:buClr>
              <a:buFont typeface="Tahoma" pitchFamily="34" charset="0"/>
              <a:buNone/>
            </a:pPr>
            <a:r>
              <a:rPr lang="en-US" sz="2800" b="1" dirty="0" smtClean="0">
                <a:cs typeface="Tahoma" pitchFamily="34" charset="0"/>
                <a:sym typeface="Tahoma" pitchFamily="34" charset="0"/>
              </a:rPr>
              <a:t>Characteristics of the Nonelderly Uninsured, 2010</a:t>
            </a:r>
          </a:p>
        </p:txBody>
      </p:sp>
      <p:sp>
        <p:nvSpPr>
          <p:cNvPr id="3080" name="Text Placeholder 5"/>
          <p:cNvSpPr>
            <a:spLocks noGrp="1"/>
          </p:cNvSpPr>
          <p:nvPr>
            <p:ph type="body" sz="quarter" idx="4294967295"/>
          </p:nvPr>
        </p:nvSpPr>
        <p:spPr>
          <a:xfrm>
            <a:off x="435428" y="6248400"/>
            <a:ext cx="6193971" cy="457200"/>
          </a:xfrm>
          <a:prstGeom prst="rect">
            <a:avLst/>
          </a:prstGeom>
        </p:spPr>
        <p:txBody>
          <a:bodyPr/>
          <a:lstStyle/>
          <a:p>
            <a:pPr marL="0" indent="0">
              <a:spcBef>
                <a:spcPct val="0"/>
              </a:spcBef>
              <a:buClr>
                <a:srgbClr val="10151B"/>
              </a:buClr>
              <a:buFont typeface="Tahoma" pitchFamily="34" charset="0"/>
              <a:buNone/>
            </a:pPr>
            <a:r>
              <a:rPr lang="en-US" sz="1200" dirty="0" smtClean="0">
                <a:solidFill>
                  <a:srgbClr val="10151B"/>
                </a:solidFill>
                <a:cs typeface="Tahoma" pitchFamily="34" charset="0"/>
                <a:sym typeface="Tahoma" pitchFamily="34" charset="0"/>
              </a:rPr>
              <a:t>The federal poverty level was $22,050 for a family of four in 2010. </a:t>
            </a:r>
          </a:p>
          <a:p>
            <a:pPr marL="0" indent="0">
              <a:spcBef>
                <a:spcPct val="0"/>
              </a:spcBef>
              <a:buClr>
                <a:srgbClr val="10151B"/>
              </a:buClr>
              <a:buFont typeface="Tahoma" pitchFamily="34" charset="0"/>
              <a:buNone/>
            </a:pPr>
            <a:r>
              <a:rPr lang="en-US" sz="1200" dirty="0" smtClean="0">
                <a:solidFill>
                  <a:srgbClr val="10151B"/>
                </a:solidFill>
                <a:cs typeface="Tahoma" pitchFamily="34" charset="0"/>
                <a:sym typeface="Tahoma" pitchFamily="34" charset="0"/>
              </a:rPr>
              <a:t>Data may not total 100% due to rounding. </a:t>
            </a:r>
            <a:br>
              <a:rPr lang="en-US" sz="1200" dirty="0" smtClean="0">
                <a:solidFill>
                  <a:srgbClr val="10151B"/>
                </a:solidFill>
                <a:cs typeface="Tahoma" pitchFamily="34" charset="0"/>
                <a:sym typeface="Tahoma" pitchFamily="34" charset="0"/>
              </a:rPr>
            </a:br>
            <a:r>
              <a:rPr lang="en-US" sz="1200" dirty="0" smtClean="0">
                <a:solidFill>
                  <a:srgbClr val="10151B"/>
                </a:solidFill>
                <a:cs typeface="Tahoma" pitchFamily="34" charset="0"/>
                <a:sym typeface="Tahoma" pitchFamily="34" charset="0"/>
              </a:rPr>
              <a:t>SOURCE: KCMU/Urban Institute analysis of 2011 ASEC Supplement to the CPS.</a:t>
            </a:r>
          </a:p>
          <a:p>
            <a:pPr marL="0" indent="0">
              <a:spcBef>
                <a:spcPct val="0"/>
              </a:spcBef>
              <a:buClr>
                <a:srgbClr val="10151B"/>
              </a:buClr>
              <a:buFont typeface="Tahoma" pitchFamily="34" charset="0"/>
              <a:buNone/>
            </a:pPr>
            <a:endParaRPr lang="en-US" sz="1200" dirty="0" smtClean="0">
              <a:solidFill>
                <a:srgbClr val="10151B"/>
              </a:solidFill>
              <a:cs typeface="Tahoma" pitchFamily="34" charset="0"/>
              <a:sym typeface="Tahoma" pitchFamily="34" charset="0"/>
            </a:endParaRPr>
          </a:p>
        </p:txBody>
      </p:sp>
      <p:graphicFrame>
        <p:nvGraphicFramePr>
          <p:cNvPr id="3075" name="Chart Placeholder 10"/>
          <p:cNvGraphicFramePr>
            <a:graphicFrameLocks noGrp="1"/>
          </p:cNvGraphicFramePr>
          <p:nvPr>
            <p:ph type="chart" sz="quarter" idx="4294967295"/>
          </p:nvPr>
        </p:nvGraphicFramePr>
        <p:xfrm>
          <a:off x="6002338" y="1547813"/>
          <a:ext cx="3105150" cy="3865562"/>
        </p:xfrm>
        <a:graphic>
          <a:graphicData uri="http://schemas.openxmlformats.org/presentationml/2006/ole">
            <p:oleObj spid="_x0000_s2051" name="Chart" r:id="rId4" imgW="3114675" imgH="3876650" progId="Excel.Sheet.8">
              <p:embed/>
            </p:oleObj>
          </a:graphicData>
        </a:graphic>
      </p:graphicFrame>
      <p:graphicFrame>
        <p:nvGraphicFramePr>
          <p:cNvPr id="3076" name="Chart Placeholder 6"/>
          <p:cNvGraphicFramePr>
            <a:graphicFrameLocks noGrp="1"/>
          </p:cNvGraphicFramePr>
          <p:nvPr>
            <p:ph type="chart" sz="quarter" idx="4294967295"/>
          </p:nvPr>
        </p:nvGraphicFramePr>
        <p:xfrm>
          <a:off x="-46038" y="1547813"/>
          <a:ext cx="3106738" cy="3865562"/>
        </p:xfrm>
        <a:graphic>
          <a:graphicData uri="http://schemas.openxmlformats.org/presentationml/2006/ole">
            <p:oleObj spid="_x0000_s2052" name="Chart" r:id="rId5" imgW="3114675" imgH="3876650" progId="Excel.Sheet.8">
              <p:embed/>
            </p:oleObj>
          </a:graphicData>
        </a:graphic>
      </p:graphicFrame>
      <p:sp>
        <p:nvSpPr>
          <p:cNvPr id="3081" name="Text Box 6"/>
          <p:cNvSpPr txBox="1">
            <a:spLocks noChangeArrowheads="1"/>
          </p:cNvSpPr>
          <p:nvPr/>
        </p:nvSpPr>
        <p:spPr bwMode="auto">
          <a:xfrm>
            <a:off x="2103438" y="5486400"/>
            <a:ext cx="4816475" cy="460375"/>
          </a:xfrm>
          <a:prstGeom prst="rect">
            <a:avLst/>
          </a:prstGeom>
          <a:noFill/>
          <a:ln w="9525">
            <a:noFill/>
            <a:miter lim="800000"/>
            <a:headEnd/>
            <a:tailEnd/>
          </a:ln>
        </p:spPr>
        <p:txBody>
          <a:bodyPr wrap="none">
            <a:spAutoFit/>
          </a:bodyPr>
          <a:lstStyle/>
          <a:p>
            <a:pPr algn="ctr">
              <a:buClr>
                <a:srgbClr val="000000"/>
              </a:buClr>
              <a:buFont typeface="Tahoma" pitchFamily="34" charset="0"/>
              <a:buNone/>
            </a:pPr>
            <a:r>
              <a:rPr lang="en-US" sz="2400" b="1" dirty="0">
                <a:solidFill>
                  <a:srgbClr val="000000"/>
                </a:solidFill>
                <a:latin typeface="Tahoma" pitchFamily="34" charset="0"/>
                <a:cs typeface="Arial" charset="0"/>
                <a:sym typeface="Tahoma" pitchFamily="34" charset="0"/>
              </a:rPr>
              <a:t>Total = 49.1 million uninsured</a:t>
            </a:r>
          </a:p>
        </p:txBody>
      </p:sp>
      <p:sp>
        <p:nvSpPr>
          <p:cNvPr id="3082" name="TextBox 7"/>
          <p:cNvSpPr txBox="1">
            <a:spLocks noChangeArrowheads="1"/>
          </p:cNvSpPr>
          <p:nvPr/>
        </p:nvSpPr>
        <p:spPr bwMode="auto">
          <a:xfrm>
            <a:off x="7602538" y="3240088"/>
            <a:ext cx="1066800" cy="735012"/>
          </a:xfrm>
          <a:prstGeom prst="rect">
            <a:avLst/>
          </a:prstGeom>
          <a:noFill/>
          <a:ln w="9525">
            <a:noFill/>
            <a:miter lim="800000"/>
            <a:headEnd/>
            <a:tailEnd/>
          </a:ln>
        </p:spPr>
        <p:txBody>
          <a:bodyPr>
            <a:spAutoFit/>
          </a:bodyPr>
          <a:lstStyle/>
          <a:p>
            <a:pPr algn="ctr">
              <a:buClr>
                <a:srgbClr val="FFFFFF"/>
              </a:buClr>
              <a:buFont typeface="Tahoma" pitchFamily="34" charset="0"/>
              <a:buNone/>
            </a:pPr>
            <a:r>
              <a:rPr lang="en-US" sz="1400" b="1" dirty="0">
                <a:solidFill>
                  <a:srgbClr val="FFFFFF"/>
                </a:solidFill>
                <a:latin typeface="Tahoma" pitchFamily="34" charset="0"/>
                <a:cs typeface="Arial" charset="0"/>
                <a:sym typeface="Tahoma" pitchFamily="34" charset="0"/>
              </a:rPr>
              <a:t>1 or More Full-Time Workers</a:t>
            </a:r>
          </a:p>
        </p:txBody>
      </p:sp>
      <p:sp>
        <p:nvSpPr>
          <p:cNvPr id="3083" name="TextBox 11"/>
          <p:cNvSpPr txBox="1">
            <a:spLocks noChangeArrowheads="1"/>
          </p:cNvSpPr>
          <p:nvPr/>
        </p:nvSpPr>
        <p:spPr bwMode="auto">
          <a:xfrm>
            <a:off x="6583363" y="2667000"/>
            <a:ext cx="1066800" cy="582613"/>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600" b="1" dirty="0">
                <a:solidFill>
                  <a:srgbClr val="000000"/>
                </a:solidFill>
                <a:latin typeface="Tahoma" pitchFamily="34" charset="0"/>
                <a:cs typeface="Arial" charset="0"/>
                <a:sym typeface="Tahoma" pitchFamily="34" charset="0"/>
              </a:rPr>
              <a:t>No Workers</a:t>
            </a:r>
          </a:p>
        </p:txBody>
      </p:sp>
      <p:sp>
        <p:nvSpPr>
          <p:cNvPr id="3084" name="TextBox 12"/>
          <p:cNvSpPr txBox="1">
            <a:spLocks noChangeArrowheads="1"/>
          </p:cNvSpPr>
          <p:nvPr/>
        </p:nvSpPr>
        <p:spPr bwMode="auto">
          <a:xfrm>
            <a:off x="5543550" y="4410075"/>
            <a:ext cx="1295400" cy="520700"/>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Part-Time Workers</a:t>
            </a:r>
          </a:p>
        </p:txBody>
      </p:sp>
      <p:sp>
        <p:nvSpPr>
          <p:cNvPr id="3085" name="TextBox 13"/>
          <p:cNvSpPr txBox="1">
            <a:spLocks noChangeArrowheads="1"/>
          </p:cNvSpPr>
          <p:nvPr/>
        </p:nvSpPr>
        <p:spPr bwMode="auto">
          <a:xfrm>
            <a:off x="3657600" y="3790950"/>
            <a:ext cx="1143000" cy="520700"/>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100-250% FPL</a:t>
            </a:r>
          </a:p>
        </p:txBody>
      </p:sp>
      <p:sp>
        <p:nvSpPr>
          <p:cNvPr id="3086" name="TextBox 14"/>
          <p:cNvSpPr txBox="1">
            <a:spLocks noChangeArrowheads="1"/>
          </p:cNvSpPr>
          <p:nvPr/>
        </p:nvSpPr>
        <p:spPr bwMode="auto">
          <a:xfrm>
            <a:off x="4371975" y="3200400"/>
            <a:ext cx="1447800" cy="307975"/>
          </a:xfrm>
          <a:prstGeom prst="rect">
            <a:avLst/>
          </a:prstGeom>
          <a:noFill/>
          <a:ln w="9525">
            <a:noFill/>
            <a:miter lim="800000"/>
            <a:headEnd/>
            <a:tailEnd/>
          </a:ln>
        </p:spPr>
        <p:txBody>
          <a:bodyPr>
            <a:spAutoFit/>
          </a:bodyPr>
          <a:lstStyle/>
          <a:p>
            <a:pPr algn="ctr">
              <a:buClr>
                <a:srgbClr val="FFFFFF"/>
              </a:buClr>
              <a:buFont typeface="Tahoma" pitchFamily="34" charset="0"/>
              <a:buNone/>
            </a:pPr>
            <a:r>
              <a:rPr lang="en-US" sz="1400" b="1" dirty="0">
                <a:solidFill>
                  <a:srgbClr val="FFFFFF"/>
                </a:solidFill>
                <a:latin typeface="Tahoma" pitchFamily="34" charset="0"/>
                <a:cs typeface="Arial" charset="0"/>
                <a:sym typeface="Tahoma" pitchFamily="34" charset="0"/>
              </a:rPr>
              <a:t>&lt;100% FPL</a:t>
            </a:r>
          </a:p>
        </p:txBody>
      </p:sp>
      <p:sp>
        <p:nvSpPr>
          <p:cNvPr id="3087" name="TextBox 16"/>
          <p:cNvSpPr txBox="1">
            <a:spLocks noChangeArrowheads="1"/>
          </p:cNvSpPr>
          <p:nvPr/>
        </p:nvSpPr>
        <p:spPr bwMode="auto">
          <a:xfrm>
            <a:off x="2438400" y="2608263"/>
            <a:ext cx="1447800" cy="520700"/>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251-399%</a:t>
            </a:r>
          </a:p>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 FPL</a:t>
            </a:r>
          </a:p>
        </p:txBody>
      </p:sp>
      <p:sp>
        <p:nvSpPr>
          <p:cNvPr id="3088" name="TextBox 24"/>
          <p:cNvSpPr txBox="1">
            <a:spLocks noChangeArrowheads="1"/>
          </p:cNvSpPr>
          <p:nvPr/>
        </p:nvSpPr>
        <p:spPr bwMode="auto">
          <a:xfrm>
            <a:off x="1362075" y="2797175"/>
            <a:ext cx="1143000" cy="307975"/>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Children</a:t>
            </a:r>
          </a:p>
        </p:txBody>
      </p:sp>
      <p:sp>
        <p:nvSpPr>
          <p:cNvPr id="3089" name="TextBox 26"/>
          <p:cNvSpPr txBox="1">
            <a:spLocks noChangeArrowheads="1"/>
          </p:cNvSpPr>
          <p:nvPr/>
        </p:nvSpPr>
        <p:spPr bwMode="auto">
          <a:xfrm>
            <a:off x="1609725" y="3565525"/>
            <a:ext cx="1143000" cy="307975"/>
          </a:xfrm>
          <a:prstGeom prst="rect">
            <a:avLst/>
          </a:prstGeom>
          <a:noFill/>
          <a:ln w="9525">
            <a:noFill/>
            <a:miter lim="800000"/>
            <a:headEnd/>
            <a:tailEnd/>
          </a:ln>
        </p:spPr>
        <p:txBody>
          <a:bodyPr>
            <a:spAutoFit/>
          </a:bodyPr>
          <a:lstStyle/>
          <a:p>
            <a:pPr algn="ctr">
              <a:buClr>
                <a:srgbClr val="000000"/>
              </a:buClr>
              <a:buFont typeface="Tahoma" pitchFamily="34" charset="0"/>
              <a:buNone/>
            </a:pPr>
            <a:r>
              <a:rPr lang="en-US" sz="1400" b="1" dirty="0">
                <a:solidFill>
                  <a:srgbClr val="000000"/>
                </a:solidFill>
                <a:latin typeface="Tahoma" pitchFamily="34" charset="0"/>
                <a:cs typeface="Arial" charset="0"/>
                <a:sym typeface="Tahoma" pitchFamily="34" charset="0"/>
              </a:rPr>
              <a:t>Parents</a:t>
            </a:r>
          </a:p>
        </p:txBody>
      </p:sp>
      <p:sp>
        <p:nvSpPr>
          <p:cNvPr id="3090" name="TextBox 27"/>
          <p:cNvSpPr txBox="1">
            <a:spLocks noChangeArrowheads="1"/>
          </p:cNvSpPr>
          <p:nvPr/>
        </p:nvSpPr>
        <p:spPr bwMode="auto">
          <a:xfrm>
            <a:off x="276225" y="3133725"/>
            <a:ext cx="1219200" cy="947738"/>
          </a:xfrm>
          <a:prstGeom prst="rect">
            <a:avLst/>
          </a:prstGeom>
          <a:noFill/>
          <a:ln w="9525">
            <a:noFill/>
            <a:miter lim="800000"/>
            <a:headEnd/>
            <a:tailEnd/>
          </a:ln>
        </p:spPr>
        <p:txBody>
          <a:bodyPr>
            <a:spAutoFit/>
          </a:bodyPr>
          <a:lstStyle/>
          <a:p>
            <a:pPr algn="r">
              <a:buClr>
                <a:srgbClr val="EEF2F5"/>
              </a:buClr>
              <a:buFont typeface="Tahoma" pitchFamily="34" charset="0"/>
              <a:buNone/>
            </a:pPr>
            <a:r>
              <a:rPr lang="en-US" sz="1400" b="1" dirty="0">
                <a:solidFill>
                  <a:schemeClr val="bg1"/>
                </a:solidFill>
                <a:latin typeface="Tahoma" pitchFamily="34" charset="0"/>
                <a:cs typeface="Arial" charset="0"/>
                <a:sym typeface="Tahoma" pitchFamily="34" charset="0"/>
              </a:rPr>
              <a:t>Adults without Dependent Children</a:t>
            </a:r>
          </a:p>
        </p:txBody>
      </p:sp>
      <p:pic>
        <p:nvPicPr>
          <p:cNvPr id="3091" name="Picture 6" descr="kfflogo-color1"/>
          <p:cNvPicPr>
            <a:picLocks noChangeAspect="1" noChangeArrowheads="1"/>
          </p:cNvPicPr>
          <p:nvPr/>
        </p:nvPicPr>
        <p:blipFill>
          <a:blip r:embed="rId6" cstate="print"/>
          <a:srcRect/>
          <a:stretch>
            <a:fillRect/>
          </a:stretch>
        </p:blipFill>
        <p:spPr bwMode="auto">
          <a:xfrm>
            <a:off x="8615363" y="6337300"/>
            <a:ext cx="457200" cy="458788"/>
          </a:xfrm>
          <a:prstGeom prst="rect">
            <a:avLst/>
          </a:prstGeom>
          <a:noFill/>
          <a:ln w="9525">
            <a:noFill/>
            <a:miter lim="800000"/>
            <a:headEnd/>
            <a:tailEnd/>
          </a:ln>
        </p:spPr>
      </p:pic>
      <p:sp>
        <p:nvSpPr>
          <p:cNvPr id="3092" name="Text Box 21"/>
          <p:cNvSpPr txBox="1">
            <a:spLocks noChangeArrowheads="1"/>
          </p:cNvSpPr>
          <p:nvPr/>
        </p:nvSpPr>
        <p:spPr bwMode="auto">
          <a:xfrm>
            <a:off x="247650" y="1525588"/>
            <a:ext cx="2438400" cy="430212"/>
          </a:xfrm>
          <a:prstGeom prst="rect">
            <a:avLst/>
          </a:prstGeom>
          <a:noFill/>
          <a:ln w="9525">
            <a:noFill/>
            <a:miter lim="800000"/>
            <a:headEnd/>
            <a:tailEnd/>
          </a:ln>
        </p:spPr>
        <p:txBody>
          <a:bodyPr>
            <a:spAutoFit/>
          </a:bodyPr>
          <a:lstStyle/>
          <a:p>
            <a:pPr>
              <a:spcBef>
                <a:spcPct val="50000"/>
              </a:spcBef>
              <a:buClr>
                <a:srgbClr val="000000"/>
              </a:buClr>
              <a:buFont typeface="Tahoma" pitchFamily="34" charset="0"/>
              <a:buNone/>
            </a:pPr>
            <a:r>
              <a:rPr lang="en-US" sz="2200" b="1" dirty="0">
                <a:solidFill>
                  <a:srgbClr val="000000"/>
                </a:solidFill>
                <a:latin typeface="Tahoma" pitchFamily="34" charset="0"/>
                <a:cs typeface="Tahoma" pitchFamily="34" charset="0"/>
                <a:sym typeface="Tahoma" pitchFamily="34" charset="0"/>
              </a:rPr>
              <a:t>Family Status</a:t>
            </a:r>
          </a:p>
        </p:txBody>
      </p:sp>
      <p:sp>
        <p:nvSpPr>
          <p:cNvPr id="3093" name="Text Box 22"/>
          <p:cNvSpPr txBox="1">
            <a:spLocks noChangeArrowheads="1"/>
          </p:cNvSpPr>
          <p:nvPr/>
        </p:nvSpPr>
        <p:spPr bwMode="auto">
          <a:xfrm>
            <a:off x="3276600" y="1524000"/>
            <a:ext cx="2438400" cy="430213"/>
          </a:xfrm>
          <a:prstGeom prst="rect">
            <a:avLst/>
          </a:prstGeom>
          <a:noFill/>
          <a:ln w="9525">
            <a:noFill/>
            <a:miter lim="800000"/>
            <a:headEnd/>
            <a:tailEnd/>
          </a:ln>
        </p:spPr>
        <p:txBody>
          <a:bodyPr>
            <a:spAutoFit/>
          </a:bodyPr>
          <a:lstStyle/>
          <a:p>
            <a:pPr>
              <a:spcBef>
                <a:spcPct val="50000"/>
              </a:spcBef>
              <a:buClr>
                <a:srgbClr val="000000"/>
              </a:buClr>
              <a:buFont typeface="Tahoma" pitchFamily="34" charset="0"/>
              <a:buNone/>
            </a:pPr>
            <a:r>
              <a:rPr lang="en-US" sz="2200" b="1" dirty="0">
                <a:solidFill>
                  <a:srgbClr val="000000"/>
                </a:solidFill>
                <a:latin typeface="Tahoma" pitchFamily="34" charset="0"/>
                <a:cs typeface="Tahoma" pitchFamily="34" charset="0"/>
                <a:sym typeface="Tahoma" pitchFamily="34" charset="0"/>
              </a:rPr>
              <a:t>Family Income</a:t>
            </a:r>
          </a:p>
        </p:txBody>
      </p:sp>
      <p:sp>
        <p:nvSpPr>
          <p:cNvPr id="3094" name="Text Box 23"/>
          <p:cNvSpPr txBox="1">
            <a:spLocks noChangeArrowheads="1"/>
          </p:cNvSpPr>
          <p:nvPr/>
        </p:nvSpPr>
        <p:spPr bwMode="auto">
          <a:xfrm>
            <a:off x="6096000" y="1524000"/>
            <a:ext cx="3048000" cy="430213"/>
          </a:xfrm>
          <a:prstGeom prst="rect">
            <a:avLst/>
          </a:prstGeom>
          <a:noFill/>
          <a:ln w="9525">
            <a:noFill/>
            <a:miter lim="800000"/>
            <a:headEnd/>
            <a:tailEnd/>
          </a:ln>
        </p:spPr>
        <p:txBody>
          <a:bodyPr>
            <a:spAutoFit/>
          </a:bodyPr>
          <a:lstStyle/>
          <a:p>
            <a:pPr>
              <a:spcBef>
                <a:spcPct val="50000"/>
              </a:spcBef>
              <a:buClr>
                <a:srgbClr val="000000"/>
              </a:buClr>
              <a:buFont typeface="Tahoma" pitchFamily="34" charset="0"/>
              <a:buNone/>
            </a:pPr>
            <a:r>
              <a:rPr lang="en-US" sz="2200" b="1" dirty="0">
                <a:solidFill>
                  <a:srgbClr val="000000"/>
                </a:solidFill>
                <a:latin typeface="Tahoma" pitchFamily="34" charset="0"/>
                <a:cs typeface="Tahoma" pitchFamily="34" charset="0"/>
                <a:sym typeface="Tahoma" pitchFamily="34" charset="0"/>
              </a:rPr>
              <a:t>Family Work Status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0"/>
          </p:nvPr>
        </p:nvSpPr>
        <p:spPr>
          <a:noFill/>
        </p:spPr>
        <p:txBody>
          <a:body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pic>
        <p:nvPicPr>
          <p:cNvPr id="67587" name="Picture 2" descr="Droplets"/>
          <p:cNvPicPr>
            <a:picLocks noChangeAspect="1" noChangeArrowheads="1"/>
          </p:cNvPicPr>
          <p:nvPr/>
        </p:nvPicPr>
        <p:blipFill>
          <a:blip r:embed="rId3" cstate="print"/>
          <a:srcRect/>
          <a:stretch>
            <a:fillRect/>
          </a:stretch>
        </p:blipFill>
        <p:spPr bwMode="auto">
          <a:xfrm>
            <a:off x="-1588" y="0"/>
            <a:ext cx="9147176" cy="6859588"/>
          </a:xfrm>
          <a:prstGeom prst="rect">
            <a:avLst/>
          </a:prstGeom>
          <a:noFill/>
          <a:ln w="9525">
            <a:noFill/>
            <a:miter lim="800000"/>
            <a:headEnd/>
            <a:tailEnd/>
          </a:ln>
        </p:spPr>
      </p:pic>
      <p:sp>
        <p:nvSpPr>
          <p:cNvPr id="67588" name="Rectangle 3"/>
          <p:cNvSpPr>
            <a:spLocks noGrp="1" noChangeArrowheads="1"/>
          </p:cNvSpPr>
          <p:nvPr>
            <p:ph type="title"/>
          </p:nvPr>
        </p:nvSpPr>
        <p:spPr>
          <a:xfrm>
            <a:off x="457200" y="3044279"/>
            <a:ext cx="8229600" cy="769441"/>
          </a:xfrm>
          <a:noFill/>
        </p:spPr>
        <p:txBody>
          <a:bodyPr anchor="ctr">
            <a:spAutoFit/>
          </a:bodyPr>
          <a:lstStyle/>
          <a:p>
            <a:pPr algn="ctr" eaLnBrk="1" hangingPunct="1"/>
            <a:r>
              <a:rPr lang="en-US" sz="4400" dirty="0" smtClean="0">
                <a:solidFill>
                  <a:schemeClr val="bg1"/>
                </a:solidFill>
              </a:rPr>
              <a:t>The Solution?</a:t>
            </a:r>
          </a:p>
        </p:txBody>
      </p:sp>
      <p:pic>
        <p:nvPicPr>
          <p:cNvPr id="67589" name="Picture 4" descr="Bottom4"/>
          <p:cNvPicPr>
            <a:picLocks noChangeAspect="1" noChangeArrowheads="1"/>
          </p:cNvPicPr>
          <p:nvPr/>
        </p:nvPicPr>
        <p:blipFill>
          <a:blip r:embed="rId4" cstate="print"/>
          <a:srcRect/>
          <a:stretch>
            <a:fillRect/>
          </a:stretch>
        </p:blipFill>
        <p:spPr bwMode="auto">
          <a:xfrm>
            <a:off x="0" y="5870575"/>
            <a:ext cx="9145588" cy="98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 Reform is Complex</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29</a:t>
            </a:fld>
            <a:endParaRPr lang="en-US" dirty="0"/>
          </a:p>
        </p:txBody>
      </p:sp>
      <p:sp>
        <p:nvSpPr>
          <p:cNvPr id="5" name="Content Placeholder 2"/>
          <p:cNvSpPr txBox="1">
            <a:spLocks noGrp="1"/>
          </p:cNvSpPr>
          <p:nvPr>
            <p:ph idx="1"/>
          </p:nvPr>
        </p:nvSpPr>
        <p:spPr bwMode="auto">
          <a:xfrm>
            <a:off x="607328" y="1610434"/>
            <a:ext cx="3951793" cy="4926841"/>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marL="342900" marR="0" lvl="0" indent="-342900" algn="l" defTabSz="652463" rtl="0" eaLnBrk="0" fontAlgn="base" latinLnBrk="0" hangingPunct="0">
              <a:lnSpc>
                <a:spcPct val="100000"/>
              </a:lnSpc>
              <a:spcBef>
                <a:spcPts val="1800"/>
              </a:spcBef>
              <a:spcAft>
                <a:spcPts val="600"/>
              </a:spcAft>
              <a:buClr>
                <a:srgbClr val="15AFEF"/>
              </a:buClr>
              <a:buSzPct val="100000"/>
              <a:buFont typeface="Lucida Grande"/>
              <a:buChar char="+"/>
              <a:tabLst/>
              <a:defRPr/>
            </a:pPr>
            <a:r>
              <a:rPr kumimoji="0" lang="en-US" sz="3200" b="0" i="0" u="none" strike="noStrike" kern="1200" cap="none" spc="0" normalizeH="0" baseline="0" noProof="0" dirty="0" smtClean="0">
                <a:ln>
                  <a:noFill/>
                </a:ln>
                <a:solidFill>
                  <a:srgbClr val="362E25"/>
                </a:solidFill>
                <a:effectLst/>
                <a:uLnTx/>
                <a:uFillTx/>
                <a:latin typeface="+mn-lt"/>
                <a:ea typeface="+mn-ea"/>
                <a:cs typeface="+mn-cs"/>
              </a:rPr>
              <a:t>Issues overlap</a:t>
            </a:r>
          </a:p>
          <a:p>
            <a:pPr marL="630238" marR="0" lvl="1" indent="-288925" algn="l" defTabSz="652463" rtl="0" eaLnBrk="0" fontAlgn="base" latinLnBrk="0" hangingPunct="0">
              <a:lnSpc>
                <a:spcPct val="100000"/>
              </a:lnSpc>
              <a:spcBef>
                <a:spcPts val="600"/>
              </a:spcBef>
              <a:spcAft>
                <a:spcPts val="600"/>
              </a:spcAft>
              <a:buClrTx/>
              <a:buSzTx/>
              <a:buFont typeface="Wingdings" charset="2"/>
              <a:buChar char="§"/>
              <a:tabLst/>
              <a:defRP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Reforms don’t address just one issue</a:t>
            </a:r>
          </a:p>
          <a:p>
            <a:pPr marL="630238" marR="0" lvl="1" indent="-288925" algn="l" defTabSz="652463" rtl="0" eaLnBrk="0" fontAlgn="base" latinLnBrk="0" hangingPunct="0">
              <a:lnSpc>
                <a:spcPct val="100000"/>
              </a:lnSpc>
              <a:spcBef>
                <a:spcPts val="600"/>
              </a:spcBef>
              <a:spcAft>
                <a:spcPts val="600"/>
              </a:spcAft>
              <a:buClrTx/>
              <a:buSzTx/>
              <a:buFont typeface="Wingdings" charset="2"/>
              <a:buChar char="§"/>
              <a:tabLst/>
              <a:defRPr/>
            </a:pPr>
            <a:r>
              <a:rPr kumimoji="0" lang="en-US"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Reforms work together to achieve the larger goal: more affordable and accessible health care coverage for everyone</a:t>
            </a:r>
          </a:p>
          <a:p>
            <a:pPr marL="342900" marR="0" lvl="0" indent="-342900" algn="l" defTabSz="652463" rtl="0" eaLnBrk="1" fontAlgn="base" latinLnBrk="0" hangingPunct="1">
              <a:lnSpc>
                <a:spcPct val="100000"/>
              </a:lnSpc>
              <a:spcBef>
                <a:spcPct val="20000"/>
              </a:spcBef>
              <a:spcAft>
                <a:spcPts val="400"/>
              </a:spcAft>
              <a:buClr>
                <a:srgbClr val="15AFEF"/>
              </a:buClr>
              <a:buSzPct val="100000"/>
              <a:buFont typeface="Lucida Grande"/>
              <a:buChar char="+"/>
              <a:tabLst/>
              <a:defRPr/>
            </a:pPr>
            <a:endParaRPr kumimoji="0" lang="en-US" sz="2400" b="0" i="0" u="none" strike="noStrike" kern="1200" cap="none" spc="0" normalizeH="0" baseline="0" noProof="0" dirty="0" smtClean="0">
              <a:ln>
                <a:noFill/>
              </a:ln>
              <a:solidFill>
                <a:srgbClr val="362E25"/>
              </a:solidFill>
              <a:effectLst/>
              <a:uLnTx/>
              <a:uFillTx/>
              <a:latin typeface="+mn-lt"/>
              <a:ea typeface="+mn-ea"/>
              <a:cs typeface="+mn-cs"/>
            </a:endParaRPr>
          </a:p>
        </p:txBody>
      </p:sp>
      <p:pic>
        <p:nvPicPr>
          <p:cNvPr id="6" name="Picture 3" descr="stacks of regs.JPG"/>
          <p:cNvPicPr>
            <a:picLocks noChangeAspect="1"/>
          </p:cNvPicPr>
          <p:nvPr/>
        </p:nvPicPr>
        <p:blipFill>
          <a:blip r:embed="rId2"/>
          <a:srcRect/>
          <a:stretch>
            <a:fillRect/>
          </a:stretch>
        </p:blipFill>
        <p:spPr bwMode="auto">
          <a:xfrm>
            <a:off x="4764106" y="1296537"/>
            <a:ext cx="3582839" cy="537425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84832" y="3430178"/>
            <a:ext cx="4523652" cy="1865721"/>
          </a:xfrm>
        </p:spPr>
        <p:txBody>
          <a:bodyPr/>
          <a:lstStyle/>
          <a:p>
            <a:pPr algn="ctr"/>
            <a:r>
              <a:rPr lang="en-US" sz="4000" dirty="0" smtClean="0">
                <a:solidFill>
                  <a:srgbClr val="FF0000"/>
                </a:solidFill>
              </a:rPr>
              <a:t>YOU</a:t>
            </a:r>
            <a:endParaRPr lang="en-US" sz="4000" dirty="0">
              <a:solidFill>
                <a:srgbClr val="FF0000"/>
              </a:solidFill>
            </a:endParaRPr>
          </a:p>
        </p:txBody>
      </p:sp>
      <p:sp>
        <p:nvSpPr>
          <p:cNvPr id="3" name="Title 2"/>
          <p:cNvSpPr>
            <a:spLocks noGrp="1"/>
          </p:cNvSpPr>
          <p:nvPr>
            <p:ph type="title"/>
          </p:nvPr>
        </p:nvSpPr>
        <p:spPr/>
        <p:txBody>
          <a:bodyPr/>
          <a:lstStyle/>
          <a:p>
            <a:r>
              <a:rPr lang="en-US" dirty="0" smtClean="0"/>
              <a:t>The Most Important Player</a:t>
            </a:r>
            <a:endParaRPr lang="en-US" dirty="0"/>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a nutshell</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30</a:t>
            </a:fld>
            <a:endParaRPr lang="en-US" dirty="0"/>
          </a:p>
        </p:txBody>
      </p:sp>
      <p:sp>
        <p:nvSpPr>
          <p:cNvPr id="5" name="Content Placeholder 1"/>
          <p:cNvSpPr>
            <a:spLocks noGrp="1"/>
          </p:cNvSpPr>
          <p:nvPr>
            <p:ph idx="1"/>
          </p:nvPr>
        </p:nvSpPr>
        <p:spPr/>
        <p:txBody>
          <a:bodyPr/>
          <a:lstStyle/>
          <a:p>
            <a:pPr eaLnBrk="1" hangingPunct="1">
              <a:buFontTx/>
              <a:buNone/>
            </a:pPr>
            <a:r>
              <a:rPr lang="en-US" sz="3200" dirty="0" smtClean="0"/>
              <a:t>The Affordable Care Act (ACA):</a:t>
            </a:r>
          </a:p>
          <a:p>
            <a:pPr>
              <a:spcBef>
                <a:spcPts val="1800"/>
              </a:spcBef>
              <a:spcAft>
                <a:spcPts val="0"/>
              </a:spcAft>
            </a:pPr>
            <a:r>
              <a:rPr lang="en-US" sz="3200" dirty="0" smtClean="0"/>
              <a:t>Mandates coverage</a:t>
            </a:r>
            <a:endParaRPr lang="en-US" sz="2800" dirty="0" smtClean="0"/>
          </a:p>
          <a:p>
            <a:pPr>
              <a:spcBef>
                <a:spcPts val="1800"/>
              </a:spcBef>
              <a:spcAft>
                <a:spcPts val="0"/>
              </a:spcAft>
            </a:pPr>
            <a:r>
              <a:rPr lang="en-US" sz="3200" dirty="0" smtClean="0"/>
              <a:t>Mandates insurance reform</a:t>
            </a:r>
          </a:p>
          <a:p>
            <a:pPr>
              <a:spcBef>
                <a:spcPts val="1800"/>
              </a:spcBef>
              <a:spcAft>
                <a:spcPts val="600"/>
              </a:spcAft>
            </a:pPr>
            <a:r>
              <a:rPr lang="en-US" sz="3200" dirty="0" smtClean="0"/>
              <a:t>Fundamentally changes how insurance is purchased</a:t>
            </a:r>
          </a:p>
          <a:p>
            <a:pPr lvl="1">
              <a:spcBef>
                <a:spcPts val="900"/>
              </a:spcBef>
              <a:spcAft>
                <a:spcPts val="600"/>
              </a:spcAft>
            </a:pPr>
            <a:r>
              <a:rPr lang="en-US" dirty="0" smtClean="0">
                <a:solidFill>
                  <a:schemeClr val="tx1">
                    <a:lumMod val="75000"/>
                    <a:lumOff val="25000"/>
                  </a:schemeClr>
                </a:solidFill>
              </a:rPr>
              <a:t>Health Insurance Marketplaces/Exchanges</a:t>
            </a:r>
          </a:p>
          <a:p>
            <a:pPr lvl="1">
              <a:spcBef>
                <a:spcPts val="600"/>
              </a:spcBef>
              <a:spcAft>
                <a:spcPts val="600"/>
              </a:spcAft>
            </a:pPr>
            <a:r>
              <a:rPr lang="en-US" dirty="0" smtClean="0">
                <a:solidFill>
                  <a:schemeClr val="tx1">
                    <a:lumMod val="75000"/>
                    <a:lumOff val="25000"/>
                  </a:schemeClr>
                </a:solidFill>
              </a:rPr>
              <a:t>Think: Expedia for health insurance</a:t>
            </a:r>
          </a:p>
          <a:p>
            <a:endParaRPr lang="en-US" dirty="0"/>
          </a:p>
        </p:txBody>
      </p:sp>
      <p:pic>
        <p:nvPicPr>
          <p:cNvPr id="6" name="Picture 2" descr="http://www.modenus.com/blog/wp-content/uploads/2011/01/nutshell.jpg"/>
          <p:cNvPicPr>
            <a:picLocks noChangeAspect="1" noChangeArrowheads="1"/>
          </p:cNvPicPr>
          <p:nvPr/>
        </p:nvPicPr>
        <p:blipFill>
          <a:blip r:embed="rId2"/>
          <a:srcRect/>
          <a:stretch>
            <a:fillRect/>
          </a:stretch>
        </p:blipFill>
        <p:spPr bwMode="auto">
          <a:xfrm>
            <a:off x="6406842" y="1610434"/>
            <a:ext cx="2670175" cy="1771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Individual</a:t>
            </a:r>
          </a:p>
          <a:p>
            <a:pPr lvl="1"/>
            <a:r>
              <a:rPr lang="en-US" dirty="0" smtClean="0"/>
              <a:t>Must carry minimum essential coverage or pay an annual fine on their taxes</a:t>
            </a:r>
          </a:p>
          <a:p>
            <a:pPr lvl="1"/>
            <a:r>
              <a:rPr lang="en-US" dirty="0" smtClean="0"/>
              <a:t>MEC: government coverage; employer coverage; individual plan; grandfathered/transitional coverage; etc</a:t>
            </a:r>
          </a:p>
          <a:p>
            <a:pPr lvl="1"/>
            <a:r>
              <a:rPr lang="en-US" dirty="0" smtClean="0"/>
              <a:t>Fine is greater of $95 or 1% income, whichever is greater</a:t>
            </a:r>
          </a:p>
          <a:p>
            <a:endParaRPr lang="en-US" dirty="0" smtClean="0"/>
          </a:p>
          <a:p>
            <a:r>
              <a:rPr lang="en-US" dirty="0" smtClean="0"/>
              <a:t>Employer</a:t>
            </a:r>
          </a:p>
          <a:p>
            <a:pPr lvl="1"/>
            <a:r>
              <a:rPr lang="en-US" dirty="0" smtClean="0"/>
              <a:t>Small employers (50 or fewer full-timers): will not be fined if they do not offer coverage; must include essential health benefits package</a:t>
            </a:r>
          </a:p>
          <a:p>
            <a:pPr lvl="1"/>
            <a:r>
              <a:rPr lang="en-US" dirty="0" smtClean="0"/>
              <a:t>Large employers (51 or more full-timers): will be fined if they do not offer coverage that meets certain requirements; do not have to include essential health benefits package</a:t>
            </a:r>
          </a:p>
          <a:p>
            <a:pPr lvl="2"/>
            <a:r>
              <a:rPr lang="en-US" dirty="0" smtClean="0"/>
              <a:t>Phased approach: 100+ must offer in 2015; 51+ in 2016</a:t>
            </a:r>
            <a:endParaRPr lang="en-US" dirty="0"/>
          </a:p>
        </p:txBody>
      </p:sp>
      <p:sp>
        <p:nvSpPr>
          <p:cNvPr id="3" name="Title 2"/>
          <p:cNvSpPr>
            <a:spLocks noGrp="1"/>
          </p:cNvSpPr>
          <p:nvPr>
            <p:ph type="title"/>
          </p:nvPr>
        </p:nvSpPr>
        <p:spPr/>
        <p:txBody>
          <a:bodyPr/>
          <a:lstStyle/>
          <a:p>
            <a:r>
              <a:rPr lang="en-US" dirty="0" smtClean="0"/>
              <a:t>Mandates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31</a:t>
            </a:fld>
            <a:endParaRPr lang="en-US" dirty="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descr="Page 4 box"/>
          <p:cNvPicPr>
            <a:picLocks noChangeAspect="1" noChangeArrowheads="1"/>
          </p:cNvPicPr>
          <p:nvPr/>
        </p:nvPicPr>
        <p:blipFill>
          <a:blip r:embed="rId3"/>
          <a:srcRect/>
          <a:stretch>
            <a:fillRect/>
          </a:stretch>
        </p:blipFill>
        <p:spPr bwMode="auto">
          <a:xfrm>
            <a:off x="735211" y="1121834"/>
            <a:ext cx="7481094" cy="5627688"/>
          </a:xfrm>
          <a:prstGeom prst="rect">
            <a:avLst/>
          </a:prstGeom>
          <a:noFill/>
          <a:ln w="9525">
            <a:noFill/>
            <a:miter lim="800000"/>
            <a:headEnd/>
            <a:tailEnd/>
          </a:ln>
        </p:spPr>
      </p:pic>
      <p:sp>
        <p:nvSpPr>
          <p:cNvPr id="22532" name="TextBox 7"/>
          <p:cNvSpPr txBox="1">
            <a:spLocks noChangeArrowheads="1"/>
          </p:cNvSpPr>
          <p:nvPr/>
        </p:nvSpPr>
        <p:spPr bwMode="auto">
          <a:xfrm>
            <a:off x="208360" y="6674116"/>
            <a:ext cx="1504156" cy="172353"/>
          </a:xfrm>
          <a:prstGeom prst="rect">
            <a:avLst/>
          </a:prstGeom>
          <a:noFill/>
          <a:ln w="9525">
            <a:noFill/>
            <a:miter lim="800000"/>
            <a:headEnd/>
            <a:tailEnd/>
          </a:ln>
        </p:spPr>
        <p:txBody>
          <a:bodyPr lIns="64005" tIns="32003" rIns="64005" bIns="32003">
            <a:spAutoFit/>
          </a:bodyPr>
          <a:lstStyle/>
          <a:p>
            <a:r>
              <a:rPr lang="en-US" sz="700" dirty="0"/>
              <a:t>Source:  NAIC</a:t>
            </a:r>
          </a:p>
        </p:txBody>
      </p:sp>
      <p:sp>
        <p:nvSpPr>
          <p:cNvPr id="22533" name="Text Box 12"/>
          <p:cNvSpPr txBox="1">
            <a:spLocks noChangeArrowheads="1"/>
          </p:cNvSpPr>
          <p:nvPr/>
        </p:nvSpPr>
        <p:spPr bwMode="auto">
          <a:xfrm>
            <a:off x="856259" y="1812397"/>
            <a:ext cx="5446117"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Small business tax credit</a:t>
            </a:r>
            <a:endParaRPr lang="en-US" sz="700" dirty="0"/>
          </a:p>
        </p:txBody>
      </p:sp>
      <p:sp>
        <p:nvSpPr>
          <p:cNvPr id="22534" name="Text Box 13"/>
          <p:cNvSpPr txBox="1">
            <a:spLocks noChangeArrowheads="1"/>
          </p:cNvSpPr>
          <p:nvPr/>
        </p:nvSpPr>
        <p:spPr bwMode="auto">
          <a:xfrm>
            <a:off x="1285875" y="2065075"/>
            <a:ext cx="3206750"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Early retiree reinsurance program</a:t>
            </a:r>
          </a:p>
        </p:txBody>
      </p:sp>
      <p:sp>
        <p:nvSpPr>
          <p:cNvPr id="22535" name="Text Box 14"/>
          <p:cNvSpPr txBox="1">
            <a:spLocks noChangeArrowheads="1"/>
          </p:cNvSpPr>
          <p:nvPr/>
        </p:nvSpPr>
        <p:spPr bwMode="auto">
          <a:xfrm>
            <a:off x="1444625" y="2324367"/>
            <a:ext cx="3048000"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Pre-existing condition insurance plans</a:t>
            </a:r>
          </a:p>
        </p:txBody>
      </p:sp>
      <p:sp>
        <p:nvSpPr>
          <p:cNvPr id="22536" name="Text Box 15"/>
          <p:cNvSpPr txBox="1">
            <a:spLocks noChangeArrowheads="1"/>
          </p:cNvSpPr>
          <p:nvPr/>
        </p:nvSpPr>
        <p:spPr bwMode="auto">
          <a:xfrm>
            <a:off x="1579564" y="2577043"/>
            <a:ext cx="6524625"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Young adults up to age 26 on parents’ plan</a:t>
            </a:r>
          </a:p>
        </p:txBody>
      </p:sp>
      <p:sp>
        <p:nvSpPr>
          <p:cNvPr id="22538" name="Text Box 17"/>
          <p:cNvSpPr txBox="1">
            <a:spLocks noChangeArrowheads="1"/>
          </p:cNvSpPr>
          <p:nvPr/>
        </p:nvSpPr>
        <p:spPr bwMode="auto">
          <a:xfrm>
            <a:off x="1714501" y="3206752"/>
            <a:ext cx="2778125" cy="280075"/>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States adopt exchange legislation, implementation exchanges (2011-2013)</a:t>
            </a:r>
            <a:endParaRPr lang="en-US" dirty="0">
              <a:solidFill>
                <a:schemeClr val="bg1"/>
              </a:solidFill>
            </a:endParaRPr>
          </a:p>
        </p:txBody>
      </p:sp>
      <p:sp>
        <p:nvSpPr>
          <p:cNvPr id="22539" name="Text Box 18"/>
          <p:cNvSpPr txBox="1">
            <a:spLocks noChangeArrowheads="1"/>
          </p:cNvSpPr>
          <p:nvPr/>
        </p:nvSpPr>
        <p:spPr bwMode="auto">
          <a:xfrm>
            <a:off x="1714500" y="3458106"/>
            <a:ext cx="6389688" cy="280075"/>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Annual review of premium increases</a:t>
            </a:r>
            <a:br>
              <a:rPr lang="en-US" sz="700" dirty="0">
                <a:solidFill>
                  <a:schemeClr val="bg1"/>
                </a:solidFill>
              </a:rPr>
            </a:br>
            <a:r>
              <a:rPr lang="en-US" sz="700" dirty="0">
                <a:solidFill>
                  <a:schemeClr val="bg1"/>
                </a:solidFill>
              </a:rPr>
              <a:t>Public reporting by insurers on share of premiums spent on medical costs</a:t>
            </a:r>
          </a:p>
        </p:txBody>
      </p:sp>
      <p:sp>
        <p:nvSpPr>
          <p:cNvPr id="22542" name="Text Box 21"/>
          <p:cNvSpPr txBox="1">
            <a:spLocks noChangeArrowheads="1"/>
          </p:cNvSpPr>
          <p:nvPr/>
        </p:nvSpPr>
        <p:spPr bwMode="auto">
          <a:xfrm>
            <a:off x="3560961" y="4476751"/>
            <a:ext cx="931664" cy="249297"/>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600" dirty="0">
                <a:solidFill>
                  <a:schemeClr val="bg1"/>
                </a:solidFill>
              </a:rPr>
              <a:t>HHS certifies exchanges</a:t>
            </a:r>
            <a:endParaRPr lang="en-US" dirty="0">
              <a:solidFill>
                <a:schemeClr val="bg1"/>
              </a:solidFill>
            </a:endParaRPr>
          </a:p>
        </p:txBody>
      </p:sp>
      <p:cxnSp>
        <p:nvCxnSpPr>
          <p:cNvPr id="22546" name="Straight Connector 9"/>
          <p:cNvCxnSpPr>
            <a:cxnSpLocks noChangeShapeType="1"/>
          </p:cNvCxnSpPr>
          <p:nvPr/>
        </p:nvCxnSpPr>
        <p:spPr bwMode="auto">
          <a:xfrm>
            <a:off x="4921624" y="1649957"/>
            <a:ext cx="0" cy="4946386"/>
          </a:xfrm>
          <a:prstGeom prst="line">
            <a:avLst/>
          </a:prstGeom>
          <a:noFill/>
          <a:ln w="63500" algn="ctr">
            <a:solidFill>
              <a:srgbClr val="FF5050"/>
            </a:solidFill>
            <a:round/>
            <a:headEnd/>
            <a:tailEnd/>
          </a:ln>
        </p:spPr>
      </p:cxnSp>
      <p:sp>
        <p:nvSpPr>
          <p:cNvPr id="22545" name="Text Box 24"/>
          <p:cNvSpPr txBox="1">
            <a:spLocks noChangeArrowheads="1"/>
          </p:cNvSpPr>
          <p:nvPr/>
        </p:nvSpPr>
        <p:spPr bwMode="auto">
          <a:xfrm>
            <a:off x="4492626" y="5204355"/>
            <a:ext cx="3611563" cy="495518"/>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Insurance market reforms including no rating on health</a:t>
            </a:r>
            <a:br>
              <a:rPr lang="en-US" sz="700" dirty="0">
                <a:solidFill>
                  <a:schemeClr val="bg1"/>
                </a:solidFill>
              </a:rPr>
            </a:br>
            <a:r>
              <a:rPr lang="en-US" sz="700" dirty="0">
                <a:solidFill>
                  <a:schemeClr val="bg1"/>
                </a:solidFill>
              </a:rPr>
              <a:t>Essential benefits standard</a:t>
            </a:r>
            <a:br>
              <a:rPr lang="en-US" sz="700" dirty="0">
                <a:solidFill>
                  <a:schemeClr val="bg1"/>
                </a:solidFill>
              </a:rPr>
            </a:br>
            <a:r>
              <a:rPr lang="en-US" sz="700" dirty="0">
                <a:solidFill>
                  <a:schemeClr val="bg1"/>
                </a:solidFill>
              </a:rPr>
              <a:t>Premium and cost-sharing credits for exchange plans</a:t>
            </a:r>
            <a:br>
              <a:rPr lang="en-US" sz="700" dirty="0">
                <a:solidFill>
                  <a:schemeClr val="bg1"/>
                </a:solidFill>
              </a:rPr>
            </a:br>
            <a:r>
              <a:rPr lang="en-US" sz="700" dirty="0">
                <a:solidFill>
                  <a:schemeClr val="bg1"/>
                </a:solidFill>
              </a:rPr>
              <a:t>Premium increases a criterion for carrier exchange participation</a:t>
            </a:r>
          </a:p>
        </p:txBody>
      </p:sp>
      <p:sp>
        <p:nvSpPr>
          <p:cNvPr id="22547" name="Text Box 25"/>
          <p:cNvSpPr txBox="1">
            <a:spLocks noChangeArrowheads="1"/>
          </p:cNvSpPr>
          <p:nvPr/>
        </p:nvSpPr>
        <p:spPr bwMode="auto">
          <a:xfrm>
            <a:off x="4492626" y="5844647"/>
            <a:ext cx="3611563"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Individual requirements to have </a:t>
            </a:r>
            <a:r>
              <a:rPr lang="en-US" sz="700" dirty="0" smtClean="0">
                <a:solidFill>
                  <a:schemeClr val="bg1"/>
                </a:solidFill>
              </a:rPr>
              <a:t>insurance</a:t>
            </a:r>
            <a:endParaRPr lang="en-US" sz="700" dirty="0">
              <a:solidFill>
                <a:schemeClr val="bg1"/>
              </a:solidFill>
            </a:endParaRPr>
          </a:p>
        </p:txBody>
      </p:sp>
      <p:sp>
        <p:nvSpPr>
          <p:cNvPr id="22548" name="Text Box 26"/>
          <p:cNvSpPr txBox="1">
            <a:spLocks noChangeArrowheads="1"/>
          </p:cNvSpPr>
          <p:nvPr/>
        </p:nvSpPr>
        <p:spPr bwMode="auto">
          <a:xfrm>
            <a:off x="7218166" y="6197866"/>
            <a:ext cx="886023" cy="433965"/>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600" dirty="0">
                <a:solidFill>
                  <a:schemeClr val="bg1"/>
                </a:solidFill>
              </a:rPr>
              <a:t>Option for state waiver to design alternative coverage programs</a:t>
            </a:r>
          </a:p>
        </p:txBody>
      </p:sp>
      <p:sp>
        <p:nvSpPr>
          <p:cNvPr id="22551" name="Title 3"/>
          <p:cNvSpPr>
            <a:spLocks/>
          </p:cNvSpPr>
          <p:nvPr/>
        </p:nvSpPr>
        <p:spPr bwMode="auto">
          <a:xfrm>
            <a:off x="501709" y="571500"/>
            <a:ext cx="6389688" cy="550333"/>
          </a:xfrm>
          <a:prstGeom prst="rect">
            <a:avLst/>
          </a:prstGeom>
          <a:noFill/>
          <a:ln w="9525">
            <a:noFill/>
            <a:miter lim="800000"/>
            <a:headEnd/>
            <a:tailEnd/>
          </a:ln>
        </p:spPr>
        <p:txBody>
          <a:bodyPr lIns="91431" tIns="45716" rIns="91431" bIns="45716"/>
          <a:lstStyle/>
          <a:p>
            <a:r>
              <a:rPr lang="en-US" sz="2200" dirty="0" smtClean="0">
                <a:solidFill>
                  <a:schemeClr val="tx2"/>
                </a:solidFill>
              </a:rPr>
              <a:t>Implementation Continues …</a:t>
            </a:r>
            <a:endParaRPr lang="en-US" sz="2200" dirty="0">
              <a:solidFill>
                <a:schemeClr val="tx2"/>
              </a:solidFill>
            </a:endParaRPr>
          </a:p>
        </p:txBody>
      </p:sp>
      <p:sp>
        <p:nvSpPr>
          <p:cNvPr id="21" name="Text Box 25"/>
          <p:cNvSpPr txBox="1">
            <a:spLocks noChangeArrowheads="1"/>
          </p:cNvSpPr>
          <p:nvPr/>
        </p:nvSpPr>
        <p:spPr bwMode="auto">
          <a:xfrm>
            <a:off x="5397500" y="5992682"/>
            <a:ext cx="2706688" cy="172353"/>
          </a:xfrm>
          <a:prstGeom prst="rect">
            <a:avLst/>
          </a:prstGeom>
          <a:solidFill>
            <a:srgbClr val="369F36">
              <a:alpha val="74901"/>
            </a:srgbClr>
          </a:solidFill>
          <a:ln w="9525">
            <a:noFill/>
            <a:miter lim="800000"/>
            <a:headEnd/>
            <a:tailEnd/>
          </a:ln>
        </p:spPr>
        <p:txBody>
          <a:bodyPr wrap="square" lIns="64005" tIns="32003" rIns="64005" bIns="32003">
            <a:spAutoFit/>
          </a:bodyPr>
          <a:lstStyle/>
          <a:p>
            <a:pPr>
              <a:spcBef>
                <a:spcPct val="50000"/>
              </a:spcBef>
            </a:pPr>
            <a:r>
              <a:rPr lang="en-US" sz="700" dirty="0" smtClean="0">
                <a:solidFill>
                  <a:schemeClr val="bg1"/>
                </a:solidFill>
              </a:rPr>
              <a:t>Employer shared responsibility payments</a:t>
            </a:r>
            <a:endParaRPr lang="en-US" sz="700" dirty="0">
              <a:solidFill>
                <a:schemeClr val="bg1"/>
              </a:solidFill>
            </a:endParaRPr>
          </a:p>
        </p:txBody>
      </p:sp>
      <p:sp>
        <p:nvSpPr>
          <p:cNvPr id="22543" name="Text Box 22"/>
          <p:cNvSpPr txBox="1">
            <a:spLocks noChangeArrowheads="1"/>
          </p:cNvSpPr>
          <p:nvPr/>
        </p:nvSpPr>
        <p:spPr bwMode="auto">
          <a:xfrm>
            <a:off x="4020344" y="4721491"/>
            <a:ext cx="1129109" cy="249297"/>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600" dirty="0">
                <a:solidFill>
                  <a:schemeClr val="bg1"/>
                </a:solidFill>
              </a:rPr>
              <a:t>Exchange open enrollment begins</a:t>
            </a:r>
          </a:p>
        </p:txBody>
      </p:sp>
      <p:sp>
        <p:nvSpPr>
          <p:cNvPr id="22544" name="Text Box 23"/>
          <p:cNvSpPr txBox="1">
            <a:spLocks noChangeArrowheads="1"/>
          </p:cNvSpPr>
          <p:nvPr/>
        </p:nvSpPr>
        <p:spPr bwMode="auto">
          <a:xfrm>
            <a:off x="4492626" y="4950356"/>
            <a:ext cx="3611563"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Medicaid </a:t>
            </a:r>
            <a:r>
              <a:rPr lang="en-US" sz="700" dirty="0" smtClean="0">
                <a:solidFill>
                  <a:schemeClr val="bg1"/>
                </a:solidFill>
              </a:rPr>
              <a:t>Expansion as determined by State</a:t>
            </a:r>
            <a:endParaRPr lang="en-US" sz="700" dirty="0">
              <a:solidFill>
                <a:schemeClr val="bg1"/>
              </a:solidFill>
            </a:endParaRPr>
          </a:p>
        </p:txBody>
      </p:sp>
      <p:sp>
        <p:nvSpPr>
          <p:cNvPr id="22537" name="Text Box 16"/>
          <p:cNvSpPr txBox="1">
            <a:spLocks noChangeArrowheads="1"/>
          </p:cNvSpPr>
          <p:nvPr/>
        </p:nvSpPr>
        <p:spPr bwMode="auto">
          <a:xfrm>
            <a:off x="1579564" y="2829721"/>
            <a:ext cx="6524625" cy="280075"/>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Prohibitions against lifetime benefit caps and rescissions	No pre-existing exclusions for children</a:t>
            </a:r>
            <a:br>
              <a:rPr lang="en-US" sz="700" dirty="0">
                <a:solidFill>
                  <a:schemeClr val="bg1"/>
                </a:solidFill>
              </a:rPr>
            </a:br>
            <a:r>
              <a:rPr lang="en-US" sz="700" dirty="0">
                <a:solidFill>
                  <a:schemeClr val="bg1"/>
                </a:solidFill>
              </a:rPr>
              <a:t>Preventive services coverage without cost-sharing	Phased-in ban on annual limits</a:t>
            </a:r>
          </a:p>
        </p:txBody>
      </p:sp>
      <p:sp>
        <p:nvSpPr>
          <p:cNvPr id="22540" name="Text Box 19"/>
          <p:cNvSpPr txBox="1">
            <a:spLocks noChangeArrowheads="1"/>
          </p:cNvSpPr>
          <p:nvPr/>
        </p:nvSpPr>
        <p:spPr bwMode="auto">
          <a:xfrm>
            <a:off x="2667000" y="3843075"/>
            <a:ext cx="5437188" cy="280075"/>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Insurers must spend at least 85% of premiums (large group) or 80% (small group/individual) on</a:t>
            </a:r>
            <a:br>
              <a:rPr lang="en-US" sz="700" dirty="0">
                <a:solidFill>
                  <a:schemeClr val="bg1"/>
                </a:solidFill>
              </a:rPr>
            </a:br>
            <a:r>
              <a:rPr lang="en-US" sz="700" dirty="0">
                <a:solidFill>
                  <a:schemeClr val="bg1"/>
                </a:solidFill>
              </a:rPr>
              <a:t>medical costs or provide rebates to enrollees</a:t>
            </a:r>
          </a:p>
        </p:txBody>
      </p:sp>
      <p:sp>
        <p:nvSpPr>
          <p:cNvPr id="22541" name="Text Box 20"/>
          <p:cNvSpPr txBox="1">
            <a:spLocks noChangeArrowheads="1"/>
          </p:cNvSpPr>
          <p:nvPr/>
        </p:nvSpPr>
        <p:spPr bwMode="auto">
          <a:xfrm>
            <a:off x="3084712" y="4224075"/>
            <a:ext cx="2312789" cy="172353"/>
          </a:xfrm>
          <a:prstGeom prst="rect">
            <a:avLst/>
          </a:prstGeom>
          <a:solidFill>
            <a:srgbClr val="369F36">
              <a:alpha val="74901"/>
            </a:srgbClr>
          </a:solidFill>
          <a:ln w="9525">
            <a:noFill/>
            <a:miter lim="800000"/>
            <a:headEnd/>
            <a:tailEnd/>
          </a:ln>
        </p:spPr>
        <p:txBody>
          <a:bodyPr lIns="64005" tIns="32003" rIns="64005" bIns="32003">
            <a:spAutoFit/>
          </a:bodyPr>
          <a:lstStyle/>
          <a:p>
            <a:pPr>
              <a:spcBef>
                <a:spcPct val="50000"/>
              </a:spcBef>
            </a:pPr>
            <a:r>
              <a:rPr lang="en-US" sz="700" dirty="0">
                <a:solidFill>
                  <a:schemeClr val="bg1"/>
                </a:solidFill>
              </a:rPr>
              <a:t>Exchanges begin certifying Qualified Health Plans</a:t>
            </a:r>
          </a:p>
        </p:txBody>
      </p:sp>
    </p:spTree>
    <p:extLst>
      <p:ext uri="{BB962C8B-B14F-4D97-AF65-F5344CB8AC3E}">
        <p14:creationId xmlns:p14="http://schemas.microsoft.com/office/powerpoint/2010/main" xmlns="" val="170279789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2010 </a:t>
            </a:r>
          </a:p>
          <a:p>
            <a:pPr lvl="1"/>
            <a:r>
              <a:rPr lang="en-US" dirty="0" smtClean="0"/>
              <a:t>Extended coverage for young adults up to 26 </a:t>
            </a:r>
            <a:r>
              <a:rPr lang="en-US" dirty="0" err="1" smtClean="0"/>
              <a:t>y.o</a:t>
            </a:r>
            <a:r>
              <a:rPr lang="en-US" dirty="0" smtClean="0"/>
              <a:t>.</a:t>
            </a:r>
          </a:p>
          <a:p>
            <a:pPr lvl="1"/>
            <a:r>
              <a:rPr lang="en-US" dirty="0" smtClean="0"/>
              <a:t>High risk insurance pool (temporary)</a:t>
            </a:r>
          </a:p>
          <a:p>
            <a:pPr lvl="1"/>
            <a:r>
              <a:rPr lang="en-US" dirty="0" smtClean="0"/>
              <a:t>Web site with insurance options</a:t>
            </a:r>
          </a:p>
          <a:p>
            <a:pPr lvl="1"/>
            <a:r>
              <a:rPr lang="en-US" dirty="0" smtClean="0"/>
              <a:t>Reinsurance for covering early retirees (closed 12/2011) $4.5 billion</a:t>
            </a:r>
          </a:p>
          <a:p>
            <a:pPr lvl="1"/>
            <a:r>
              <a:rPr lang="en-US" dirty="0" smtClean="0"/>
              <a:t>Eliminated Pre-existing Condition exclusions for children</a:t>
            </a:r>
          </a:p>
          <a:p>
            <a:pPr lvl="1"/>
            <a:r>
              <a:rPr lang="en-US" dirty="0" smtClean="0"/>
              <a:t>Covered preventative health services</a:t>
            </a:r>
          </a:p>
          <a:p>
            <a:pPr lvl="1"/>
            <a:r>
              <a:rPr lang="en-US" dirty="0" smtClean="0"/>
              <a:t>Prohibited Rescissions of care</a:t>
            </a:r>
          </a:p>
          <a:p>
            <a:pPr lvl="1"/>
            <a:r>
              <a:rPr lang="en-US" dirty="0" smtClean="0"/>
              <a:t>Prohibited annual and lifetime limits (phased in fully effective 2014)</a:t>
            </a:r>
          </a:p>
          <a:p>
            <a:pPr lvl="1"/>
            <a:r>
              <a:rPr lang="en-US" dirty="0" smtClean="0"/>
              <a:t>Modified/improved appeals process</a:t>
            </a:r>
          </a:p>
          <a:p>
            <a:pPr lvl="1"/>
            <a:r>
              <a:rPr lang="en-US" dirty="0" smtClean="0"/>
              <a:t>Closed the part D donut hole </a:t>
            </a:r>
            <a:r>
              <a:rPr lang="en-US" smtClean="0"/>
              <a:t>(phase in </a:t>
            </a:r>
            <a:r>
              <a:rPr lang="en-US" dirty="0" smtClean="0"/>
              <a:t>complete in 2020)</a:t>
            </a:r>
          </a:p>
          <a:p>
            <a:pPr lvl="1"/>
            <a:r>
              <a:rPr lang="en-US" dirty="0" smtClean="0"/>
              <a:t>Small business tax credit  begun (increase when exchanges opened)</a:t>
            </a:r>
          </a:p>
          <a:p>
            <a:pPr lvl="1"/>
            <a:endParaRPr lang="en-US" dirty="0" smtClean="0"/>
          </a:p>
        </p:txBody>
      </p:sp>
      <p:sp>
        <p:nvSpPr>
          <p:cNvPr id="5" name="Title 4"/>
          <p:cNvSpPr>
            <a:spLocks noGrp="1"/>
          </p:cNvSpPr>
          <p:nvPr>
            <p:ph type="title"/>
          </p:nvPr>
        </p:nvSpPr>
        <p:spPr/>
        <p:txBody>
          <a:bodyPr/>
          <a:lstStyle/>
          <a:p>
            <a:r>
              <a:rPr lang="en-US" dirty="0" smtClean="0"/>
              <a:t>Affordable Care Act Time Line</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33</a:t>
            </a:fld>
            <a:endParaRPr lang="en-US" dirty="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2011</a:t>
            </a:r>
          </a:p>
          <a:p>
            <a:pPr lvl="1"/>
            <a:r>
              <a:rPr lang="en-US" dirty="0" smtClean="0"/>
              <a:t>Customer rebates for excessive medical loss ratios</a:t>
            </a:r>
          </a:p>
          <a:p>
            <a:pPr lvl="1"/>
            <a:r>
              <a:rPr lang="en-US" dirty="0" smtClean="0"/>
              <a:t>Definition of Qualified Medical expenses</a:t>
            </a:r>
          </a:p>
          <a:p>
            <a:pPr lvl="1"/>
            <a:r>
              <a:rPr lang="en-US" dirty="0" smtClean="0"/>
              <a:t>Cafeteria plans for small businesses</a:t>
            </a:r>
          </a:p>
          <a:p>
            <a:pPr lvl="1"/>
            <a:r>
              <a:rPr lang="en-US" dirty="0" smtClean="0"/>
              <a:t>Increased taxes on </a:t>
            </a:r>
            <a:r>
              <a:rPr lang="en-US" dirty="0" smtClean="0">
                <a:solidFill>
                  <a:srgbClr val="939598"/>
                </a:solidFill>
              </a:rPr>
              <a:t>HSA</a:t>
            </a:r>
            <a:r>
              <a:rPr lang="en-US" dirty="0" smtClean="0"/>
              <a:t> and MSA  non-medical withdrawals to 20%</a:t>
            </a:r>
          </a:p>
          <a:p>
            <a:r>
              <a:rPr lang="en-US" dirty="0" smtClean="0"/>
              <a:t>2012</a:t>
            </a:r>
          </a:p>
          <a:p>
            <a:pPr lvl="1"/>
            <a:r>
              <a:rPr lang="en-US" dirty="0" smtClean="0"/>
              <a:t>Preventative Care for Women (contraceptives)</a:t>
            </a:r>
          </a:p>
          <a:p>
            <a:pPr lvl="1"/>
            <a:r>
              <a:rPr lang="en-US" dirty="0" smtClean="0"/>
              <a:t>Uniform Benefit and Coverage summary (easy language; 4 page limit)</a:t>
            </a:r>
          </a:p>
          <a:p>
            <a:pPr lvl="1"/>
            <a:r>
              <a:rPr lang="en-US" dirty="0" smtClean="0"/>
              <a:t>Health care coverage costs reported on W2</a:t>
            </a:r>
          </a:p>
        </p:txBody>
      </p:sp>
      <p:sp>
        <p:nvSpPr>
          <p:cNvPr id="3" name="Title 2"/>
          <p:cNvSpPr>
            <a:spLocks noGrp="1"/>
          </p:cNvSpPr>
          <p:nvPr>
            <p:ph type="title"/>
          </p:nvPr>
        </p:nvSpPr>
        <p:spPr/>
        <p:txBody>
          <a:bodyPr/>
          <a:lstStyle/>
          <a:p>
            <a:r>
              <a:rPr lang="en-US" dirty="0" smtClean="0"/>
              <a:t>Affordable Care Act Time Line</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34</a:t>
            </a:fld>
            <a:endParaRPr lang="en-US" dirty="0"/>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8" y="1133856"/>
            <a:ext cx="8057247" cy="5403419"/>
          </a:xfrm>
        </p:spPr>
        <p:txBody>
          <a:bodyPr/>
          <a:lstStyle/>
          <a:p>
            <a:r>
              <a:rPr lang="en-US" dirty="0" smtClean="0"/>
              <a:t>2013</a:t>
            </a:r>
          </a:p>
          <a:p>
            <a:pPr lvl="1"/>
            <a:r>
              <a:rPr lang="en-US" dirty="0" smtClean="0"/>
              <a:t>Administrative simplification (uniform rules for standards and business rules for the exchanges</a:t>
            </a:r>
          </a:p>
          <a:p>
            <a:pPr lvl="1"/>
            <a:r>
              <a:rPr lang="en-US" dirty="0" smtClean="0"/>
              <a:t>Limit FSA contributions to $2500</a:t>
            </a:r>
          </a:p>
          <a:p>
            <a:pPr lvl="1"/>
            <a:r>
              <a:rPr lang="en-US" dirty="0" smtClean="0"/>
              <a:t>Increase threshold for claiming medical expense deductions from 7.5% to 10%</a:t>
            </a:r>
          </a:p>
          <a:p>
            <a:pPr lvl="1"/>
            <a:r>
              <a:rPr lang="en-US" dirty="0" smtClean="0"/>
              <a:t>Coverage of Clinical trial participants</a:t>
            </a:r>
          </a:p>
          <a:p>
            <a:pPr lvl="1"/>
            <a:r>
              <a:rPr lang="en-US" dirty="0" smtClean="0"/>
              <a:t>Comprehensive benefit package</a:t>
            </a:r>
          </a:p>
          <a:p>
            <a:pPr lvl="1"/>
            <a:r>
              <a:rPr lang="en-US" dirty="0" smtClean="0"/>
              <a:t>Increases Employee wellness Incentives available from 20% to 50%</a:t>
            </a:r>
          </a:p>
          <a:p>
            <a:pPr lvl="1"/>
            <a:r>
              <a:rPr lang="en-US" dirty="0" smtClean="0"/>
              <a:t>Heath care tax credits</a:t>
            </a:r>
          </a:p>
          <a:p>
            <a:pPr lvl="1"/>
            <a:r>
              <a:rPr lang="en-US" dirty="0" smtClean="0"/>
              <a:t>Small business tax credit</a:t>
            </a:r>
          </a:p>
          <a:p>
            <a:pPr lvl="1"/>
            <a:r>
              <a:rPr lang="en-US" dirty="0" smtClean="0"/>
              <a:t>Health insurance provider fee (allocated according to market share)</a:t>
            </a:r>
          </a:p>
          <a:p>
            <a:pPr lvl="1"/>
            <a:r>
              <a:rPr lang="en-US" dirty="0" smtClean="0"/>
              <a:t>Hospital Insurance tax for high wage workers </a:t>
            </a:r>
          </a:p>
          <a:p>
            <a:pPr lvl="2"/>
            <a:r>
              <a:rPr lang="en-US" dirty="0" smtClean="0"/>
              <a:t>0.9% for wages over $200,000 ($250,000 married</a:t>
            </a:r>
          </a:p>
          <a:p>
            <a:pPr lvl="2"/>
            <a:r>
              <a:rPr lang="en-US" dirty="0" smtClean="0"/>
              <a:t>3.8% tax on investment  income  for individuals with income as above</a:t>
            </a:r>
          </a:p>
          <a:p>
            <a:r>
              <a:rPr lang="en-US" dirty="0" smtClean="0"/>
              <a:t>2013 OCTOBER EXCHANGES OPEN</a:t>
            </a:r>
          </a:p>
          <a:p>
            <a:pPr lvl="1"/>
            <a:r>
              <a:rPr lang="en-US" sz="2000" dirty="0" smtClean="0">
                <a:solidFill>
                  <a:schemeClr val="tx1"/>
                </a:solidFill>
              </a:rPr>
              <a:t>Multiple exemptions and delays</a:t>
            </a:r>
          </a:p>
          <a:p>
            <a:pPr lvl="2"/>
            <a:endParaRPr lang="en-US" dirty="0" smtClean="0"/>
          </a:p>
          <a:p>
            <a:pPr>
              <a:buNone/>
            </a:pPr>
            <a:endParaRPr lang="en-US" dirty="0" smtClean="0"/>
          </a:p>
          <a:p>
            <a:endParaRPr lang="en-US" dirty="0"/>
          </a:p>
        </p:txBody>
      </p:sp>
      <p:sp>
        <p:nvSpPr>
          <p:cNvPr id="3" name="Title 2"/>
          <p:cNvSpPr>
            <a:spLocks noGrp="1"/>
          </p:cNvSpPr>
          <p:nvPr>
            <p:ph type="title"/>
          </p:nvPr>
        </p:nvSpPr>
        <p:spPr/>
        <p:txBody>
          <a:bodyPr/>
          <a:lstStyle/>
          <a:p>
            <a:r>
              <a:rPr lang="en-US" dirty="0" smtClean="0"/>
              <a:t>Affordable Care Act Time Line</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35</a:t>
            </a:fld>
            <a:endParaRPr lang="en-US" dirty="0"/>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1196" y="1023216"/>
            <a:ext cx="8418915" cy="5391227"/>
          </a:xfrm>
        </p:spPr>
        <p:txBody>
          <a:bodyPr/>
          <a:lstStyle/>
          <a:p>
            <a:r>
              <a:rPr lang="en-US" dirty="0" smtClean="0"/>
              <a:t>2014</a:t>
            </a:r>
          </a:p>
          <a:p>
            <a:pPr lvl="1"/>
            <a:r>
              <a:rPr lang="en-US" dirty="0" smtClean="0"/>
              <a:t>Coverage Mandates in effect (approved by Supreme Court  2011)</a:t>
            </a:r>
          </a:p>
          <a:p>
            <a:pPr lvl="2"/>
            <a:r>
              <a:rPr lang="en-US" dirty="0" smtClean="0"/>
              <a:t>Penalties $95 2014; $325 2015; $695 2016; or up to 2.5% of income</a:t>
            </a:r>
          </a:p>
          <a:p>
            <a:pPr lvl="1"/>
            <a:r>
              <a:rPr lang="en-US" dirty="0" smtClean="0">
                <a:solidFill>
                  <a:srgbClr val="939598"/>
                </a:solidFill>
              </a:rPr>
              <a:t>Waiting periods for employee coverage limited to 90 days</a:t>
            </a:r>
          </a:p>
          <a:p>
            <a:pPr lvl="1"/>
            <a:r>
              <a:rPr lang="en-US" dirty="0" smtClean="0"/>
              <a:t>Guaranteed issue and renewability</a:t>
            </a:r>
          </a:p>
          <a:p>
            <a:pPr lvl="1"/>
            <a:r>
              <a:rPr lang="en-US" dirty="0" smtClean="0"/>
              <a:t>No preexisting exclusions</a:t>
            </a:r>
          </a:p>
          <a:p>
            <a:pPr lvl="1"/>
            <a:r>
              <a:rPr lang="en-US" dirty="0" smtClean="0"/>
              <a:t>Premium risk indexing only for age, geography, family size and tobacco</a:t>
            </a:r>
          </a:p>
          <a:p>
            <a:r>
              <a:rPr lang="en-US" dirty="0" smtClean="0"/>
              <a:t>2015:</a:t>
            </a:r>
          </a:p>
          <a:p>
            <a:pPr lvl="1"/>
            <a:r>
              <a:rPr lang="en-US" dirty="0" smtClean="0"/>
              <a:t>Employer Coverage Mandates in effect 50 or more employees</a:t>
            </a:r>
            <a:r>
              <a:rPr lang="en-US" dirty="0" smtClean="0">
                <a:solidFill>
                  <a:srgbClr val="939598"/>
                </a:solidFill>
              </a:rPr>
              <a:t>, transition relief applies</a:t>
            </a:r>
          </a:p>
          <a:p>
            <a:pPr lvl="1"/>
            <a:r>
              <a:rPr lang="en-US" dirty="0" smtClean="0"/>
              <a:t>Employer Mandate Penalty: </a:t>
            </a:r>
          </a:p>
          <a:p>
            <a:pPr lvl="2"/>
            <a:r>
              <a:rPr lang="en-US" dirty="0" smtClean="0"/>
              <a:t>If no coverage offered, must pay penalty of </a:t>
            </a:r>
            <a:r>
              <a:rPr lang="en-US" dirty="0" smtClean="0">
                <a:solidFill>
                  <a:srgbClr val="939598"/>
                </a:solidFill>
              </a:rPr>
              <a:t>$2000/employee after first 30 employees (calc varies in 2015 for transition relief)</a:t>
            </a:r>
          </a:p>
          <a:p>
            <a:pPr lvl="2"/>
            <a:r>
              <a:rPr lang="en-US" dirty="0" smtClean="0">
                <a:solidFill>
                  <a:srgbClr val="939598"/>
                </a:solidFill>
              </a:rPr>
              <a:t>If coverage offered </a:t>
            </a:r>
            <a:r>
              <a:rPr lang="en-US" dirty="0" smtClean="0"/>
              <a:t>but employees qualify for tax credits, must pay penalty- lesser of </a:t>
            </a:r>
            <a:r>
              <a:rPr lang="en-US" dirty="0" smtClean="0">
                <a:solidFill>
                  <a:srgbClr val="939598"/>
                </a:solidFill>
              </a:rPr>
              <a:t>$3000 per employee for each worker receiving credit or $2000 per employee</a:t>
            </a:r>
          </a:p>
          <a:p>
            <a:r>
              <a:rPr lang="en-US" dirty="0" smtClean="0"/>
              <a:t>2018</a:t>
            </a:r>
            <a:r>
              <a:rPr lang="en-US" dirty="0" smtClean="0">
                <a:solidFill>
                  <a:srgbClr val="FF0000"/>
                </a:solidFill>
              </a:rPr>
              <a:t> </a:t>
            </a:r>
            <a:endParaRPr lang="en-US" dirty="0" smtClean="0"/>
          </a:p>
          <a:p>
            <a:pPr lvl="1"/>
            <a:r>
              <a:rPr lang="en-US" dirty="0" smtClean="0"/>
              <a:t>Cadillac tax</a:t>
            </a:r>
          </a:p>
        </p:txBody>
      </p:sp>
      <p:sp>
        <p:nvSpPr>
          <p:cNvPr id="3" name="Title 2"/>
          <p:cNvSpPr>
            <a:spLocks noGrp="1"/>
          </p:cNvSpPr>
          <p:nvPr>
            <p:ph type="title"/>
          </p:nvPr>
        </p:nvSpPr>
        <p:spPr/>
        <p:txBody>
          <a:bodyPr/>
          <a:lstStyle/>
          <a:p>
            <a:r>
              <a:rPr lang="en-US" dirty="0" smtClean="0"/>
              <a:t>Affordable Care Act Time Line</a:t>
            </a:r>
            <a:br>
              <a:rPr lang="en-US" dirty="0" smtClean="0"/>
            </a:b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36</a:t>
            </a:fld>
            <a:endParaRPr lang="en-US" dirty="0"/>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8" y="1195747"/>
            <a:ext cx="8057247" cy="4926841"/>
          </a:xfrm>
        </p:spPr>
        <p:txBody>
          <a:bodyPr/>
          <a:lstStyle/>
          <a:p>
            <a:r>
              <a:rPr lang="en-US" dirty="0" smtClean="0"/>
              <a:t>Applies to employer-sponsored insurance</a:t>
            </a:r>
          </a:p>
          <a:p>
            <a:r>
              <a:rPr lang="en-US" dirty="0" smtClean="0"/>
              <a:t>40 percent tax on the dollar amount of premiums over a threshold for individual or family coverage (value includes employer/employee contributions)</a:t>
            </a:r>
          </a:p>
          <a:p>
            <a:r>
              <a:rPr lang="en-US" dirty="0" smtClean="0"/>
              <a:t>Premium amounts are calculated from the employer portion, the employee portion and any funds put into a savings account. </a:t>
            </a:r>
          </a:p>
          <a:p>
            <a:r>
              <a:rPr lang="en-US" dirty="0" smtClean="0"/>
              <a:t>Threshold: </a:t>
            </a:r>
          </a:p>
          <a:p>
            <a:pPr lvl="1"/>
            <a:r>
              <a:rPr lang="en-US" dirty="0" smtClean="0"/>
              <a:t>$10,200 for individuals</a:t>
            </a:r>
          </a:p>
          <a:p>
            <a:pPr lvl="1"/>
            <a:r>
              <a:rPr lang="en-US" dirty="0" smtClean="0"/>
              <a:t>$27,500 for family coverage but </a:t>
            </a:r>
          </a:p>
          <a:p>
            <a:pPr lvl="1"/>
            <a:r>
              <a:rPr lang="en-US" dirty="0" smtClean="0"/>
              <a:t>Adjusted upward if premium growth of &gt;55% in federal employee plan</a:t>
            </a:r>
          </a:p>
          <a:p>
            <a:endParaRPr lang="en-US" dirty="0"/>
          </a:p>
        </p:txBody>
      </p:sp>
      <p:sp>
        <p:nvSpPr>
          <p:cNvPr id="3" name="Title 2"/>
          <p:cNvSpPr>
            <a:spLocks noGrp="1"/>
          </p:cNvSpPr>
          <p:nvPr>
            <p:ph type="title"/>
          </p:nvPr>
        </p:nvSpPr>
        <p:spPr/>
        <p:txBody>
          <a:bodyPr/>
          <a:lstStyle/>
          <a:p>
            <a:r>
              <a:rPr lang="en-US" dirty="0" smtClean="0"/>
              <a:t>Cadillac Tax</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37</a:t>
            </a:fld>
            <a:endParaRPr lang="en-US" dirty="0"/>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3A705-1868-4407-A30B-0312552795F5}" type="slidenum">
              <a:rPr lang="en-US" sz="1100" smtClean="0"/>
              <a:pPr>
                <a:defRPr/>
              </a:pPr>
              <a:t>38</a:t>
            </a:fld>
            <a:endParaRPr lang="en-US" sz="1100" dirty="0"/>
          </a:p>
        </p:txBody>
      </p:sp>
      <p:sp>
        <p:nvSpPr>
          <p:cNvPr id="8" name="Content Placeholder 7"/>
          <p:cNvSpPr>
            <a:spLocks noGrp="1"/>
          </p:cNvSpPr>
          <p:nvPr>
            <p:ph idx="1"/>
          </p:nvPr>
        </p:nvSpPr>
        <p:spPr>
          <a:xfrm>
            <a:off x="980580" y="1091622"/>
            <a:ext cx="8313421" cy="366242"/>
          </a:xfrm>
        </p:spPr>
        <p:txBody>
          <a:bodyPr/>
          <a:lstStyle/>
          <a:p>
            <a:r>
              <a:rPr lang="en-US" dirty="0" smtClean="0"/>
              <a:t>Illustrative:  Based on GAAP income statement</a:t>
            </a:r>
            <a:endParaRPr lang="en-US" dirty="0"/>
          </a:p>
        </p:txBody>
      </p:sp>
      <p:sp>
        <p:nvSpPr>
          <p:cNvPr id="5" name="Title 6"/>
          <p:cNvSpPr>
            <a:spLocks noGrp="1"/>
          </p:cNvSpPr>
          <p:nvPr>
            <p:ph type="title"/>
          </p:nvPr>
        </p:nvSpPr>
        <p:spPr bwMode="auto">
          <a:xfrm>
            <a:off x="1671618" y="501884"/>
            <a:ext cx="5801631" cy="83328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BCBSNC’s Premium Dollar</a:t>
            </a:r>
            <a:r>
              <a:rPr lang="en-US" sz="4000" dirty="0" smtClean="0"/>
              <a:t>	</a:t>
            </a:r>
          </a:p>
        </p:txBody>
      </p:sp>
      <p:pic>
        <p:nvPicPr>
          <p:cNvPr id="7" name="Picture 27"/>
          <p:cNvPicPr>
            <a:picLocks noChangeAspect="1" noChangeArrowheads="1"/>
          </p:cNvPicPr>
          <p:nvPr/>
        </p:nvPicPr>
        <p:blipFill>
          <a:blip r:embed="rId3" cstate="print"/>
          <a:srcRect t="10503"/>
          <a:stretch>
            <a:fillRect/>
          </a:stretch>
        </p:blipFill>
        <p:spPr bwMode="auto">
          <a:xfrm>
            <a:off x="1490472" y="1613160"/>
            <a:ext cx="6613525" cy="481354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Grandfathered: if individual had same coverage since March 23, 2010 and NO CHANGES have been made</a:t>
            </a:r>
          </a:p>
          <a:p>
            <a:pPr lvl="1"/>
            <a:r>
              <a:rPr lang="en-US" dirty="0" smtClean="0"/>
              <a:t>Exempt from most (but not all) benefit changes required by ACA</a:t>
            </a:r>
          </a:p>
          <a:p>
            <a:pPr lvl="1"/>
            <a:r>
              <a:rPr lang="en-US" dirty="0" smtClean="0"/>
              <a:t>Still have to remove lifetime limits, no rescissions, and allow children up to age 26 on parents’ plan</a:t>
            </a:r>
          </a:p>
          <a:p>
            <a:endParaRPr lang="en-US" dirty="0" smtClean="0"/>
          </a:p>
          <a:p>
            <a:r>
              <a:rPr lang="en-US" dirty="0" smtClean="0"/>
              <a:t>Transitional: if individual had coverage on October 1, 2013</a:t>
            </a:r>
          </a:p>
          <a:p>
            <a:pPr lvl="1"/>
            <a:r>
              <a:rPr lang="en-US" dirty="0" smtClean="0"/>
              <a:t>Exempt from some benefit changes required by ACA</a:t>
            </a:r>
          </a:p>
          <a:p>
            <a:pPr lvl="1"/>
            <a:r>
              <a:rPr lang="en-US" dirty="0" smtClean="0"/>
              <a:t>Some ACA changes staged and already implemented by Oct 2013 (like preventive services)</a:t>
            </a:r>
          </a:p>
          <a:p>
            <a:pPr lvl="1"/>
            <a:r>
              <a:rPr lang="en-US" dirty="0" smtClean="0"/>
              <a:t>Still had to remove lifetime and annual limits, include mental health parity</a:t>
            </a:r>
          </a:p>
          <a:p>
            <a:endParaRPr lang="en-US" dirty="0"/>
          </a:p>
        </p:txBody>
      </p:sp>
      <p:sp>
        <p:nvSpPr>
          <p:cNvPr id="3" name="Title 2"/>
          <p:cNvSpPr>
            <a:spLocks noGrp="1"/>
          </p:cNvSpPr>
          <p:nvPr>
            <p:ph type="title"/>
          </p:nvPr>
        </p:nvSpPr>
        <p:spPr/>
        <p:txBody>
          <a:bodyPr/>
          <a:lstStyle/>
          <a:p>
            <a:r>
              <a:rPr lang="en-US" dirty="0" smtClean="0"/>
              <a:t>Grandfathered vs. Transitional Plans </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39</a:t>
            </a:fld>
            <a:endParaRPr lang="en-US"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 </a:t>
            </a:r>
            <a:endParaRPr lang="en-US" dirty="0"/>
          </a:p>
        </p:txBody>
      </p:sp>
      <p:pic>
        <p:nvPicPr>
          <p:cNvPr id="185346" name="Picture 2" descr="Slide3">
            <a:hlinkClick r:id="rId2"/>
          </p:cNvPr>
          <p:cNvPicPr>
            <a:picLocks noChangeAspect="1" noChangeArrowheads="1"/>
          </p:cNvPicPr>
          <p:nvPr/>
        </p:nvPicPr>
        <p:blipFill>
          <a:blip r:embed="rId3" cstate="print"/>
          <a:srcRect/>
          <a:stretch>
            <a:fillRect/>
          </a:stretch>
        </p:blipFill>
        <p:spPr bwMode="auto">
          <a:xfrm>
            <a:off x="833967" y="495300"/>
            <a:ext cx="7687733" cy="5765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Rating</a:t>
            </a:r>
          </a:p>
          <a:p>
            <a:pPr lvl="1"/>
            <a:r>
              <a:rPr lang="en-US" dirty="0" smtClean="0"/>
              <a:t>May only rate for family size, tobacco use, geographic region, and age</a:t>
            </a:r>
          </a:p>
          <a:p>
            <a:pPr lvl="1"/>
            <a:r>
              <a:rPr lang="en-US" dirty="0" smtClean="0"/>
              <a:t>May no longer rate for gender, health status</a:t>
            </a:r>
          </a:p>
          <a:p>
            <a:pPr lvl="1"/>
            <a:endParaRPr lang="en-US" dirty="0" smtClean="0"/>
          </a:p>
          <a:p>
            <a:r>
              <a:rPr lang="en-US" dirty="0" smtClean="0"/>
              <a:t>Benefits</a:t>
            </a:r>
          </a:p>
          <a:p>
            <a:pPr lvl="1"/>
            <a:r>
              <a:rPr lang="en-US" dirty="0" smtClean="0"/>
              <a:t>Must include essential health benefits in all new individual and small group plans </a:t>
            </a:r>
          </a:p>
          <a:p>
            <a:pPr lvl="1"/>
            <a:r>
              <a:rPr lang="en-US" dirty="0" smtClean="0"/>
              <a:t>Must meet certain cost-sharing and out-of-pocket limitations</a:t>
            </a:r>
          </a:p>
          <a:p>
            <a:pPr lvl="1">
              <a:buNone/>
            </a:pPr>
            <a:endParaRPr lang="en-US" dirty="0" smtClean="0"/>
          </a:p>
          <a:p>
            <a:r>
              <a:rPr lang="en-US" dirty="0" smtClean="0"/>
              <a:t>Marketplace</a:t>
            </a:r>
          </a:p>
          <a:p>
            <a:pPr lvl="1"/>
            <a:r>
              <a:rPr lang="en-US" dirty="0" smtClean="0"/>
              <a:t>Online tool to shop and compare coverage </a:t>
            </a:r>
          </a:p>
          <a:p>
            <a:pPr lvl="1"/>
            <a:r>
              <a:rPr lang="en-US" dirty="0" smtClean="0"/>
              <a:t>Financial assistance available to some for new individual plans only on the Marketplace </a:t>
            </a:r>
            <a:endParaRPr lang="en-US" dirty="0"/>
          </a:p>
        </p:txBody>
      </p:sp>
      <p:sp>
        <p:nvSpPr>
          <p:cNvPr id="3" name="Title 2"/>
          <p:cNvSpPr>
            <a:spLocks noGrp="1"/>
          </p:cNvSpPr>
          <p:nvPr>
            <p:ph type="title"/>
          </p:nvPr>
        </p:nvSpPr>
        <p:spPr/>
        <p:txBody>
          <a:bodyPr/>
          <a:lstStyle/>
          <a:p>
            <a:r>
              <a:rPr lang="en-US" dirty="0" smtClean="0"/>
              <a:t>Insurance Changes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40</a:t>
            </a:fld>
            <a:endParaRPr lang="en-US" dirty="0"/>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Essential Health Benefits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41</a:t>
            </a:fld>
            <a:endParaRPr lang="en-US" dirty="0"/>
          </a:p>
        </p:txBody>
      </p:sp>
      <p:sp>
        <p:nvSpPr>
          <p:cNvPr id="5" name="Content Placeholder 1"/>
          <p:cNvSpPr>
            <a:spLocks noGrp="1"/>
          </p:cNvSpPr>
          <p:nvPr>
            <p:ph idx="1"/>
          </p:nvPr>
        </p:nvSpPr>
        <p:spPr/>
        <p:txBody>
          <a:bodyPr/>
          <a:lstStyle/>
          <a:p>
            <a:pPr eaLnBrk="1" hangingPunct="1">
              <a:buSzTx/>
              <a:buFont typeface="Lucida Grande" charset="0"/>
              <a:buChar char="+"/>
            </a:pPr>
            <a:r>
              <a:rPr lang="en-US" sz="2000" dirty="0" smtClean="0">
                <a:latin typeface="Arial" pitchFamily="34" charset="0"/>
              </a:rPr>
              <a:t>All non-grandfathered, insured small group and individual plans must cover.</a:t>
            </a:r>
          </a:p>
          <a:p>
            <a:pPr eaLnBrk="1" hangingPunct="1">
              <a:buSzTx/>
              <a:buFont typeface="Lucida Grande" charset="0"/>
              <a:buNone/>
            </a:pPr>
            <a:endParaRPr lang="en-US" sz="2000" dirty="0" smtClean="0">
              <a:latin typeface="Arial" pitchFamily="34" charset="0"/>
            </a:endParaRPr>
          </a:p>
          <a:p>
            <a:pPr eaLnBrk="1" hangingPunct="1">
              <a:buSzTx/>
              <a:buFont typeface="Lucida Grande" charset="0"/>
              <a:buChar char="+"/>
            </a:pPr>
            <a:r>
              <a:rPr lang="en-US" sz="2000" dirty="0" smtClean="0">
                <a:latin typeface="Arial" pitchFamily="34" charset="0"/>
              </a:rPr>
              <a:t>State specific benchmark plan (BCBSNC Blue Options PPO).</a:t>
            </a:r>
          </a:p>
          <a:p>
            <a:pPr eaLnBrk="1" hangingPunct="1">
              <a:buSzTx/>
              <a:buFont typeface="Lucida Grande" charset="0"/>
              <a:buNone/>
            </a:pPr>
            <a:endParaRPr lang="en-US" sz="2000" dirty="0" smtClean="0">
              <a:latin typeface="Arial" pitchFamily="34" charset="0"/>
            </a:endParaRPr>
          </a:p>
          <a:p>
            <a:pPr eaLnBrk="1" hangingPunct="1">
              <a:buSzTx/>
              <a:buFont typeface="Lucida Grande" charset="0"/>
              <a:buChar char="+"/>
            </a:pPr>
            <a:r>
              <a:rPr lang="en-US" sz="2000" dirty="0" smtClean="0">
                <a:latin typeface="Arial" pitchFamily="34" charset="0"/>
              </a:rPr>
              <a:t>10 categories of service including:</a:t>
            </a:r>
          </a:p>
          <a:p>
            <a:pPr lvl="1" eaLnBrk="1" hangingPunct="1">
              <a:buFont typeface="Wingdings" pitchFamily="2" charset="2"/>
              <a:buChar char="§"/>
            </a:pPr>
            <a:r>
              <a:rPr lang="en-US" sz="2000" dirty="0" smtClean="0">
                <a:solidFill>
                  <a:srgbClr val="514437"/>
                </a:solidFill>
                <a:latin typeface="Arial" pitchFamily="34" charset="0"/>
              </a:rPr>
              <a:t>Maternity and newborn care</a:t>
            </a:r>
            <a:endParaRPr lang="en-US" sz="2000" i="1" dirty="0" smtClean="0">
              <a:solidFill>
                <a:srgbClr val="514437"/>
              </a:solidFill>
              <a:latin typeface="Arial" pitchFamily="34" charset="0"/>
            </a:endParaRPr>
          </a:p>
          <a:p>
            <a:pPr lvl="1" eaLnBrk="1" hangingPunct="1">
              <a:buFont typeface="Wingdings" pitchFamily="2" charset="2"/>
              <a:buChar char="§"/>
            </a:pPr>
            <a:r>
              <a:rPr lang="en-US" sz="2000" dirty="0" smtClean="0">
                <a:solidFill>
                  <a:srgbClr val="514437"/>
                </a:solidFill>
                <a:latin typeface="Arial" pitchFamily="34" charset="0"/>
              </a:rPr>
              <a:t>Rehabilitative and Habilitative </a:t>
            </a:r>
          </a:p>
          <a:p>
            <a:pPr lvl="1" eaLnBrk="1" hangingPunct="1">
              <a:buFont typeface="Wingdings" pitchFamily="2" charset="2"/>
              <a:buChar char="§"/>
            </a:pPr>
            <a:r>
              <a:rPr lang="en-US" sz="2000" dirty="0" smtClean="0">
                <a:solidFill>
                  <a:srgbClr val="514437"/>
                </a:solidFill>
                <a:latin typeface="Arial" pitchFamily="34" charset="0"/>
              </a:rPr>
              <a:t>Pediatric services (includes dental and vision)</a:t>
            </a:r>
          </a:p>
          <a:p>
            <a:pPr lvl="1" eaLnBrk="1" hangingPunct="1">
              <a:buFont typeface="Wingdings" pitchFamily="2" charset="2"/>
              <a:buNone/>
            </a:pPr>
            <a:endParaRPr lang="en-US" sz="2000" dirty="0" smtClean="0">
              <a:solidFill>
                <a:srgbClr val="362E25"/>
              </a:solidFill>
              <a:latin typeface="Arial" pitchFamily="34" charset="0"/>
            </a:endParaRPr>
          </a:p>
          <a:p>
            <a:pPr eaLnBrk="1" hangingPunct="1">
              <a:buSzTx/>
              <a:buFont typeface="Lucida Grande" charset="0"/>
              <a:buChar char="+"/>
            </a:pPr>
            <a:r>
              <a:rPr lang="en-US" sz="2000" dirty="0" smtClean="0">
                <a:latin typeface="Arial" pitchFamily="34" charset="0"/>
              </a:rPr>
              <a:t>Not offered as standard option for large group.</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Shop and Compare</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Standard metal levels (representing richness)</a:t>
            </a:r>
          </a:p>
          <a:p>
            <a:pPr lvl="1"/>
            <a:r>
              <a:rPr lang="en-US" dirty="0" smtClean="0"/>
              <a:t>Bronze, silver, gold, platinum</a:t>
            </a:r>
          </a:p>
          <a:p>
            <a:pPr lvl="1"/>
            <a:r>
              <a:rPr lang="en-US" dirty="0" smtClean="0"/>
              <a:t>Catastrophic </a:t>
            </a:r>
          </a:p>
          <a:p>
            <a:pPr lvl="1"/>
            <a:endParaRPr lang="en-US" dirty="0" smtClean="0"/>
          </a:p>
          <a:p>
            <a:r>
              <a:rPr lang="en-US" dirty="0" smtClean="0"/>
              <a:t>Purchase and receive subsidized insurance</a:t>
            </a:r>
            <a:endParaRPr lang="en-US" dirty="0"/>
          </a:p>
        </p:txBody>
      </p:sp>
      <p:sp>
        <p:nvSpPr>
          <p:cNvPr id="3" name="Title 2"/>
          <p:cNvSpPr>
            <a:spLocks noGrp="1"/>
          </p:cNvSpPr>
          <p:nvPr>
            <p:ph type="title"/>
          </p:nvPr>
        </p:nvSpPr>
        <p:spPr/>
        <p:txBody>
          <a:bodyPr/>
          <a:lstStyle/>
          <a:p>
            <a:r>
              <a:rPr lang="en-US" dirty="0" smtClean="0"/>
              <a:t>Marketplace</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42</a:t>
            </a:fld>
            <a:endParaRPr lang="en-US" dirty="0"/>
          </a:p>
        </p:txBody>
      </p:sp>
      <p:pic>
        <p:nvPicPr>
          <p:cNvPr id="5" name="Picture 3"/>
          <p:cNvPicPr>
            <a:picLocks noChangeAspect="1" noChangeArrowheads="1"/>
          </p:cNvPicPr>
          <p:nvPr/>
        </p:nvPicPr>
        <p:blipFill>
          <a:blip r:embed="rId2"/>
          <a:srcRect/>
          <a:stretch>
            <a:fillRect/>
          </a:stretch>
        </p:blipFill>
        <p:spPr bwMode="auto">
          <a:xfrm>
            <a:off x="3584665" y="1049875"/>
            <a:ext cx="5079910" cy="317494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67" y="284099"/>
            <a:ext cx="7648309" cy="639826"/>
          </a:xfrm>
        </p:spPr>
        <p:txBody>
          <a:bodyPr/>
          <a:lstStyle/>
          <a:p>
            <a:r>
              <a:rPr lang="en-US" b="1" dirty="0" smtClean="0">
                <a:latin typeface="+mj-lt"/>
              </a:rPr>
              <a:t>The Exchange: BCBSNC 2014 Product Offerings </a:t>
            </a:r>
            <a:r>
              <a:rPr lang="en-US" dirty="0" smtClean="0">
                <a:latin typeface="+mj-lt"/>
              </a:rPr>
              <a:t/>
            </a:r>
            <a:br>
              <a:rPr lang="en-US" dirty="0" smtClean="0">
                <a:latin typeface="+mj-lt"/>
              </a:rPr>
            </a:br>
            <a:r>
              <a:rPr lang="en-US" dirty="0" smtClean="0">
                <a:latin typeface="+mj-lt"/>
              </a:rPr>
              <a:t/>
            </a:r>
            <a:br>
              <a:rPr lang="en-US" dirty="0" smtClean="0">
                <a:latin typeface="+mj-lt"/>
              </a:rPr>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43</a:t>
            </a:fld>
            <a:endParaRPr lang="en-US" dirty="0"/>
          </a:p>
        </p:txBody>
      </p:sp>
      <p:sp>
        <p:nvSpPr>
          <p:cNvPr id="9" name="Content Placeholder 4"/>
          <p:cNvSpPr txBox="1">
            <a:spLocks/>
          </p:cNvSpPr>
          <p:nvPr/>
        </p:nvSpPr>
        <p:spPr>
          <a:xfrm>
            <a:off x="618067" y="923925"/>
            <a:ext cx="8212666" cy="2404533"/>
          </a:xfrm>
          <a:prstGeom prst="rect">
            <a:avLst/>
          </a:prstGeom>
        </p:spPr>
        <p:txBody>
          <a:bodyPr/>
          <a:lstStyle/>
          <a:p>
            <a:pPr marL="342900" marR="0" lvl="0" indent="-342900" defTabSz="457200" rtl="0" eaLnBrk="1" fontAlgn="base" latinLnBrk="0" hangingPunct="1">
              <a:lnSpc>
                <a:spcPct val="110000"/>
              </a:lnSpc>
              <a:spcBef>
                <a:spcPct val="20000"/>
              </a:spcBef>
              <a:spcAft>
                <a:spcPct val="0"/>
              </a:spcAft>
              <a:buClrTx/>
              <a:buSzTx/>
              <a:buFont typeface="Arial" pitchFamily="34" charset="0"/>
              <a:buChar char="•"/>
              <a:tabLst/>
              <a:defRPr/>
            </a:pPr>
            <a:endParaRPr kumimoji="0" lang="en-US" sz="800" b="0" i="0" u="none" strike="noStrike" kern="1200" cap="none" spc="0" normalizeH="0" baseline="0" noProof="0" dirty="0" smtClean="0">
              <a:ln>
                <a:noFill/>
              </a:ln>
              <a:solidFill>
                <a:schemeClr val="tx1"/>
              </a:solidFill>
              <a:effectLst/>
              <a:uLnTx/>
              <a:uFillTx/>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11"/>
          <p:cNvSpPr/>
          <p:nvPr/>
        </p:nvSpPr>
        <p:spPr>
          <a:xfrm rot="10800000" flipV="1">
            <a:off x="2818956" y="3773399"/>
            <a:ext cx="3506088" cy="369332"/>
          </a:xfrm>
          <a:prstGeom prst="rect">
            <a:avLst/>
          </a:prstGeom>
        </p:spPr>
        <p:txBody>
          <a:bodyPr wrap="square">
            <a:spAutoFit/>
          </a:bodyPr>
          <a:lstStyle/>
          <a:p>
            <a:r>
              <a:rPr lang="en-US" dirty="0" smtClean="0">
                <a:solidFill>
                  <a:schemeClr val="accent1"/>
                </a:solidFill>
              </a:rPr>
              <a:t>             </a:t>
            </a:r>
            <a:endParaRPr lang="en-US" dirty="0">
              <a:solidFill>
                <a:srgbClr val="00ADEE"/>
              </a:solidFill>
            </a:endParaRPr>
          </a:p>
        </p:txBody>
      </p:sp>
      <p:graphicFrame>
        <p:nvGraphicFramePr>
          <p:cNvPr id="6" name="Content Placeholder 7"/>
          <p:cNvGraphicFramePr>
            <a:graphicFrameLocks noGrp="1"/>
          </p:cNvGraphicFramePr>
          <p:nvPr>
            <p:ph idx="1"/>
          </p:nvPr>
        </p:nvGraphicFramePr>
        <p:xfrm>
          <a:off x="618067" y="2037272"/>
          <a:ext cx="8001000" cy="4210920"/>
        </p:xfrm>
        <a:graphic>
          <a:graphicData uri="http://schemas.openxmlformats.org/drawingml/2006/table">
            <a:tbl>
              <a:tblPr firstRow="1" bandRow="1">
                <a:tableStyleId>{93296810-A885-4BE3-A3E7-6D5BEEA58F35}</a:tableStyleId>
              </a:tblPr>
              <a:tblGrid>
                <a:gridCol w="2000250"/>
                <a:gridCol w="2000250"/>
                <a:gridCol w="2000250"/>
                <a:gridCol w="2000250"/>
              </a:tblGrid>
              <a:tr h="370840">
                <a:tc>
                  <a:txBody>
                    <a:bodyPr/>
                    <a:lstStyle/>
                    <a:p>
                      <a:endParaRPr lang="en-US" sz="1800" dirty="0">
                        <a:latin typeface="+mn-lt"/>
                      </a:endParaRPr>
                    </a:p>
                  </a:txBody>
                  <a:tcPr>
                    <a:lnL w="12700" cap="flat" cmpd="sng" algn="ctr">
                      <a:solidFill>
                        <a:schemeClr val="tx1">
                          <a:lumMod val="65000"/>
                          <a:lumOff val="35000"/>
                        </a:schemeClr>
                      </a:solidFill>
                      <a:prstDash val="solid"/>
                      <a:round/>
                      <a:headEnd type="none" w="med" len="med"/>
                      <a:tailEnd type="none" w="med" len="med"/>
                    </a:lnL>
                    <a:lnT w="12700" cap="flat" cmpd="sng" algn="ctr">
                      <a:solidFill>
                        <a:schemeClr val="tx1">
                          <a:lumMod val="65000"/>
                          <a:lumOff val="35000"/>
                        </a:schemeClr>
                      </a:solidFill>
                      <a:prstDash val="solid"/>
                      <a:round/>
                      <a:headEnd type="none" w="med" len="med"/>
                      <a:tailEnd type="none" w="med" len="med"/>
                    </a:lnT>
                    <a:solidFill>
                      <a:srgbClr val="0070C0"/>
                    </a:solidFill>
                  </a:tcPr>
                </a:tc>
                <a:tc>
                  <a:txBody>
                    <a:bodyPr/>
                    <a:lstStyle/>
                    <a:p>
                      <a:pPr algn="ctr"/>
                      <a:r>
                        <a:rPr lang="en-US" sz="1800" dirty="0" smtClean="0">
                          <a:latin typeface="+mn-lt"/>
                        </a:rPr>
                        <a:t>Blue Advantage</a:t>
                      </a:r>
                    </a:p>
                    <a:p>
                      <a:pPr algn="ctr"/>
                      <a:r>
                        <a:rPr lang="en-US" sz="1800" dirty="0" smtClean="0">
                          <a:latin typeface="+mn-lt"/>
                        </a:rPr>
                        <a:t>FULL</a:t>
                      </a:r>
                      <a:r>
                        <a:rPr lang="en-US" sz="1800" baseline="0" dirty="0" smtClean="0">
                          <a:latin typeface="+mn-lt"/>
                        </a:rPr>
                        <a:t> Network</a:t>
                      </a:r>
                      <a:endParaRPr lang="en-US" sz="1800" dirty="0">
                        <a:latin typeface="+mn-lt"/>
                      </a:endParaRPr>
                    </a:p>
                  </a:txBody>
                  <a:tcPr>
                    <a:lnT w="12700" cap="flat" cmpd="sng" algn="ctr">
                      <a:solidFill>
                        <a:schemeClr val="tx1">
                          <a:lumMod val="65000"/>
                          <a:lumOff val="35000"/>
                        </a:schemeClr>
                      </a:solidFill>
                      <a:prstDash val="solid"/>
                      <a:round/>
                      <a:headEnd type="none" w="med" len="med"/>
                      <a:tailEnd type="none" w="med" len="med"/>
                    </a:lnT>
                    <a:solidFill>
                      <a:srgbClr val="0070C0"/>
                    </a:solidFill>
                  </a:tcPr>
                </a:tc>
                <a:tc>
                  <a:txBody>
                    <a:bodyPr/>
                    <a:lstStyle/>
                    <a:p>
                      <a:pPr algn="ctr"/>
                      <a:r>
                        <a:rPr lang="en-US" sz="1800" dirty="0" smtClean="0">
                          <a:latin typeface="+mn-lt"/>
                        </a:rPr>
                        <a:t>Blue Value</a:t>
                      </a:r>
                    </a:p>
                    <a:p>
                      <a:pPr algn="ctr"/>
                      <a:r>
                        <a:rPr lang="en-US" sz="1800" dirty="0" smtClean="0">
                          <a:latin typeface="+mn-lt"/>
                        </a:rPr>
                        <a:t>LIMITED</a:t>
                      </a:r>
                      <a:r>
                        <a:rPr lang="en-US" sz="1800" baseline="0" dirty="0" smtClean="0">
                          <a:latin typeface="+mn-lt"/>
                        </a:rPr>
                        <a:t> Network</a:t>
                      </a:r>
                      <a:endParaRPr lang="en-US" sz="1800" dirty="0">
                        <a:latin typeface="+mn-lt"/>
                      </a:endParaRPr>
                    </a:p>
                  </a:txBody>
                  <a:tcPr>
                    <a:lnT w="12700" cap="flat" cmpd="sng" algn="ctr">
                      <a:solidFill>
                        <a:schemeClr val="tx1">
                          <a:lumMod val="65000"/>
                          <a:lumOff val="35000"/>
                        </a:schemeClr>
                      </a:solidFill>
                      <a:prstDash val="solid"/>
                      <a:round/>
                      <a:headEnd type="none" w="med" len="med"/>
                      <a:tailEnd type="none" w="med" len="med"/>
                    </a:lnT>
                    <a:solidFill>
                      <a:srgbClr val="0070C0"/>
                    </a:solidFill>
                  </a:tcPr>
                </a:tc>
                <a:tc>
                  <a:txBody>
                    <a:bodyPr/>
                    <a:lstStyle/>
                    <a:p>
                      <a:pPr algn="ctr"/>
                      <a:r>
                        <a:rPr lang="en-US" sz="1800" dirty="0" smtClean="0">
                          <a:latin typeface="+mn-lt"/>
                        </a:rPr>
                        <a:t>Blue Select</a:t>
                      </a:r>
                    </a:p>
                    <a:p>
                      <a:pPr algn="ctr"/>
                      <a:r>
                        <a:rPr lang="en-US" sz="1800" dirty="0" smtClean="0">
                          <a:latin typeface="+mn-lt"/>
                        </a:rPr>
                        <a:t>TIERED Network</a:t>
                      </a:r>
                      <a:endParaRPr lang="en-US" sz="1800" dirty="0">
                        <a:latin typeface="+mn-lt"/>
                      </a:endParaRPr>
                    </a:p>
                  </a:txBody>
                  <a:tcPr>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solidFill>
                      <a:srgbClr val="0070C0"/>
                    </a:solidFill>
                  </a:tcPr>
                </a:tc>
              </a:tr>
              <a:tr h="820361">
                <a:tc>
                  <a:txBody>
                    <a:bodyPr/>
                    <a:lstStyle/>
                    <a:p>
                      <a:pPr algn="ctr"/>
                      <a:r>
                        <a:rPr lang="en-US" sz="1800" dirty="0" smtClean="0">
                          <a:latin typeface="+mn-lt"/>
                        </a:rPr>
                        <a:t>Traditional copay</a:t>
                      </a:r>
                    </a:p>
                    <a:p>
                      <a:pPr algn="ctr"/>
                      <a:r>
                        <a:rPr lang="en-US" sz="1800" dirty="0" smtClean="0">
                          <a:latin typeface="+mn-lt"/>
                        </a:rPr>
                        <a:t>coverage type</a:t>
                      </a:r>
                    </a:p>
                  </a:txBody>
                  <a:tcPr anchor="ctr">
                    <a:lnL w="12700" cap="flat" cmpd="sng" algn="ctr">
                      <a:solidFill>
                        <a:schemeClr val="tx1">
                          <a:lumMod val="65000"/>
                          <a:lumOff val="35000"/>
                        </a:schemeClr>
                      </a:solidFill>
                      <a:prstDash val="solid"/>
                      <a:round/>
                      <a:headEnd type="none" w="med" len="med"/>
                      <a:tailEnd type="none" w="med" len="med"/>
                    </a:lnL>
                    <a:solidFill>
                      <a:srgbClr val="CCECFF"/>
                    </a:solidFill>
                  </a:tcPr>
                </a:tc>
                <a:tc>
                  <a:txBody>
                    <a:bodyPr/>
                    <a:lstStyle/>
                    <a:p>
                      <a:endParaRPr lang="en-US" sz="1800" dirty="0">
                        <a:latin typeface="+mn-lt"/>
                      </a:endParaRPr>
                    </a:p>
                  </a:txBody>
                  <a:tcPr>
                    <a:solidFill>
                      <a:srgbClr val="CCECFF"/>
                    </a:solidFill>
                  </a:tcPr>
                </a:tc>
                <a:tc>
                  <a:txBody>
                    <a:bodyPr/>
                    <a:lstStyle/>
                    <a:p>
                      <a:endParaRPr lang="en-US" sz="1800" dirty="0">
                        <a:latin typeface="+mn-lt"/>
                      </a:endParaRPr>
                    </a:p>
                  </a:txBody>
                  <a:tcPr>
                    <a:solidFill>
                      <a:srgbClr val="CCECFF"/>
                    </a:solidFill>
                  </a:tcPr>
                </a:tc>
                <a:tc>
                  <a:txBody>
                    <a:bodyPr/>
                    <a:lstStyle/>
                    <a:p>
                      <a:endParaRPr lang="en-US" sz="1800" dirty="0">
                        <a:latin typeface="+mn-lt"/>
                      </a:endParaRPr>
                    </a:p>
                  </a:txBody>
                  <a:tcPr>
                    <a:lnR w="12700" cap="flat" cmpd="sng" algn="ctr">
                      <a:solidFill>
                        <a:schemeClr val="tx1">
                          <a:lumMod val="65000"/>
                          <a:lumOff val="35000"/>
                        </a:schemeClr>
                      </a:solidFill>
                      <a:prstDash val="solid"/>
                      <a:round/>
                      <a:headEnd type="none" w="med" len="med"/>
                      <a:tailEnd type="none" w="med" len="med"/>
                    </a:lnR>
                    <a:solidFill>
                      <a:srgbClr val="CCECFF"/>
                    </a:solidFill>
                  </a:tcPr>
                </a:tc>
              </a:tr>
              <a:tr h="1097280">
                <a:tc>
                  <a:txBody>
                    <a:bodyPr/>
                    <a:lstStyle/>
                    <a:p>
                      <a:pPr algn="ctr"/>
                      <a:r>
                        <a:rPr lang="en-US" sz="1800" dirty="0" smtClean="0">
                          <a:latin typeface="+mn-lt"/>
                        </a:rPr>
                        <a:t>High deductible</a:t>
                      </a:r>
                    </a:p>
                    <a:p>
                      <a:pPr marL="0" algn="ctr" defTabSz="914400" rtl="0" eaLnBrk="1" latinLnBrk="0" hangingPunct="1"/>
                      <a:r>
                        <a:rPr lang="en-US" sz="1800" kern="1200" dirty="0" smtClean="0">
                          <a:solidFill>
                            <a:schemeClr val="dk1"/>
                          </a:solidFill>
                          <a:latin typeface="+mn-lt"/>
                          <a:ea typeface="+mn-ea"/>
                          <a:cs typeface="+mn-cs"/>
                        </a:rPr>
                        <a:t>coverage type</a:t>
                      </a:r>
                    </a:p>
                  </a:txBody>
                  <a:tcPr anchor="ctr">
                    <a:lnL w="12700" cap="flat" cmpd="sng" algn="ctr">
                      <a:solidFill>
                        <a:schemeClr val="tx1">
                          <a:lumMod val="65000"/>
                          <a:lumOff val="35000"/>
                        </a:schemeClr>
                      </a:solidFill>
                      <a:prstDash val="solid"/>
                      <a:round/>
                      <a:headEnd type="none" w="med" len="med"/>
                      <a:tailEnd type="none" w="med" len="med"/>
                    </a:lnL>
                    <a:solidFill>
                      <a:srgbClr val="F3F9FA"/>
                    </a:solidFill>
                  </a:tcPr>
                </a:tc>
                <a:tc>
                  <a:txBody>
                    <a:bodyPr/>
                    <a:lstStyle/>
                    <a:p>
                      <a:endParaRPr lang="en-US" sz="1800" dirty="0">
                        <a:latin typeface="+mn-lt"/>
                      </a:endParaRPr>
                    </a:p>
                  </a:txBody>
                  <a:tcPr>
                    <a:solidFill>
                      <a:srgbClr val="F3F9FA"/>
                    </a:solidFill>
                  </a:tcPr>
                </a:tc>
                <a:tc>
                  <a:txBody>
                    <a:bodyPr/>
                    <a:lstStyle/>
                    <a:p>
                      <a:endParaRPr lang="en-US" sz="1800" dirty="0">
                        <a:latin typeface="+mn-lt"/>
                      </a:endParaRPr>
                    </a:p>
                  </a:txBody>
                  <a:tcPr>
                    <a:solidFill>
                      <a:srgbClr val="F3F9FA"/>
                    </a:solidFill>
                  </a:tcPr>
                </a:tc>
                <a:tc>
                  <a:txBody>
                    <a:bodyPr/>
                    <a:lstStyle/>
                    <a:p>
                      <a:endParaRPr lang="en-US" sz="1800" dirty="0" smtClean="0">
                        <a:latin typeface="+mn-lt"/>
                      </a:endParaRPr>
                    </a:p>
                    <a:p>
                      <a:endParaRPr lang="en-US" sz="1800" dirty="0" smtClean="0">
                        <a:latin typeface="+mn-lt"/>
                      </a:endParaRPr>
                    </a:p>
                    <a:p>
                      <a:endParaRPr lang="en-US" sz="1800" dirty="0" smtClean="0">
                        <a:latin typeface="+mn-lt"/>
                      </a:endParaRPr>
                    </a:p>
                    <a:p>
                      <a:endParaRPr lang="en-US" sz="1800" dirty="0">
                        <a:latin typeface="+mn-lt"/>
                      </a:endParaRPr>
                    </a:p>
                  </a:txBody>
                  <a:tcPr>
                    <a:lnR w="12700" cap="flat" cmpd="sng" algn="ctr">
                      <a:solidFill>
                        <a:schemeClr val="tx1">
                          <a:lumMod val="65000"/>
                          <a:lumOff val="35000"/>
                        </a:schemeClr>
                      </a:solidFill>
                      <a:prstDash val="solid"/>
                      <a:round/>
                      <a:headEnd type="none" w="med" len="med"/>
                      <a:tailEnd type="none" w="med" len="med"/>
                    </a:lnR>
                    <a:solidFill>
                      <a:srgbClr val="F3F9FA"/>
                    </a:solidFill>
                  </a:tcPr>
                </a:tc>
              </a:tr>
              <a:tr h="830239">
                <a:tc>
                  <a:txBody>
                    <a:bodyPr/>
                    <a:lstStyle/>
                    <a:p>
                      <a:pPr algn="ctr"/>
                      <a:r>
                        <a:rPr lang="en-US" sz="1800" dirty="0" smtClean="0">
                          <a:latin typeface="+mn-lt"/>
                        </a:rPr>
                        <a:t>Hybrid</a:t>
                      </a:r>
                    </a:p>
                    <a:p>
                      <a:pPr marL="0" algn="ctr" defTabSz="914400" rtl="0" eaLnBrk="1" latinLnBrk="0" hangingPunct="1"/>
                      <a:r>
                        <a:rPr lang="en-US" sz="1800" kern="1200" dirty="0" smtClean="0">
                          <a:solidFill>
                            <a:schemeClr val="dk1"/>
                          </a:solidFill>
                          <a:latin typeface="+mn-lt"/>
                          <a:ea typeface="+mn-ea"/>
                          <a:cs typeface="+mn-cs"/>
                        </a:rPr>
                        <a:t>coverage type</a:t>
                      </a:r>
                    </a:p>
                  </a:txBody>
                  <a:tcPr anchor="ctr">
                    <a:lnL w="12700" cap="flat" cmpd="sng" algn="ctr">
                      <a:solidFill>
                        <a:schemeClr val="tx1">
                          <a:lumMod val="65000"/>
                          <a:lumOff val="35000"/>
                        </a:schemeClr>
                      </a:solidFill>
                      <a:prstDash val="solid"/>
                      <a:round/>
                      <a:headEnd type="none" w="med" len="med"/>
                      <a:tailEnd type="none" w="med" len="med"/>
                    </a:lnL>
                    <a:solidFill>
                      <a:srgbClr val="CCECFF"/>
                    </a:solidFill>
                  </a:tcPr>
                </a:tc>
                <a:tc>
                  <a:txBody>
                    <a:bodyPr/>
                    <a:lstStyle/>
                    <a:p>
                      <a:endParaRPr lang="en-US" sz="1800" dirty="0">
                        <a:latin typeface="+mn-lt"/>
                      </a:endParaRPr>
                    </a:p>
                  </a:txBody>
                  <a:tcPr>
                    <a:solidFill>
                      <a:srgbClr val="CCECFF"/>
                    </a:solidFill>
                  </a:tcPr>
                </a:tc>
                <a:tc>
                  <a:txBody>
                    <a:bodyPr/>
                    <a:lstStyle/>
                    <a:p>
                      <a:endParaRPr lang="en-US" sz="1800" dirty="0">
                        <a:latin typeface="+mn-lt"/>
                      </a:endParaRPr>
                    </a:p>
                  </a:txBody>
                  <a:tcPr>
                    <a:solidFill>
                      <a:srgbClr val="CCECFF"/>
                    </a:solidFill>
                  </a:tcPr>
                </a:tc>
                <a:tc>
                  <a:txBody>
                    <a:bodyPr/>
                    <a:lstStyle/>
                    <a:p>
                      <a:endParaRPr lang="en-US" sz="1800" dirty="0">
                        <a:latin typeface="+mn-lt"/>
                      </a:endParaRPr>
                    </a:p>
                  </a:txBody>
                  <a:tcPr>
                    <a:lnR w="12700" cap="flat" cmpd="sng" algn="ctr">
                      <a:solidFill>
                        <a:schemeClr val="tx1">
                          <a:lumMod val="65000"/>
                          <a:lumOff val="35000"/>
                        </a:schemeClr>
                      </a:solidFill>
                      <a:prstDash val="solid"/>
                      <a:round/>
                      <a:headEnd type="none" w="med" len="med"/>
                      <a:tailEnd type="none" w="med" len="med"/>
                    </a:lnR>
                    <a:solidFill>
                      <a:srgbClr val="CCECFF"/>
                    </a:solidFill>
                  </a:tcPr>
                </a:tc>
              </a:tr>
              <a:tr h="731520">
                <a:tc>
                  <a:txBody>
                    <a:bodyPr/>
                    <a:lstStyle/>
                    <a:p>
                      <a:pPr algn="ctr"/>
                      <a:r>
                        <a:rPr lang="en-US" sz="1800" dirty="0" smtClean="0">
                          <a:latin typeface="+mn-lt"/>
                        </a:rPr>
                        <a:t>U30 catastrophic</a:t>
                      </a:r>
                    </a:p>
                    <a:p>
                      <a:pPr marL="0" algn="ctr" defTabSz="914400" rtl="0" eaLnBrk="1" latinLnBrk="0" hangingPunct="1"/>
                      <a:r>
                        <a:rPr lang="en-US" sz="1800" kern="1200" dirty="0" smtClean="0">
                          <a:solidFill>
                            <a:schemeClr val="dk1"/>
                          </a:solidFill>
                          <a:latin typeface="+mn-lt"/>
                          <a:ea typeface="+mn-ea"/>
                          <a:cs typeface="+mn-cs"/>
                        </a:rPr>
                        <a:t>coverage type </a:t>
                      </a:r>
                    </a:p>
                  </a:txBody>
                  <a:tcPr anchor="ctr">
                    <a:lnL w="12700" cap="flat" cmpd="sng" algn="ctr">
                      <a:solidFill>
                        <a:schemeClr val="tx1">
                          <a:lumMod val="65000"/>
                          <a:lumOff val="35000"/>
                        </a:schemeClr>
                      </a:solidFill>
                      <a:prstDash val="solid"/>
                      <a:round/>
                      <a:headEnd type="none" w="med" len="med"/>
                      <a:tailEnd type="none" w="med" len="med"/>
                    </a:lnL>
                    <a:lnB w="12700" cap="flat" cmpd="sng" algn="ctr">
                      <a:solidFill>
                        <a:schemeClr val="tx1">
                          <a:lumMod val="65000"/>
                          <a:lumOff val="35000"/>
                        </a:schemeClr>
                      </a:solidFill>
                      <a:prstDash val="solid"/>
                      <a:round/>
                      <a:headEnd type="none" w="med" len="med"/>
                      <a:tailEnd type="none" w="med" len="med"/>
                    </a:lnB>
                    <a:solidFill>
                      <a:srgbClr val="F3F9FA"/>
                    </a:solidFill>
                  </a:tcPr>
                </a:tc>
                <a:tc>
                  <a:txBody>
                    <a:bodyPr/>
                    <a:lstStyle/>
                    <a:p>
                      <a:endParaRPr lang="en-US" sz="1800" dirty="0">
                        <a:latin typeface="+mn-lt"/>
                      </a:endParaRPr>
                    </a:p>
                  </a:txBody>
                  <a:tcPr>
                    <a:lnB w="12700" cap="flat" cmpd="sng" algn="ctr">
                      <a:solidFill>
                        <a:schemeClr val="tx1">
                          <a:lumMod val="65000"/>
                          <a:lumOff val="35000"/>
                        </a:schemeClr>
                      </a:solidFill>
                      <a:prstDash val="solid"/>
                      <a:round/>
                      <a:headEnd type="none" w="med" len="med"/>
                      <a:tailEnd type="none" w="med" len="med"/>
                    </a:lnB>
                    <a:solidFill>
                      <a:srgbClr val="F3F9FA"/>
                    </a:solidFill>
                  </a:tcPr>
                </a:tc>
                <a:tc>
                  <a:txBody>
                    <a:bodyPr/>
                    <a:lstStyle/>
                    <a:p>
                      <a:endParaRPr lang="en-US" sz="1800" dirty="0">
                        <a:latin typeface="+mn-lt"/>
                      </a:endParaRPr>
                    </a:p>
                  </a:txBody>
                  <a:tcPr>
                    <a:lnB w="12700" cap="flat" cmpd="sng" algn="ctr">
                      <a:solidFill>
                        <a:schemeClr val="tx1">
                          <a:lumMod val="65000"/>
                          <a:lumOff val="35000"/>
                        </a:schemeClr>
                      </a:solidFill>
                      <a:prstDash val="solid"/>
                      <a:round/>
                      <a:headEnd type="none" w="med" len="med"/>
                      <a:tailEnd type="none" w="med" len="med"/>
                    </a:lnB>
                    <a:solidFill>
                      <a:srgbClr val="F3F9FA"/>
                    </a:solidFill>
                  </a:tcPr>
                </a:tc>
                <a:tc>
                  <a:txBody>
                    <a:bodyPr/>
                    <a:lstStyle/>
                    <a:p>
                      <a:endParaRPr lang="en-US" sz="1800" dirty="0">
                        <a:latin typeface="+mn-lt"/>
                      </a:endParaRPr>
                    </a:p>
                  </a:txBody>
                  <a:tcPr>
                    <a:lnR w="12700" cap="flat" cmpd="sng" algn="ctr">
                      <a:solidFill>
                        <a:schemeClr val="tx1">
                          <a:lumMod val="65000"/>
                          <a:lumOff val="35000"/>
                        </a:schemeClr>
                      </a:solidFill>
                      <a:prstDash val="solid"/>
                      <a:round/>
                      <a:headEnd type="none" w="med" len="med"/>
                      <a:tailEnd type="none" w="med" len="med"/>
                    </a:lnR>
                    <a:lnB w="12700" cap="flat" cmpd="sng" algn="ctr">
                      <a:solidFill>
                        <a:schemeClr val="tx1">
                          <a:lumMod val="65000"/>
                          <a:lumOff val="35000"/>
                        </a:schemeClr>
                      </a:solidFill>
                      <a:prstDash val="solid"/>
                      <a:round/>
                      <a:headEnd type="none" w="med" len="med"/>
                      <a:tailEnd type="none" w="med" len="med"/>
                    </a:lnB>
                    <a:solidFill>
                      <a:srgbClr val="F3F9FA"/>
                    </a:solidFill>
                  </a:tcPr>
                </a:tc>
              </a:tr>
            </a:tbl>
          </a:graphicData>
        </a:graphic>
      </p:graphicFrame>
      <p:pic>
        <p:nvPicPr>
          <p:cNvPr id="7"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3330369" y="2774420"/>
            <a:ext cx="550863" cy="554038"/>
          </a:xfrm>
          <a:prstGeom prst="rect">
            <a:avLst/>
          </a:prstGeom>
          <a:noFill/>
          <a:ln w="9525">
            <a:noFill/>
            <a:miter lim="800000"/>
            <a:headEnd/>
            <a:tailEnd/>
          </a:ln>
        </p:spPr>
      </p:pic>
      <p:pic>
        <p:nvPicPr>
          <p:cNvPr id="8"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5285918" y="2774420"/>
            <a:ext cx="550863" cy="554038"/>
          </a:xfrm>
          <a:prstGeom prst="rect">
            <a:avLst/>
          </a:prstGeom>
          <a:noFill/>
          <a:ln w="9525">
            <a:noFill/>
            <a:miter lim="800000"/>
            <a:headEnd/>
            <a:tailEnd/>
          </a:ln>
        </p:spPr>
      </p:pic>
      <p:pic>
        <p:nvPicPr>
          <p:cNvPr id="10"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7395376" y="2774420"/>
            <a:ext cx="550863" cy="554038"/>
          </a:xfrm>
          <a:prstGeom prst="rect">
            <a:avLst/>
          </a:prstGeom>
          <a:noFill/>
          <a:ln w="9525">
            <a:noFill/>
            <a:miter lim="800000"/>
            <a:headEnd/>
            <a:tailEnd/>
          </a:ln>
        </p:spPr>
      </p:pic>
      <p:pic>
        <p:nvPicPr>
          <p:cNvPr id="11"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3330369" y="3745845"/>
            <a:ext cx="550863" cy="554038"/>
          </a:xfrm>
          <a:prstGeom prst="rect">
            <a:avLst/>
          </a:prstGeom>
          <a:noFill/>
          <a:ln w="9525">
            <a:noFill/>
            <a:miter lim="800000"/>
            <a:headEnd/>
            <a:tailEnd/>
          </a:ln>
        </p:spPr>
      </p:pic>
      <p:pic>
        <p:nvPicPr>
          <p:cNvPr id="13"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5285918" y="3745845"/>
            <a:ext cx="550863" cy="554038"/>
          </a:xfrm>
          <a:prstGeom prst="rect">
            <a:avLst/>
          </a:prstGeom>
          <a:noFill/>
          <a:ln w="9525">
            <a:noFill/>
            <a:miter lim="800000"/>
            <a:headEnd/>
            <a:tailEnd/>
          </a:ln>
        </p:spPr>
      </p:pic>
      <p:pic>
        <p:nvPicPr>
          <p:cNvPr id="14"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3330369" y="4821431"/>
            <a:ext cx="550863" cy="554038"/>
          </a:xfrm>
          <a:prstGeom prst="rect">
            <a:avLst/>
          </a:prstGeom>
          <a:noFill/>
          <a:ln w="9525">
            <a:noFill/>
            <a:miter lim="800000"/>
            <a:headEnd/>
            <a:tailEnd/>
          </a:ln>
        </p:spPr>
      </p:pic>
      <p:pic>
        <p:nvPicPr>
          <p:cNvPr id="15"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5285918" y="4821431"/>
            <a:ext cx="550863" cy="554038"/>
          </a:xfrm>
          <a:prstGeom prst="rect">
            <a:avLst/>
          </a:prstGeom>
          <a:noFill/>
          <a:ln w="9525">
            <a:noFill/>
            <a:miter lim="800000"/>
            <a:headEnd/>
            <a:tailEnd/>
          </a:ln>
        </p:spPr>
      </p:pic>
      <p:pic>
        <p:nvPicPr>
          <p:cNvPr id="16"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3330369" y="5637212"/>
            <a:ext cx="550863" cy="554038"/>
          </a:xfrm>
          <a:prstGeom prst="rect">
            <a:avLst/>
          </a:prstGeom>
          <a:noFill/>
          <a:ln w="9525">
            <a:noFill/>
            <a:miter lim="800000"/>
            <a:headEnd/>
            <a:tailEnd/>
          </a:ln>
        </p:spPr>
      </p:pic>
      <p:pic>
        <p:nvPicPr>
          <p:cNvPr id="17" name="Picture 2" descr="C:\Documents and Settings\u540261\Local Settings\Temporary Internet Files\Content.IE5\KRQU61X3\MC900442139[1].png"/>
          <p:cNvPicPr>
            <a:picLocks noChangeAspect="1" noChangeArrowheads="1"/>
          </p:cNvPicPr>
          <p:nvPr/>
        </p:nvPicPr>
        <p:blipFill>
          <a:blip r:embed="rId3"/>
          <a:srcRect/>
          <a:stretch>
            <a:fillRect/>
          </a:stretch>
        </p:blipFill>
        <p:spPr bwMode="auto">
          <a:xfrm>
            <a:off x="5285918" y="5637212"/>
            <a:ext cx="550863" cy="554038"/>
          </a:xfrm>
          <a:prstGeom prst="rect">
            <a:avLst/>
          </a:prstGeom>
          <a:noFill/>
          <a:ln w="9525">
            <a:noFill/>
            <a:miter lim="800000"/>
            <a:headEnd/>
            <a:tailEnd/>
          </a:ln>
        </p:spPr>
      </p:pic>
      <p:sp>
        <p:nvSpPr>
          <p:cNvPr id="18" name="TextBox 17"/>
          <p:cNvSpPr txBox="1">
            <a:spLocks noChangeArrowheads="1"/>
          </p:cNvSpPr>
          <p:nvPr/>
        </p:nvSpPr>
        <p:spPr bwMode="auto">
          <a:xfrm>
            <a:off x="2818955" y="4299883"/>
            <a:ext cx="1711707" cy="338554"/>
          </a:xfrm>
          <a:prstGeom prst="rect">
            <a:avLst/>
          </a:prstGeom>
          <a:noFill/>
          <a:ln w="9525">
            <a:noFill/>
            <a:miter lim="800000"/>
            <a:headEnd/>
            <a:tailEnd/>
          </a:ln>
        </p:spPr>
        <p:txBody>
          <a:bodyPr wrap="square">
            <a:spAutoFit/>
          </a:bodyPr>
          <a:lstStyle/>
          <a:p>
            <a:pPr algn="ctr"/>
            <a:r>
              <a:rPr lang="en-US" sz="1600" b="1" dirty="0" smtClean="0">
                <a:latin typeface="+mn-lt"/>
              </a:rPr>
              <a:t>HSA </a:t>
            </a:r>
            <a:r>
              <a:rPr lang="en-US" sz="1600" b="1" dirty="0">
                <a:latin typeface="+mn-lt"/>
              </a:rPr>
              <a:t>eligible </a:t>
            </a:r>
          </a:p>
        </p:txBody>
      </p:sp>
      <p:sp>
        <p:nvSpPr>
          <p:cNvPr id="19" name="TextBox 17"/>
          <p:cNvSpPr txBox="1">
            <a:spLocks noChangeArrowheads="1"/>
          </p:cNvSpPr>
          <p:nvPr/>
        </p:nvSpPr>
        <p:spPr bwMode="auto">
          <a:xfrm>
            <a:off x="4707803" y="4299883"/>
            <a:ext cx="1760302" cy="338554"/>
          </a:xfrm>
          <a:prstGeom prst="rect">
            <a:avLst/>
          </a:prstGeom>
          <a:noFill/>
          <a:ln w="9525">
            <a:noFill/>
            <a:miter lim="800000"/>
            <a:headEnd/>
            <a:tailEnd/>
          </a:ln>
        </p:spPr>
        <p:txBody>
          <a:bodyPr wrap="square">
            <a:spAutoFit/>
          </a:bodyPr>
          <a:lstStyle/>
          <a:p>
            <a:pPr algn="ctr"/>
            <a:r>
              <a:rPr lang="en-US" sz="1600" b="1" dirty="0" smtClean="0">
                <a:latin typeface="+mn-lt"/>
              </a:rPr>
              <a:t>HSA </a:t>
            </a:r>
            <a:r>
              <a:rPr lang="en-US" sz="1600" b="1" dirty="0">
                <a:latin typeface="+mn-lt"/>
              </a:rPr>
              <a:t>eligible </a:t>
            </a:r>
          </a:p>
        </p:txBody>
      </p:sp>
      <p:sp>
        <p:nvSpPr>
          <p:cNvPr id="20" name="Rectangle 19"/>
          <p:cNvSpPr/>
          <p:nvPr/>
        </p:nvSpPr>
        <p:spPr>
          <a:xfrm>
            <a:off x="618067" y="1108591"/>
            <a:ext cx="3263165" cy="400110"/>
          </a:xfrm>
          <a:prstGeom prst="rect">
            <a:avLst/>
          </a:prstGeom>
        </p:spPr>
        <p:txBody>
          <a:bodyPr wrap="square">
            <a:spAutoFit/>
          </a:bodyPr>
          <a:lstStyle/>
          <a:p>
            <a:pPr marL="342900" lvl="0" indent="-342900">
              <a:spcBef>
                <a:spcPts val="600"/>
              </a:spcBef>
              <a:spcAft>
                <a:spcPts val="600"/>
              </a:spcAft>
              <a:buClr>
                <a:srgbClr val="00ADEE"/>
              </a:buClr>
              <a:buFont typeface="Arial Black" pitchFamily="34" charset="0"/>
              <a:buChar char="+"/>
              <a:defRPr/>
            </a:pPr>
            <a:r>
              <a:rPr lang="en-US" sz="2000" dirty="0" smtClean="0">
                <a:latin typeface="+mj-lt"/>
                <a:cs typeface="Arial" pitchFamily="34" charset="0"/>
              </a:rPr>
              <a:t>Identical benefit designs </a:t>
            </a:r>
          </a:p>
        </p:txBody>
      </p:sp>
      <p:sp>
        <p:nvSpPr>
          <p:cNvPr id="21" name="Rectangle 20"/>
          <p:cNvSpPr/>
          <p:nvPr/>
        </p:nvSpPr>
        <p:spPr>
          <a:xfrm>
            <a:off x="4707803" y="1108591"/>
            <a:ext cx="3814028" cy="400110"/>
          </a:xfrm>
          <a:prstGeom prst="rect">
            <a:avLst/>
          </a:prstGeom>
        </p:spPr>
        <p:txBody>
          <a:bodyPr wrap="square">
            <a:spAutoFit/>
          </a:bodyPr>
          <a:lstStyle/>
          <a:p>
            <a:pPr marL="342900" lvl="0" indent="-342900">
              <a:spcBef>
                <a:spcPts val="600"/>
              </a:spcBef>
              <a:spcAft>
                <a:spcPts val="600"/>
              </a:spcAft>
              <a:buClr>
                <a:srgbClr val="00ADEE"/>
              </a:buClr>
              <a:buFont typeface="Arial Black" pitchFamily="34" charset="0"/>
              <a:buChar char="+"/>
              <a:defRPr/>
            </a:pPr>
            <a:r>
              <a:rPr lang="en-US" sz="2000" dirty="0" smtClean="0">
                <a:latin typeface="+mj-lt"/>
                <a:cs typeface="Arial" pitchFamily="34" charset="0"/>
              </a:rPr>
              <a:t>Easy comparison shopping</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5" y="1198745"/>
            <a:ext cx="8509260" cy="5010602"/>
          </a:xfrm>
        </p:spPr>
        <p:txBody>
          <a:bodyPr/>
          <a:lstStyle/>
          <a:p>
            <a:r>
              <a:rPr lang="en-US" sz="1800" dirty="0" smtClean="0"/>
              <a:t>ACA provides for a 90-day grace period for enrollees receiving APTCs</a:t>
            </a:r>
          </a:p>
          <a:p>
            <a:endParaRPr lang="en-US" sz="1800" dirty="0" smtClean="0"/>
          </a:p>
          <a:p>
            <a:r>
              <a:rPr lang="en-US" sz="1800" dirty="0" smtClean="0"/>
              <a:t>Grace period applies to enrollees who have already paid their share of one month’s premium in full</a:t>
            </a:r>
          </a:p>
          <a:p>
            <a:endParaRPr lang="en-US" sz="1800" dirty="0" smtClean="0"/>
          </a:p>
          <a:p>
            <a:r>
              <a:rPr lang="en-US" sz="1800" dirty="0" smtClean="0"/>
              <a:t>Grace period triggers once an enrollee subsequently misses a premium payment</a:t>
            </a:r>
          </a:p>
          <a:p>
            <a:endParaRPr lang="en-US" sz="1800" dirty="0" smtClean="0"/>
          </a:p>
          <a:p>
            <a:r>
              <a:rPr lang="en-US" sz="1800" dirty="0" smtClean="0"/>
              <a:t>Claims must be paid during the first month of the grace period</a:t>
            </a:r>
          </a:p>
          <a:p>
            <a:endParaRPr lang="en-US" sz="1800" dirty="0" smtClean="0"/>
          </a:p>
          <a:p>
            <a:r>
              <a:rPr lang="en-US" sz="1800" dirty="0" smtClean="0"/>
              <a:t>Claims may be pended during the second and third month of the grace period</a:t>
            </a:r>
          </a:p>
          <a:p>
            <a:endParaRPr lang="en-US" sz="1800" dirty="0" smtClean="0"/>
          </a:p>
          <a:p>
            <a:r>
              <a:rPr lang="en-US" sz="1800" dirty="0" smtClean="0"/>
              <a:t>State law governs grace periods for enrollees not receiving APTCs within the Exchange</a:t>
            </a:r>
          </a:p>
          <a:p>
            <a:endParaRPr lang="en-US" dirty="0" smtClean="0">
              <a:latin typeface="Calibri" pitchFamily="34" charset="0"/>
              <a:cs typeface="Calibri" pitchFamily="34" charset="0"/>
            </a:endParaRPr>
          </a:p>
        </p:txBody>
      </p:sp>
      <p:sp>
        <p:nvSpPr>
          <p:cNvPr id="5" name="Title 1"/>
          <p:cNvSpPr>
            <a:spLocks noGrp="1"/>
          </p:cNvSpPr>
          <p:nvPr>
            <p:ph type="title"/>
          </p:nvPr>
        </p:nvSpPr>
        <p:spPr>
          <a:xfrm>
            <a:off x="200025" y="625997"/>
            <a:ext cx="8229600" cy="535531"/>
          </a:xfrm>
        </p:spPr>
        <p:txBody>
          <a:bodyPr/>
          <a:lstStyle/>
          <a:p>
            <a:r>
              <a:rPr lang="en-US" b="1" dirty="0" smtClean="0">
                <a:latin typeface="Calibri" pitchFamily="34" charset="0"/>
              </a:rPr>
              <a:t>Grace Periods	</a:t>
            </a:r>
            <a:endParaRPr lang="en-US" b="1" dirty="0">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0976" y="1296537"/>
            <a:ext cx="8057247" cy="4926841"/>
          </a:xfrm>
        </p:spPr>
        <p:txBody>
          <a:bodyPr/>
          <a:lstStyle/>
          <a:p>
            <a:pPr>
              <a:buFontTx/>
              <a:buChar char="-"/>
            </a:pPr>
            <a:r>
              <a:rPr lang="en-US" dirty="0" smtClean="0"/>
              <a:t>3 month grace period must be observed for enrollees receiving APTC’s</a:t>
            </a:r>
          </a:p>
          <a:p>
            <a:pPr>
              <a:buFontTx/>
              <a:buChar char="-"/>
            </a:pPr>
            <a:r>
              <a:rPr lang="en-US" dirty="0" smtClean="0"/>
              <a:t> if enrollee makes all outstanding premium payments before end of grace period , enrollees enrollment with same QHP remains intact.</a:t>
            </a:r>
          </a:p>
          <a:p>
            <a:pPr>
              <a:buFontTx/>
              <a:buChar char="-"/>
            </a:pPr>
            <a:r>
              <a:rPr lang="en-US" dirty="0" smtClean="0"/>
              <a:t> If enrollee exhausts grace period without making all outstanding premium payments, issuer must terminate coverage with notice to enrollee.</a:t>
            </a:r>
          </a:p>
          <a:p>
            <a:pPr>
              <a:buFontTx/>
              <a:buChar char="-"/>
            </a:pPr>
            <a:r>
              <a:rPr lang="en-US" dirty="0" smtClean="0"/>
              <a:t> Enrollee cannot extend the grace period by paying only a portion of outstanding premium.</a:t>
            </a:r>
          </a:p>
          <a:p>
            <a:pPr>
              <a:buFontTx/>
              <a:buChar char="-"/>
            </a:pPr>
            <a:r>
              <a:rPr lang="en-US" dirty="0" smtClean="0"/>
              <a:t> If terminated, last day of coverage may be the last day of first month of grace period; (may be terminated retroactively).</a:t>
            </a:r>
          </a:p>
          <a:p>
            <a:endParaRPr lang="en-US" dirty="0"/>
          </a:p>
        </p:txBody>
      </p:sp>
      <p:sp>
        <p:nvSpPr>
          <p:cNvPr id="3" name="Title 2"/>
          <p:cNvSpPr>
            <a:spLocks noGrp="1"/>
          </p:cNvSpPr>
          <p:nvPr>
            <p:ph type="title"/>
          </p:nvPr>
        </p:nvSpPr>
        <p:spPr/>
        <p:txBody>
          <a:bodyPr/>
          <a:lstStyle/>
          <a:p>
            <a:r>
              <a:rPr lang="en-US" dirty="0" smtClean="0"/>
              <a:t>Grace Periods (2)</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45</a:t>
            </a:fld>
            <a:endParaRPr lang="en-US" dirty="0"/>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Tx/>
              <a:buChar char="-"/>
            </a:pPr>
            <a:r>
              <a:rPr lang="en-US" dirty="0" smtClean="0"/>
              <a:t> QHP issuer must return APTCs for 2</a:t>
            </a:r>
            <a:r>
              <a:rPr lang="en-US" baseline="30000" dirty="0" smtClean="0"/>
              <a:t>nd</a:t>
            </a:r>
            <a:r>
              <a:rPr lang="en-US" dirty="0" smtClean="0"/>
              <a:t> and 3</a:t>
            </a:r>
            <a:r>
              <a:rPr lang="en-US" baseline="30000" dirty="0" smtClean="0"/>
              <a:t>rd</a:t>
            </a:r>
            <a:r>
              <a:rPr lang="en-US" dirty="0" smtClean="0"/>
              <a:t> month to Treasury Dept. </a:t>
            </a:r>
          </a:p>
          <a:p>
            <a:pPr>
              <a:buFontTx/>
              <a:buChar char="-"/>
            </a:pPr>
            <a:r>
              <a:rPr lang="en-US" dirty="0" smtClean="0"/>
              <a:t> Enrollee cannot enroll in another QHP with any issuer through special enrollment period. If terminated, all individuals on policy also lose coverage.</a:t>
            </a:r>
          </a:p>
          <a:p>
            <a:pPr>
              <a:buFontTx/>
              <a:buChar char="-"/>
            </a:pPr>
            <a:r>
              <a:rPr lang="en-US" dirty="0" smtClean="0"/>
              <a:t> Certain notice requirements for enrollees and notice of pending claims to providers</a:t>
            </a:r>
          </a:p>
          <a:p>
            <a:pPr>
              <a:buFontTx/>
              <a:buChar char="-"/>
            </a:pPr>
            <a:r>
              <a:rPr lang="en-US" dirty="0" smtClean="0"/>
              <a:t>Medical claims will be pended during 2</a:t>
            </a:r>
            <a:r>
              <a:rPr lang="en-US" baseline="30000" dirty="0" smtClean="0"/>
              <a:t>nd</a:t>
            </a:r>
            <a:r>
              <a:rPr lang="en-US" dirty="0" smtClean="0"/>
              <a:t> and 3</a:t>
            </a:r>
            <a:r>
              <a:rPr lang="en-US" baseline="30000" dirty="0" smtClean="0"/>
              <a:t>rd</a:t>
            </a:r>
            <a:r>
              <a:rPr lang="en-US" dirty="0" smtClean="0"/>
              <a:t> months</a:t>
            </a:r>
          </a:p>
          <a:p>
            <a:pPr>
              <a:buFontTx/>
              <a:buChar char="-"/>
            </a:pPr>
            <a:r>
              <a:rPr lang="en-US" dirty="0" smtClean="0"/>
              <a:t>Pharmacy point of sale claims will be denied because they cannot be pended</a:t>
            </a:r>
          </a:p>
          <a:p>
            <a:endParaRPr lang="en-US" dirty="0"/>
          </a:p>
        </p:txBody>
      </p:sp>
      <p:sp>
        <p:nvSpPr>
          <p:cNvPr id="3" name="Title 2"/>
          <p:cNvSpPr>
            <a:spLocks noGrp="1"/>
          </p:cNvSpPr>
          <p:nvPr>
            <p:ph type="title"/>
          </p:nvPr>
        </p:nvSpPr>
        <p:spPr/>
        <p:txBody>
          <a:bodyPr/>
          <a:lstStyle/>
          <a:p>
            <a:r>
              <a:rPr lang="en-US" dirty="0" smtClean="0"/>
              <a:t>Grace Periods (3)</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46</a:t>
            </a:fld>
            <a:endParaRPr lang="en-US" dirty="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Subsidies: Two Kinds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47</a:t>
            </a:fld>
            <a:endParaRPr lang="en-US" dirty="0"/>
          </a:p>
        </p:txBody>
      </p:sp>
      <p:sp>
        <p:nvSpPr>
          <p:cNvPr id="5" name="Content Placeholder 1"/>
          <p:cNvSpPr>
            <a:spLocks noGrp="1"/>
          </p:cNvSpPr>
          <p:nvPr>
            <p:ph idx="1"/>
          </p:nvPr>
        </p:nvSpPr>
        <p:spPr>
          <a:xfrm>
            <a:off x="607328" y="1264409"/>
            <a:ext cx="8057247" cy="4926841"/>
          </a:xfrm>
        </p:spPr>
        <p:txBody>
          <a:bodyPr/>
          <a:lstStyle/>
          <a:p>
            <a:pPr eaLnBrk="1" hangingPunct="1">
              <a:buSzTx/>
              <a:buFont typeface="Lucida Grande" charset="0"/>
              <a:buChar char="+"/>
            </a:pPr>
            <a:endParaRPr lang="en-US" sz="1800" dirty="0" smtClean="0">
              <a:latin typeface="Arial" pitchFamily="34" charset="0"/>
            </a:endParaRPr>
          </a:p>
          <a:p>
            <a:pPr eaLnBrk="1" hangingPunct="1">
              <a:buSzTx/>
              <a:buFont typeface="Arial" pitchFamily="34" charset="0"/>
              <a:buAutoNum type="arabicPeriod"/>
            </a:pPr>
            <a:r>
              <a:rPr lang="en-US" sz="1800" dirty="0" smtClean="0">
                <a:latin typeface="Arial" pitchFamily="34" charset="0"/>
              </a:rPr>
              <a:t>Premium Tax Credit </a:t>
            </a:r>
          </a:p>
          <a:p>
            <a:pPr lvl="1" eaLnBrk="1" hangingPunct="1">
              <a:buFont typeface="Wingdings" pitchFamily="2" charset="2"/>
              <a:buChar char="§"/>
            </a:pPr>
            <a:r>
              <a:rPr lang="en-US" dirty="0" smtClean="0">
                <a:solidFill>
                  <a:srgbClr val="514437"/>
                </a:solidFill>
                <a:latin typeface="Arial" pitchFamily="34" charset="0"/>
              </a:rPr>
              <a:t>A refundable or advanceable tax credit  to subsidize the cost of a health insurance premium.</a:t>
            </a:r>
          </a:p>
          <a:p>
            <a:pPr eaLnBrk="1" hangingPunct="1">
              <a:buSzTx/>
              <a:buFont typeface="Lucida Grande" charset="0"/>
              <a:buChar char="+"/>
            </a:pPr>
            <a:endParaRPr lang="en-US" sz="1800" dirty="0" smtClean="0">
              <a:latin typeface="Arial" pitchFamily="34" charset="0"/>
            </a:endParaRPr>
          </a:p>
          <a:p>
            <a:pPr eaLnBrk="1" hangingPunct="1">
              <a:buSzTx/>
              <a:buFont typeface="Lucida Grande" charset="0"/>
              <a:buNone/>
            </a:pPr>
            <a:r>
              <a:rPr lang="en-US" sz="1800" dirty="0" smtClean="0">
                <a:solidFill>
                  <a:srgbClr val="00B0F0"/>
                </a:solidFill>
                <a:latin typeface="Arial" pitchFamily="34" charset="0"/>
              </a:rPr>
              <a:t>2</a:t>
            </a:r>
            <a:r>
              <a:rPr lang="en-US" sz="1800" dirty="0" smtClean="0">
                <a:solidFill>
                  <a:schemeClr val="tx2"/>
                </a:solidFill>
                <a:latin typeface="Arial" pitchFamily="34" charset="0"/>
              </a:rPr>
              <a:t>.  </a:t>
            </a:r>
            <a:r>
              <a:rPr lang="en-US" sz="1800" dirty="0" smtClean="0">
                <a:latin typeface="Arial" pitchFamily="34" charset="0"/>
              </a:rPr>
              <a:t>Cost-Sharing Reductions</a:t>
            </a:r>
          </a:p>
          <a:p>
            <a:pPr lvl="1" eaLnBrk="1" hangingPunct="1">
              <a:buFont typeface="Wingdings" pitchFamily="2" charset="2"/>
              <a:buChar char="§"/>
            </a:pPr>
            <a:r>
              <a:rPr lang="en-US" dirty="0" smtClean="0">
                <a:solidFill>
                  <a:srgbClr val="514437"/>
                </a:solidFill>
                <a:latin typeface="Arial" pitchFamily="34" charset="0"/>
              </a:rPr>
              <a:t>Available to raise the actuarial value of a plan. </a:t>
            </a:r>
          </a:p>
          <a:p>
            <a:pPr eaLnBrk="1" hangingPunct="1">
              <a:buSzTx/>
              <a:buFont typeface="Lucida Grande" charset="0"/>
              <a:buNone/>
            </a:pPr>
            <a:endParaRPr lang="en-US" sz="1800" dirty="0" smtClean="0">
              <a:latin typeface="Arial" pitchFamily="34" charset="0"/>
            </a:endParaRPr>
          </a:p>
          <a:p>
            <a:pPr eaLnBrk="1" hangingPunct="1">
              <a:buSzTx/>
              <a:buFont typeface="Lucida Grande" charset="0"/>
              <a:buNone/>
            </a:pPr>
            <a:endParaRPr lang="en-US" sz="1800" dirty="0" smtClean="0">
              <a:latin typeface="Arial" pitchFamily="34" charset="0"/>
            </a:endParaRPr>
          </a:p>
        </p:txBody>
      </p:sp>
      <p:graphicFrame>
        <p:nvGraphicFramePr>
          <p:cNvPr id="6" name="Content Placeholder 5"/>
          <p:cNvGraphicFramePr>
            <a:graphicFrameLocks/>
          </p:cNvGraphicFramePr>
          <p:nvPr/>
        </p:nvGraphicFramePr>
        <p:xfrm>
          <a:off x="1831706" y="3840480"/>
          <a:ext cx="5840968" cy="3017520"/>
        </p:xfrm>
        <a:graphic>
          <a:graphicData uri="http://schemas.openxmlformats.org/drawingml/2006/table">
            <a:tbl>
              <a:tblPr/>
              <a:tblGrid>
                <a:gridCol w="5724128"/>
                <a:gridCol w="116840"/>
              </a:tblGrid>
              <a:tr h="267388">
                <a:tc>
                  <a:txBody>
                    <a:bodyPr/>
                    <a:lstStyle/>
                    <a:p>
                      <a:pPr algn="ctr" rtl="0" fontAlgn="t"/>
                      <a:r>
                        <a:rPr lang="en-US" sz="2400" b="1" i="0" u="none" strike="noStrike" dirty="0" smtClean="0">
                          <a:solidFill>
                            <a:schemeClr val="bg1"/>
                          </a:solidFill>
                          <a:latin typeface="+mj-lt"/>
                        </a:rPr>
                        <a:t>Eligibility Requirements</a:t>
                      </a:r>
                      <a:endParaRPr lang="en-US" sz="2400" b="1" i="0" u="none" strike="noStrike" dirty="0">
                        <a:solidFill>
                          <a:schemeClr val="bg1"/>
                        </a:solidFill>
                        <a:latin typeface="+mj-lt"/>
                      </a:endParaRPr>
                    </a:p>
                  </a:txBody>
                  <a:tcPr marL="45720" marR="45720" anchor="b">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t"/>
                      <a:endParaRPr lang="en-US" sz="1400" b="1" i="0" u="none" strike="noStrike" dirty="0">
                        <a:solidFill>
                          <a:schemeClr val="bg1"/>
                        </a:solidFill>
                        <a:latin typeface="+mj-lt"/>
                      </a:endParaRPr>
                    </a:p>
                  </a:txBody>
                  <a:tcPr marL="45720" marR="45720" anchor="b">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49562">
                <a:tc>
                  <a:txBody>
                    <a:bodyPr/>
                    <a:lstStyle/>
                    <a:p>
                      <a:pPr lvl="0" algn="ctr" rtl="0" fontAlgn="t"/>
                      <a:r>
                        <a:rPr lang="en-US" sz="1800" b="0" i="0" u="none" strike="noStrike" dirty="0" smtClean="0">
                          <a:solidFill>
                            <a:srgbClr val="191919"/>
                          </a:solidFill>
                          <a:latin typeface="+mj-lt"/>
                        </a:rPr>
                        <a:t>US citizen or legal alien</a:t>
                      </a:r>
                      <a:endParaRPr lang="en-US" sz="1800" b="0" i="0" u="none" strike="noStrike" dirty="0">
                        <a:solidFill>
                          <a:srgbClr val="191919"/>
                        </a:solidFill>
                        <a:latin typeface="+mj-lt"/>
                      </a:endParaRPr>
                    </a:p>
                  </a:txBody>
                  <a:tcPr marL="45720" marR="45720" anchor="ctr">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2200" b="1" i="0" u="none" strike="noStrike" kern="1200" dirty="0" smtClean="0">
                        <a:solidFill>
                          <a:schemeClr val="tx2"/>
                        </a:solidFill>
                        <a:latin typeface="+mn-lt"/>
                        <a:ea typeface="+mn-ea"/>
                        <a:cs typeface="+mn-cs"/>
                      </a:endParaRPr>
                    </a:p>
                  </a:txBody>
                  <a:tcPr marL="45720" marR="45720" anchor="ctr">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62">
                <a:tc>
                  <a:txBody>
                    <a:bodyPr/>
                    <a:lstStyle/>
                    <a:p>
                      <a:pPr lvl="0" algn="ctr" rtl="0" fontAlgn="t"/>
                      <a:r>
                        <a:rPr lang="en-US" sz="1800" b="0" i="0" u="none" strike="noStrike" dirty="0" smtClean="0">
                          <a:solidFill>
                            <a:srgbClr val="191919"/>
                          </a:solidFill>
                          <a:latin typeface="+mj-lt"/>
                        </a:rPr>
                        <a:t>Not incarcerated</a:t>
                      </a:r>
                      <a:endParaRPr lang="en-US" sz="1800" b="0" i="0" u="none" strike="noStrike" dirty="0">
                        <a:solidFill>
                          <a:srgbClr val="191919"/>
                        </a:solidFill>
                        <a:latin typeface="+mj-lt"/>
                      </a:endParaRPr>
                    </a:p>
                  </a:txBody>
                  <a:tcPr marL="45720" marR="45720" anchor="ctr">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2200" b="1" i="0" u="none" strike="noStrike" kern="1200" dirty="0" smtClean="0">
                        <a:solidFill>
                          <a:schemeClr val="tx2"/>
                        </a:solidFill>
                        <a:latin typeface="+mn-lt"/>
                        <a:ea typeface="+mn-ea"/>
                        <a:cs typeface="+mn-cs"/>
                      </a:endParaRPr>
                    </a:p>
                  </a:txBody>
                  <a:tcPr marL="45720" marR="45720" anchor="ctr">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r>
              <a:tr h="249562">
                <a:tc>
                  <a:txBody>
                    <a:bodyPr/>
                    <a:lstStyle/>
                    <a:p>
                      <a:pPr lvl="1" algn="ctr" eaLnBrk="1" hangingPunct="1"/>
                      <a:r>
                        <a:rPr lang="en-US" dirty="0" smtClean="0">
                          <a:solidFill>
                            <a:srgbClr val="191919"/>
                          </a:solidFill>
                        </a:rPr>
                        <a:t>Resident of state in which exchange is based</a:t>
                      </a:r>
                    </a:p>
                  </a:txBody>
                  <a:tcPr marL="45720" marR="45720" anchor="ctr">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endParaRPr lang="en-US" sz="2200" b="1" i="0" u="none" strike="noStrike" dirty="0">
                        <a:solidFill>
                          <a:schemeClr val="tx2"/>
                        </a:solidFill>
                        <a:latin typeface="+mj-lt"/>
                      </a:endParaRPr>
                    </a:p>
                  </a:txBody>
                  <a:tcPr marL="45720" marR="45720" anchor="ctr">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4344">
                <a:tc>
                  <a:txBody>
                    <a:bodyPr/>
                    <a:lstStyle/>
                    <a:p>
                      <a:pPr lvl="1" algn="ctr" eaLnBrk="1" hangingPunct="1"/>
                      <a:r>
                        <a:rPr lang="en-US" dirty="0" smtClean="0">
                          <a:solidFill>
                            <a:srgbClr val="191919"/>
                          </a:solidFill>
                        </a:rPr>
                        <a:t>Between 100-400% Federal Poverty Level (FPL) (up to 250% for cost sharing)</a:t>
                      </a:r>
                    </a:p>
                  </a:txBody>
                  <a:tcPr marL="45720" marR="45720" anchor="ctr">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2200" b="1" i="0" u="none" strike="noStrike" kern="1200" dirty="0" smtClean="0">
                        <a:solidFill>
                          <a:schemeClr val="tx2"/>
                        </a:solidFill>
                        <a:latin typeface="+mn-lt"/>
                        <a:ea typeface="+mn-ea"/>
                        <a:cs typeface="+mn-cs"/>
                      </a:endParaRPr>
                    </a:p>
                  </a:txBody>
                  <a:tcPr marL="45720" marR="45720" anchor="ctr">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3E3E3"/>
                    </a:solidFill>
                  </a:tcPr>
                </a:tc>
              </a:tr>
              <a:tr h="374344">
                <a:tc>
                  <a:txBody>
                    <a:bodyPr/>
                    <a:lstStyle/>
                    <a:p>
                      <a:pPr lvl="1" algn="ctr" eaLnBrk="1" hangingPunct="1"/>
                      <a:r>
                        <a:rPr lang="en-US" dirty="0" smtClean="0">
                          <a:solidFill>
                            <a:srgbClr val="191919"/>
                          </a:solidFill>
                        </a:rPr>
                        <a:t>Not been offered qualified coverage through employer/government programs</a:t>
                      </a:r>
                    </a:p>
                  </a:txBody>
                  <a:tcPr marL="45720" marR="45720" anchor="ctr">
                    <a:lnL w="12700" cap="flat" cmpd="sng" algn="ctr">
                      <a:noFill/>
                      <a:prstDash val="solid"/>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2200" b="1" i="0" u="none" strike="noStrike" kern="1200" dirty="0" smtClean="0">
                        <a:solidFill>
                          <a:schemeClr val="tx2"/>
                        </a:solidFill>
                        <a:latin typeface="+mn-lt"/>
                        <a:ea typeface="+mn-ea"/>
                        <a:cs typeface="+mn-cs"/>
                      </a:endParaRPr>
                    </a:p>
                  </a:txBody>
                  <a:tcPr marL="45720" marR="45720" anchor="ctr">
                    <a:lnL w="19050" cap="flat" cmpd="sng" algn="ctr">
                      <a:noFill/>
                      <a:prstDash val="sysDot"/>
                      <a:round/>
                      <a:headEnd type="none" w="med" len="med"/>
                      <a:tailEnd type="none" w="med" len="med"/>
                    </a:lnL>
                    <a:lnR w="1905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80" name="Group 92"/>
          <p:cNvGraphicFramePr>
            <a:graphicFrameLocks noGrp="1"/>
          </p:cNvGraphicFramePr>
          <p:nvPr>
            <p:ph idx="1"/>
          </p:nvPr>
        </p:nvGraphicFramePr>
        <p:xfrm>
          <a:off x="743149" y="1854731"/>
          <a:ext cx="7726165" cy="3903874"/>
        </p:xfrm>
        <a:graphic>
          <a:graphicData uri="http://schemas.openxmlformats.org/drawingml/2006/table">
            <a:tbl>
              <a:tblPr/>
              <a:tblGrid>
                <a:gridCol w="1158875"/>
                <a:gridCol w="1016000"/>
                <a:gridCol w="1103313"/>
                <a:gridCol w="1095375"/>
                <a:gridCol w="1106289"/>
                <a:gridCol w="1119188"/>
                <a:gridCol w="1127125"/>
              </a:tblGrid>
              <a:tr h="886354">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FFFFFF"/>
                          </a:solidFill>
                          <a:effectLst/>
                          <a:latin typeface="Arial" charset="0"/>
                        </a:rPr>
                        <a:t># of persons in household</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100%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150%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200%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250%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300%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FFFFFF"/>
                          </a:solidFill>
                          <a:effectLst/>
                          <a:latin typeface="Arial" charset="0"/>
                        </a:rPr>
                        <a:t>400% FPL</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r>
              <a:tr h="746760">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rPr>
                        <a:t>1</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$11,670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$17,505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$23,340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$29,175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$35,010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$46,680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751417">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rPr>
                        <a:t>2</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$15,730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$23,595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$31,460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$39,325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$47,190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$62,920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772583">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rPr>
                        <a:t>3</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$19,790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$29,685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$39,580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$49,475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$59,370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$79,160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746760">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rPr>
                        <a:t>4</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$23,850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$35,775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$47,700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$59,625</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652463"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rPr>
                        <a:t>$71,550</a:t>
                      </a:r>
                    </a:p>
                  </a:txBody>
                  <a:tcPr marL="57150" marR="57150" marT="38100" marB="381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algn="ctr">
                        <a:lnSpc>
                          <a:spcPts val="2400"/>
                        </a:lnSpc>
                        <a:spcBef>
                          <a:spcPts val="0"/>
                        </a:spcBef>
                        <a:spcAft>
                          <a:spcPts val="1000"/>
                        </a:spcAft>
                      </a:pPr>
                      <a:r>
                        <a:rPr lang="en-US" sz="2000" dirty="0">
                          <a:solidFill>
                            <a:srgbClr val="000000"/>
                          </a:solidFill>
                          <a:latin typeface="Lato"/>
                          <a:ea typeface="Times New Roman"/>
                          <a:cs typeface="Times New Roman"/>
                        </a:rPr>
                        <a:t>$95,400</a:t>
                      </a:r>
                      <a:endParaRPr lang="en-US" sz="2000" dirty="0">
                        <a:latin typeface="Calibri"/>
                        <a:ea typeface="Calibri"/>
                        <a:cs typeface="Times New Roman"/>
                      </a:endParaRPr>
                    </a:p>
                  </a:txBody>
                  <a:tcPr marL="5953" marR="5953" marT="7938" marB="793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bl>
          </a:graphicData>
        </a:graphic>
      </p:graphicFrame>
      <p:sp>
        <p:nvSpPr>
          <p:cNvPr id="8" name="Footer Placeholder 4"/>
          <p:cNvSpPr>
            <a:spLocks noGrp="1"/>
          </p:cNvSpPr>
          <p:nvPr>
            <p:ph type="ftr" sz="quarter" idx="4294967295"/>
          </p:nvPr>
        </p:nvSpPr>
        <p:spPr bwMode="auto">
          <a:xfrm>
            <a:off x="3124200" y="6356353"/>
            <a:ext cx="2895600" cy="365125"/>
          </a:xfrm>
          <a:prstGeom prst="rect">
            <a:avLst/>
          </a:prstGeom>
          <a:ln>
            <a:miter lim="800000"/>
            <a:headEnd/>
            <a:tailEnd/>
          </a:ln>
        </p:spPr>
        <p:txBody>
          <a:bodyPr wrap="square" numCol="1" anchorCtr="0" compatLnSpc="1">
            <a:prstTxWarp prst="textNoShape">
              <a:avLst/>
            </a:prstTxWarp>
          </a:bodyPr>
          <a:lstStyle/>
          <a:p>
            <a:pPr>
              <a:defRPr/>
            </a:pPr>
            <a:r>
              <a:rPr lang="en-US" sz="800" i="1" dirty="0">
                <a:latin typeface="Arial" charset="0"/>
              </a:rPr>
              <a:t>BCBSNC confidential and proprietary. Not  to be distributed or reproduced without permission.</a:t>
            </a:r>
          </a:p>
        </p:txBody>
      </p:sp>
      <p:sp>
        <p:nvSpPr>
          <p:cNvPr id="37940" name="Slide Number Placeholder 2"/>
          <p:cNvSpPr>
            <a:spLocks noGrp="1"/>
          </p:cNvSpPr>
          <p:nvPr>
            <p:ph type="sldNum" sz="quarter" idx="4294967295"/>
          </p:nvPr>
        </p:nvSpPr>
        <p:spPr bwMode="auto">
          <a:xfrm>
            <a:off x="6553200" y="6356353"/>
            <a:ext cx="2133600" cy="365125"/>
          </a:xfrm>
          <a:prstGeom prst="rect">
            <a:avLst/>
          </a:prstGeom>
          <a:ln>
            <a:miter lim="800000"/>
            <a:headEnd/>
            <a:tailEnd/>
          </a:ln>
        </p:spPr>
        <p:txBody>
          <a:bodyPr wrap="square" numCol="1" anchorCtr="0" compatLnSpc="1">
            <a:prstTxWarp prst="textNoShape">
              <a:avLst/>
            </a:prstTxWarp>
          </a:bodyPr>
          <a:lstStyle/>
          <a:p>
            <a:pPr>
              <a:defRPr/>
            </a:pPr>
            <a:fld id="{21E6D407-74D9-497B-BDA5-B3C24AD4081F}" type="slidenum">
              <a:rPr lang="en-US" smtClean="0">
                <a:latin typeface="Arial" charset="0"/>
              </a:rPr>
              <a:pPr>
                <a:defRPr/>
              </a:pPr>
              <a:t>48</a:t>
            </a:fld>
            <a:endParaRPr lang="en-US" dirty="0" smtClean="0">
              <a:latin typeface="Arial" charset="0"/>
            </a:endParaRPr>
          </a:p>
        </p:txBody>
      </p:sp>
      <p:sp>
        <p:nvSpPr>
          <p:cNvPr id="72757" name="TextBox 6"/>
          <p:cNvSpPr txBox="1">
            <a:spLocks noChangeArrowheads="1"/>
          </p:cNvSpPr>
          <p:nvPr/>
        </p:nvSpPr>
        <p:spPr bwMode="auto">
          <a:xfrm>
            <a:off x="7026672" y="6447896"/>
            <a:ext cx="1959889" cy="187742"/>
          </a:xfrm>
          <a:prstGeom prst="rect">
            <a:avLst/>
          </a:prstGeom>
          <a:noFill/>
          <a:ln w="9525">
            <a:noFill/>
            <a:miter lim="800000"/>
            <a:headEnd/>
            <a:tailEnd/>
          </a:ln>
        </p:spPr>
        <p:txBody>
          <a:bodyPr wrap="none" lIns="64005" tIns="32003" rIns="64005" bIns="32003">
            <a:spAutoFit/>
          </a:bodyPr>
          <a:lstStyle/>
          <a:p>
            <a:r>
              <a:rPr lang="en-US" sz="800" dirty="0"/>
              <a:t>Source: Federal Register, January 2013</a:t>
            </a:r>
          </a:p>
        </p:txBody>
      </p:sp>
      <p:sp>
        <p:nvSpPr>
          <p:cNvPr id="72759" name="Title 3"/>
          <p:cNvSpPr>
            <a:spLocks/>
          </p:cNvSpPr>
          <p:nvPr/>
        </p:nvSpPr>
        <p:spPr bwMode="auto">
          <a:xfrm>
            <a:off x="555625" y="571500"/>
            <a:ext cx="6389688" cy="550333"/>
          </a:xfrm>
          <a:prstGeom prst="rect">
            <a:avLst/>
          </a:prstGeom>
          <a:noFill/>
          <a:ln w="9525">
            <a:noFill/>
            <a:miter lim="800000"/>
            <a:headEnd/>
            <a:tailEnd/>
          </a:ln>
        </p:spPr>
        <p:txBody>
          <a:bodyPr lIns="91431" tIns="45716" rIns="91431" bIns="45716"/>
          <a:lstStyle/>
          <a:p>
            <a:pPr eaLnBrk="0" hangingPunct="0"/>
            <a:r>
              <a:rPr lang="en-US" sz="2200" dirty="0" smtClean="0">
                <a:solidFill>
                  <a:schemeClr val="accent1">
                    <a:lumMod val="50000"/>
                  </a:schemeClr>
                </a:solidFill>
              </a:rPr>
              <a:t>2014 </a:t>
            </a:r>
            <a:r>
              <a:rPr lang="en-US" sz="2200" dirty="0">
                <a:solidFill>
                  <a:schemeClr val="accent1">
                    <a:lumMod val="50000"/>
                  </a:schemeClr>
                </a:solidFill>
              </a:rPr>
              <a:t>Poverty </a:t>
            </a:r>
            <a:r>
              <a:rPr lang="en-US" sz="2200" dirty="0" smtClean="0">
                <a:solidFill>
                  <a:schemeClr val="accent1">
                    <a:lumMod val="50000"/>
                  </a:schemeClr>
                </a:solidFill>
              </a:rPr>
              <a:t>Guidelines</a:t>
            </a:r>
            <a:endParaRPr lang="en-US" sz="2200" dirty="0">
              <a:solidFill>
                <a:schemeClr val="accent1">
                  <a:lumMod val="50000"/>
                </a:schemeClr>
              </a:solidFill>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Cost Impacts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49</a:t>
            </a:fld>
            <a:endParaRPr lang="en-US" dirty="0"/>
          </a:p>
        </p:txBody>
      </p:sp>
      <p:sp>
        <p:nvSpPr>
          <p:cNvPr id="5" name="Content Placeholder 7"/>
          <p:cNvSpPr>
            <a:spLocks noGrp="1"/>
          </p:cNvSpPr>
          <p:nvPr>
            <p:ph idx="1"/>
          </p:nvPr>
        </p:nvSpPr>
        <p:spPr/>
        <p:txBody>
          <a:bodyPr/>
          <a:lstStyle/>
          <a:p>
            <a:pPr eaLnBrk="1" hangingPunct="1">
              <a:buSzTx/>
              <a:buFont typeface="Lucida Grande" charset="0"/>
              <a:buChar char="+"/>
            </a:pPr>
            <a:r>
              <a:rPr lang="en-US" sz="1800" dirty="0" smtClean="0">
                <a:latin typeface="Arial" pitchFamily="34" charset="0"/>
              </a:rPr>
              <a:t>Factors driving future rates</a:t>
            </a:r>
          </a:p>
          <a:p>
            <a:pPr lvl="1" eaLnBrk="1" hangingPunct="1">
              <a:buFont typeface="Wingdings" pitchFamily="2" charset="2"/>
              <a:buChar char="§"/>
            </a:pPr>
            <a:r>
              <a:rPr lang="en-US" dirty="0" smtClean="0">
                <a:solidFill>
                  <a:srgbClr val="514437"/>
                </a:solidFill>
                <a:latin typeface="Arial" pitchFamily="34" charset="0"/>
              </a:rPr>
              <a:t>Rating Changes</a:t>
            </a:r>
          </a:p>
          <a:p>
            <a:pPr lvl="1" eaLnBrk="1" hangingPunct="1">
              <a:buFont typeface="Wingdings" pitchFamily="2" charset="2"/>
              <a:buChar char="§"/>
            </a:pPr>
            <a:r>
              <a:rPr lang="en-US" dirty="0" smtClean="0">
                <a:solidFill>
                  <a:srgbClr val="514437"/>
                </a:solidFill>
                <a:latin typeface="Arial" pitchFamily="34" charset="0"/>
              </a:rPr>
              <a:t>Adverse Selection</a:t>
            </a:r>
          </a:p>
          <a:p>
            <a:pPr lvl="1" eaLnBrk="1" hangingPunct="1">
              <a:buFont typeface="Wingdings" pitchFamily="2" charset="2"/>
              <a:buChar char="§"/>
            </a:pPr>
            <a:r>
              <a:rPr lang="en-US" dirty="0" smtClean="0">
                <a:solidFill>
                  <a:srgbClr val="514437"/>
                </a:solidFill>
                <a:latin typeface="Arial" pitchFamily="34" charset="0"/>
              </a:rPr>
              <a:t>Essential Health Benefits </a:t>
            </a:r>
          </a:p>
          <a:p>
            <a:pPr lvl="1" eaLnBrk="1" hangingPunct="1">
              <a:buFont typeface="Wingdings" pitchFamily="2" charset="2"/>
              <a:buChar char="§"/>
            </a:pPr>
            <a:r>
              <a:rPr lang="en-US" dirty="0" smtClean="0">
                <a:solidFill>
                  <a:srgbClr val="514437"/>
                </a:solidFill>
                <a:latin typeface="Arial" pitchFamily="34" charset="0"/>
              </a:rPr>
              <a:t>New Taxes/Fees</a:t>
            </a:r>
          </a:p>
          <a:p>
            <a:pPr lvl="1" eaLnBrk="1" hangingPunct="1">
              <a:buFont typeface="Wingdings" pitchFamily="2" charset="2"/>
              <a:buNone/>
            </a:pPr>
            <a:endParaRPr lang="en-US" dirty="0" smtClean="0">
              <a:latin typeface="Arial" pitchFamily="34" charset="0"/>
            </a:endParaRPr>
          </a:p>
          <a:p>
            <a:pPr eaLnBrk="1" hangingPunct="1">
              <a:buSzTx/>
              <a:buFont typeface="Lucida Grande" charset="0"/>
              <a:buChar char="+"/>
            </a:pPr>
            <a:r>
              <a:rPr lang="en-US" sz="1800" i="1" dirty="0" smtClean="0">
                <a:latin typeface="Arial" pitchFamily="34" charset="0"/>
              </a:rPr>
              <a:t>Subsidies do not lower the cost of premiums </a:t>
            </a:r>
          </a:p>
          <a:p>
            <a:pPr lvl="1" eaLnBrk="1" hangingPunct="1">
              <a:buFont typeface="Wingdings" pitchFamily="2" charset="2"/>
              <a:buChar char="§"/>
            </a:pPr>
            <a:r>
              <a:rPr lang="en-US" dirty="0" smtClean="0">
                <a:solidFill>
                  <a:srgbClr val="514437"/>
                </a:solidFill>
                <a:latin typeface="Arial" pitchFamily="34" charset="0"/>
              </a:rPr>
              <a:t>Just as Pell Grants do not reduce the cost of college tuition.</a:t>
            </a:r>
          </a:p>
          <a:p>
            <a:pPr lvl="1" eaLnBrk="1" hangingPunct="1">
              <a:buFont typeface="Wingdings" pitchFamily="2" charset="2"/>
              <a:buChar char="§"/>
            </a:pPr>
            <a:r>
              <a:rPr lang="en-US" dirty="0" smtClean="0">
                <a:solidFill>
                  <a:srgbClr val="514437"/>
                </a:solidFill>
                <a:latin typeface="Arial" pitchFamily="34" charset="0"/>
              </a:rPr>
              <a:t>Not everyone will be eligible.</a:t>
            </a:r>
          </a:p>
          <a:p>
            <a:pPr eaLnBrk="1" hangingPunct="1">
              <a:buSzTx/>
              <a:buFont typeface="Lucida Grande" charset="0"/>
              <a:buNone/>
            </a:pPr>
            <a:endParaRPr lang="en-US" sz="1800" dirty="0" smtClean="0">
              <a:latin typeface="Arial" pitchFamily="34" charset="0"/>
            </a:endParaRPr>
          </a:p>
          <a:p>
            <a:pPr eaLnBrk="1" hangingPunct="1">
              <a:buSzTx/>
              <a:buFont typeface="Lucida Grande" charset="0"/>
              <a:buChar char="+"/>
            </a:pPr>
            <a:r>
              <a:rPr lang="en-US" sz="1800" dirty="0" smtClean="0">
                <a:latin typeface="Arial" pitchFamily="34" charset="0"/>
              </a:rPr>
              <a:t>Many individuals who receive subsidies will still pay more for their premiums than they do today.</a:t>
            </a:r>
          </a:p>
          <a:p>
            <a:pPr eaLnBrk="1" hangingPunct="1">
              <a:buSzTx/>
              <a:buFont typeface="Lucida Grande" charset="0"/>
              <a:buChar char="+"/>
            </a:pPr>
            <a:endParaRPr lang="en-US" sz="1800" dirty="0" smtClean="0">
              <a:latin typeface="Arial" pitchFamily="34" charset="0"/>
            </a:endParaRPr>
          </a:p>
          <a:p>
            <a:pPr lvl="1" eaLnBrk="1" hangingPunct="1">
              <a:buFont typeface="Wingdings" pitchFamily="2" charset="2"/>
              <a:buNone/>
            </a:pPr>
            <a:endParaRPr lang="en-US" dirty="0" smtClean="0">
              <a:latin typeface="Arial" pitchFamily="34" charset="0"/>
            </a:endParaRPr>
          </a:p>
          <a:p>
            <a:pPr lvl="1" eaLnBrk="1" hangingPunct="1">
              <a:buFont typeface="Wingdings" pitchFamily="2" charset="2"/>
              <a:buChar char="ü"/>
            </a:pPr>
            <a:endParaRPr lang="en-US" dirty="0" smtClean="0">
              <a:latin typeface="Arial" pitchFamily="34" charset="0"/>
            </a:endParaRPr>
          </a:p>
          <a:p>
            <a:pPr lvl="1" eaLnBrk="1" hangingPunct="1">
              <a:buFont typeface="Wingdings" pitchFamily="2" charset="2"/>
              <a:buChar char="§"/>
            </a:pPr>
            <a:endParaRPr lang="en-US" dirty="0" smtClean="0">
              <a:latin typeface="Arial" pitchFamily="34" charset="0"/>
            </a:endParaRPr>
          </a:p>
          <a:p>
            <a:pPr eaLnBrk="1" hangingPunct="1">
              <a:buSzTx/>
              <a:buFont typeface="Lucida Grande" charset="0"/>
              <a:buNone/>
            </a:pPr>
            <a:endParaRPr lang="en-US" sz="1800" dirty="0"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0840" y="5340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b="1" dirty="0">
                <a:solidFill>
                  <a:srgbClr val="00AEEF"/>
                </a:solidFill>
                <a:latin typeface="Arial" charset="0"/>
                <a:ea typeface="msgothic" charset="0"/>
                <a:cs typeface="msgothic" charset="0"/>
              </a:rPr>
              <a:t>Average Annual Premiums For Single And Family Coverage, 1999–2013. </a:t>
            </a:r>
          </a:p>
        </p:txBody>
      </p:sp>
      <p:pic>
        <p:nvPicPr>
          <p:cNvPr id="3074" name="Picture 2"/>
          <p:cNvPicPr>
            <a:picLocks noChangeAspect="1" noChangeArrowheads="1"/>
          </p:cNvPicPr>
          <p:nvPr/>
        </p:nvPicPr>
        <p:blipFill>
          <a:blip r:embed="rId3" cstate="print"/>
          <a:srcRect/>
          <a:stretch>
            <a:fillRect/>
          </a:stretch>
        </p:blipFill>
        <p:spPr bwMode="auto">
          <a:xfrm>
            <a:off x="6008320" y="2916312"/>
            <a:ext cx="1900800" cy="378759"/>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083801" y="1385703"/>
            <a:ext cx="7030080" cy="4893634"/>
          </a:xfrm>
          <a:prstGeom prst="rect">
            <a:avLst/>
          </a:prstGeom>
          <a:noFill/>
          <a:ln w="9525">
            <a:noFill/>
            <a:round/>
            <a:headEnd/>
            <a:tailEnd/>
          </a:ln>
          <a:effectLst/>
        </p:spPr>
      </p:pic>
      <p:sp>
        <p:nvSpPr>
          <p:cNvPr id="3076" name="Text Box 4"/>
          <p:cNvSpPr txBox="1">
            <a:spLocks noChangeArrowheads="1"/>
          </p:cNvSpPr>
          <p:nvPr/>
        </p:nvSpPr>
        <p:spPr bwMode="auto">
          <a:xfrm>
            <a:off x="105840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charset="0"/>
                <a:ea typeface="msgothic" charset="0"/>
                <a:cs typeface="msgothic" charset="0"/>
              </a:rPr>
              <a:t>Claxton G et al. Health Aff 2013;32:1667-1676</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©2013 by Project HOPE - The People-to-People Health Foundation, Inc.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8" y="1140978"/>
            <a:ext cx="8057247" cy="5396298"/>
          </a:xfrm>
        </p:spPr>
        <p:txBody>
          <a:bodyPr/>
          <a:lstStyle/>
          <a:p>
            <a:r>
              <a:rPr lang="en-US" dirty="0" smtClean="0"/>
              <a:t>Cost of medical care</a:t>
            </a:r>
          </a:p>
          <a:p>
            <a:pPr lvl="1"/>
            <a:r>
              <a:rPr lang="en-US" dirty="0" smtClean="0"/>
              <a:t>Lab tests, diagnostic equipment, medical employees, medicines, research</a:t>
            </a:r>
          </a:p>
          <a:p>
            <a:pPr lvl="1"/>
            <a:endParaRPr lang="en-US" dirty="0" smtClean="0"/>
          </a:p>
          <a:p>
            <a:r>
              <a:rPr lang="en-US" dirty="0" smtClean="0"/>
              <a:t>Health trends</a:t>
            </a:r>
          </a:p>
          <a:p>
            <a:pPr lvl="1"/>
            <a:r>
              <a:rPr lang="en-US" dirty="0" smtClean="0"/>
              <a:t>Unhealthy lifestyles increasing the demand for health care</a:t>
            </a:r>
          </a:p>
          <a:p>
            <a:pPr lvl="1"/>
            <a:endParaRPr lang="en-US" dirty="0" smtClean="0"/>
          </a:p>
          <a:p>
            <a:r>
              <a:rPr lang="en-US" dirty="0" smtClean="0"/>
              <a:t>Taxes and fees</a:t>
            </a:r>
          </a:p>
          <a:p>
            <a:pPr lvl="1"/>
            <a:r>
              <a:rPr lang="en-US" dirty="0" smtClean="0"/>
              <a:t>ACA includes at least 8 new taxes and fees</a:t>
            </a:r>
          </a:p>
          <a:p>
            <a:endParaRPr lang="en-US" dirty="0" smtClean="0"/>
          </a:p>
          <a:p>
            <a:r>
              <a:rPr lang="en-US" dirty="0" smtClean="0"/>
              <a:t>Essential Health Benefits, more people covered</a:t>
            </a:r>
          </a:p>
          <a:p>
            <a:pPr lvl="1"/>
            <a:r>
              <a:rPr lang="en-US" dirty="0" smtClean="0"/>
              <a:t> Mental health services, maternity care, prescription drugs </a:t>
            </a:r>
          </a:p>
          <a:p>
            <a:pPr lvl="1">
              <a:buNone/>
            </a:pPr>
            <a:endParaRPr lang="en-US" dirty="0" smtClean="0"/>
          </a:p>
          <a:p>
            <a:r>
              <a:rPr lang="en-US" dirty="0" smtClean="0"/>
              <a:t>Adverse selection</a:t>
            </a:r>
          </a:p>
          <a:p>
            <a:pPr lvl="1"/>
            <a:r>
              <a:rPr lang="en-US" dirty="0" smtClean="0"/>
              <a:t>When young/healthy people don’t think they need insurance</a:t>
            </a:r>
          </a:p>
        </p:txBody>
      </p:sp>
      <p:sp>
        <p:nvSpPr>
          <p:cNvPr id="3" name="Title 2"/>
          <p:cNvSpPr>
            <a:spLocks noGrp="1"/>
          </p:cNvSpPr>
          <p:nvPr>
            <p:ph type="title"/>
          </p:nvPr>
        </p:nvSpPr>
        <p:spPr>
          <a:xfrm>
            <a:off x="607328" y="173128"/>
            <a:ext cx="7543800" cy="748939"/>
          </a:xfrm>
        </p:spPr>
        <p:txBody>
          <a:bodyPr/>
          <a:lstStyle/>
          <a:p>
            <a:r>
              <a:rPr lang="en-US" b="1" dirty="0" smtClean="0"/>
              <a:t>What Affects Insurance Rates?</a:t>
            </a:r>
            <a:endParaRPr lang="en-US" b="1"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50</a:t>
            </a:fld>
            <a:endParaRPr lang="en-US" dirty="0"/>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0"/>
          </p:nvPr>
        </p:nvSpPr>
        <p:spPr>
          <a:noFill/>
        </p:spPr>
        <p:txBody>
          <a:bodyPr/>
          <a:lstStyle/>
          <a:p>
            <a:r>
              <a:rPr lang="en-US" dirty="0"/>
              <a:t>Proprietary and Confidential – </a:t>
            </a:r>
          </a:p>
          <a:p>
            <a:r>
              <a:rPr lang="en-US" dirty="0"/>
              <a:t>Not to be distributed without</a:t>
            </a:r>
          </a:p>
          <a:p>
            <a:r>
              <a:rPr lang="en-US" dirty="0"/>
              <a:t> written permission of Blue Cross and </a:t>
            </a:r>
          </a:p>
          <a:p>
            <a:r>
              <a:rPr lang="en-US" dirty="0"/>
              <a:t>Blue Shield of North Carolina</a:t>
            </a:r>
          </a:p>
        </p:txBody>
      </p:sp>
      <p:pic>
        <p:nvPicPr>
          <p:cNvPr id="67587" name="Picture 2" descr="Droplets"/>
          <p:cNvPicPr>
            <a:picLocks noChangeAspect="1" noChangeArrowheads="1"/>
          </p:cNvPicPr>
          <p:nvPr/>
        </p:nvPicPr>
        <p:blipFill>
          <a:blip r:embed="rId3" cstate="print"/>
          <a:srcRect/>
          <a:stretch>
            <a:fillRect/>
          </a:stretch>
        </p:blipFill>
        <p:spPr bwMode="auto">
          <a:xfrm>
            <a:off x="-1588" y="0"/>
            <a:ext cx="9147176" cy="6859588"/>
          </a:xfrm>
          <a:prstGeom prst="rect">
            <a:avLst/>
          </a:prstGeom>
          <a:noFill/>
          <a:ln w="9525">
            <a:noFill/>
            <a:miter lim="800000"/>
            <a:headEnd/>
            <a:tailEnd/>
          </a:ln>
        </p:spPr>
      </p:pic>
      <p:sp>
        <p:nvSpPr>
          <p:cNvPr id="67588" name="Rectangle 3"/>
          <p:cNvSpPr>
            <a:spLocks noGrp="1" noChangeArrowheads="1"/>
          </p:cNvSpPr>
          <p:nvPr>
            <p:ph type="title"/>
          </p:nvPr>
        </p:nvSpPr>
        <p:spPr>
          <a:xfrm>
            <a:off x="457200" y="3044279"/>
            <a:ext cx="8229600" cy="769441"/>
          </a:xfrm>
          <a:noFill/>
        </p:spPr>
        <p:txBody>
          <a:bodyPr anchor="ctr">
            <a:spAutoFit/>
          </a:bodyPr>
          <a:lstStyle/>
          <a:p>
            <a:pPr algn="ctr" eaLnBrk="1" hangingPunct="1"/>
            <a:r>
              <a:rPr lang="en-US" sz="4400" dirty="0" smtClean="0">
                <a:solidFill>
                  <a:schemeClr val="bg1"/>
                </a:solidFill>
              </a:rPr>
              <a:t>Questions?</a:t>
            </a:r>
          </a:p>
        </p:txBody>
      </p:sp>
      <p:pic>
        <p:nvPicPr>
          <p:cNvPr id="67589" name="Picture 4" descr="Bottom4"/>
          <p:cNvPicPr>
            <a:picLocks noChangeAspect="1" noChangeArrowheads="1"/>
          </p:cNvPicPr>
          <p:nvPr/>
        </p:nvPicPr>
        <p:blipFill>
          <a:blip r:embed="rId4" cstate="print"/>
          <a:srcRect/>
          <a:stretch>
            <a:fillRect/>
          </a:stretch>
        </p:blipFill>
        <p:spPr bwMode="auto">
          <a:xfrm>
            <a:off x="0" y="5870575"/>
            <a:ext cx="9145588" cy="98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84832" y="3430178"/>
            <a:ext cx="4523652" cy="1865721"/>
          </a:xfrm>
        </p:spPr>
        <p:txBody>
          <a:bodyPr/>
          <a:lstStyle/>
          <a:p>
            <a:pPr algn="ctr"/>
            <a:r>
              <a:rPr lang="en-US" sz="4000" dirty="0" smtClean="0">
                <a:solidFill>
                  <a:srgbClr val="FF0000"/>
                </a:solidFill>
              </a:rPr>
              <a:t>EMPLOYERS</a:t>
            </a:r>
            <a:endParaRPr lang="en-US" sz="4000" dirty="0">
              <a:solidFill>
                <a:srgbClr val="FF0000"/>
              </a:solidFill>
            </a:endParaRPr>
          </a:p>
        </p:txBody>
      </p:sp>
      <p:sp>
        <p:nvSpPr>
          <p:cNvPr id="3" name="Title 2"/>
          <p:cNvSpPr>
            <a:spLocks noGrp="1"/>
          </p:cNvSpPr>
          <p:nvPr>
            <p:ph type="title"/>
          </p:nvPr>
        </p:nvSpPr>
        <p:spPr/>
        <p:txBody>
          <a:bodyPr/>
          <a:lstStyle/>
          <a:p>
            <a:r>
              <a:rPr lang="en-US" dirty="0" smtClean="0"/>
              <a:t>Second Most Important</a:t>
            </a:r>
            <a:endParaRPr lang="en-US"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7328" y="1610435"/>
            <a:ext cx="8057247" cy="2097966"/>
          </a:xfrm>
        </p:spPr>
        <p:txBody>
          <a:bodyPr/>
          <a:lstStyle/>
          <a:p>
            <a:r>
              <a:rPr lang="en-US" dirty="0" smtClean="0"/>
              <a:t>Want to provide their employees the best available care at the lowest cost. </a:t>
            </a:r>
          </a:p>
          <a:p>
            <a:r>
              <a:rPr lang="en-US" dirty="0" smtClean="0"/>
              <a:t>Have direct influence on how the care is delivered</a:t>
            </a:r>
          </a:p>
          <a:p>
            <a:r>
              <a:rPr lang="en-US" dirty="0" smtClean="0"/>
              <a:t>Have a direct influence on the cost of that care</a:t>
            </a:r>
            <a:endParaRPr lang="en-US" dirty="0"/>
          </a:p>
        </p:txBody>
      </p:sp>
      <p:sp>
        <p:nvSpPr>
          <p:cNvPr id="3" name="Title 2"/>
          <p:cNvSpPr>
            <a:spLocks noGrp="1"/>
          </p:cNvSpPr>
          <p:nvPr>
            <p:ph type="title"/>
          </p:nvPr>
        </p:nvSpPr>
        <p:spPr/>
        <p:txBody>
          <a:bodyPr/>
          <a:lstStyle/>
          <a:p>
            <a:r>
              <a:rPr lang="en-US" dirty="0" smtClean="0"/>
              <a:t>Employers</a:t>
            </a:r>
            <a:endParaRPr lang="en-US" dirty="0"/>
          </a:p>
        </p:txBody>
      </p:sp>
      <p:sp>
        <p:nvSpPr>
          <p:cNvPr id="4" name="Slide Number Placeholder 3"/>
          <p:cNvSpPr>
            <a:spLocks noGrp="1"/>
          </p:cNvSpPr>
          <p:nvPr>
            <p:ph type="sldNum" sz="quarter" idx="10"/>
          </p:nvPr>
        </p:nvSpPr>
        <p:spPr/>
        <p:txBody>
          <a:bodyPr/>
          <a:lstStyle/>
          <a:p>
            <a:fld id="{98B99F98-B086-43FE-B495-CFBB23715943}" type="slidenum">
              <a:rPr lang="en-US" smtClean="0"/>
              <a:pPr/>
              <a:t>7</a:t>
            </a:fld>
            <a:endParaRPr lang="en-US"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19200"/>
            <a:ext cx="8229600" cy="3644900"/>
          </a:xfrm>
        </p:spPr>
        <p:txBody>
          <a:bodyPr/>
          <a:lstStyle/>
          <a:p>
            <a:r>
              <a:rPr lang="en-US" dirty="0" smtClean="0">
                <a:solidFill>
                  <a:srgbClr val="FF0000"/>
                </a:solidFill>
              </a:rPr>
              <a:t/>
            </a:r>
            <a:br>
              <a:rPr lang="en-US" dirty="0" smtClean="0">
                <a:solidFill>
                  <a:srgbClr val="FF0000"/>
                </a:solidFill>
              </a:rPr>
            </a:br>
            <a:r>
              <a:rPr lang="en-US" dirty="0" smtClean="0">
                <a:solidFill>
                  <a:srgbClr val="FF0000"/>
                </a:solidFill>
              </a:rPr>
              <a:t>The 300 pound gorilla</a:t>
            </a:r>
            <a:br>
              <a:rPr lang="en-US" dirty="0" smtClean="0">
                <a:solidFill>
                  <a:srgbClr val="FF0000"/>
                </a:solidFill>
              </a:rPr>
            </a:br>
            <a:r>
              <a:rPr lang="en-US" dirty="0" smtClean="0">
                <a:solidFill>
                  <a:srgbClr val="FF0000"/>
                </a:solidFill>
              </a:rPr>
              <a:t>THE FEDERAL and STATE</a:t>
            </a:r>
            <a:br>
              <a:rPr lang="en-US" dirty="0" smtClean="0">
                <a:solidFill>
                  <a:srgbClr val="FF0000"/>
                </a:solidFill>
              </a:rPr>
            </a:br>
            <a:r>
              <a:rPr lang="en-US" dirty="0" smtClean="0">
                <a:solidFill>
                  <a:srgbClr val="FF0000"/>
                </a:solidFill>
              </a:rPr>
              <a:t>GOVERNMENTS</a:t>
            </a:r>
            <a:endParaRPr lang="en-US" dirty="0"/>
          </a:p>
        </p:txBody>
      </p:sp>
      <p:sp>
        <p:nvSpPr>
          <p:cNvPr id="4" name="Slide Number Placeholder 3"/>
          <p:cNvSpPr>
            <a:spLocks noGrp="1"/>
          </p:cNvSpPr>
          <p:nvPr>
            <p:ph type="sldNum" sz="quarter" idx="4294967295"/>
          </p:nvPr>
        </p:nvSpPr>
        <p:spPr>
          <a:xfrm>
            <a:off x="8731250" y="6191250"/>
            <a:ext cx="412750" cy="365125"/>
          </a:xfrm>
        </p:spPr>
        <p:txBody>
          <a:bodyPr/>
          <a:lstStyle/>
          <a:p>
            <a:fld id="{98B99F98-B086-43FE-B495-CFBB23715943}" type="slidenum">
              <a:rPr lang="en-US" smtClean="0"/>
              <a:pPr/>
              <a:t>8</a:t>
            </a:fld>
            <a:endParaRPr lang="en-US" dirty="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3600" dirty="0" smtClean="0"/>
              <a:t>Dictate the Rules</a:t>
            </a:r>
          </a:p>
          <a:p>
            <a:r>
              <a:rPr lang="en-US" sz="3600" dirty="0" smtClean="0"/>
              <a:t>Insures almost half of the population</a:t>
            </a:r>
          </a:p>
          <a:p>
            <a:pPr marL="342900" lvl="1" indent="-342900">
              <a:lnSpc>
                <a:spcPct val="100000"/>
              </a:lnSpc>
              <a:buSzTx/>
              <a:buFont typeface="Arial Black" pitchFamily="34" charset="0"/>
              <a:buChar char="+"/>
            </a:pPr>
            <a:endParaRPr lang="en-US" sz="3600" dirty="0" smtClean="0"/>
          </a:p>
          <a:p>
            <a:r>
              <a:rPr lang="en-US" sz="3600" dirty="0" smtClean="0"/>
              <a:t>Golden Rule</a:t>
            </a:r>
            <a:r>
              <a:rPr lang="en-US" sz="2400" dirty="0" smtClean="0"/>
              <a:t> </a:t>
            </a:r>
          </a:p>
          <a:p>
            <a:pPr lvl="1"/>
            <a:r>
              <a:rPr lang="en-US" dirty="0" smtClean="0"/>
              <a:t>“</a:t>
            </a:r>
            <a:r>
              <a:rPr lang="en-US" sz="2400" dirty="0" smtClean="0">
                <a:solidFill>
                  <a:srgbClr val="C00000"/>
                </a:solidFill>
              </a:rPr>
              <a:t>He who has the money makes the rules”</a:t>
            </a:r>
            <a:endParaRPr lang="en-US" sz="2400" dirty="0" smtClean="0"/>
          </a:p>
        </p:txBody>
      </p:sp>
      <p:sp>
        <p:nvSpPr>
          <p:cNvPr id="3" name="Title 2"/>
          <p:cNvSpPr>
            <a:spLocks noGrp="1"/>
          </p:cNvSpPr>
          <p:nvPr>
            <p:ph type="title"/>
          </p:nvPr>
        </p:nvSpPr>
        <p:spPr/>
        <p:txBody>
          <a:bodyPr/>
          <a:lstStyle/>
          <a:p>
            <a:r>
              <a:rPr lang="en-US" sz="4000" dirty="0" smtClean="0"/>
              <a:t>Governments</a:t>
            </a:r>
            <a:endParaRPr lang="en-US" sz="4000"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896</TotalTime>
  <Words>3486</Words>
  <Application>Microsoft Office PowerPoint</Application>
  <PresentationFormat>On-screen Show (4:3)</PresentationFormat>
  <Paragraphs>611</Paragraphs>
  <Slides>51</Slides>
  <Notes>21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6" baseType="lpstr">
      <vt:lpstr>Arial</vt:lpstr>
      <vt:lpstr>Calibri</vt:lpstr>
      <vt:lpstr>msgothic</vt:lpstr>
      <vt:lpstr>Arial Black</vt:lpstr>
      <vt:lpstr>Arial Unicode MS</vt:lpstr>
      <vt:lpstr>Geneva</vt:lpstr>
      <vt:lpstr>Times</vt:lpstr>
      <vt:lpstr>Tahoma</vt:lpstr>
      <vt:lpstr>Times New Roman</vt:lpstr>
      <vt:lpstr>Lucida Grande</vt:lpstr>
      <vt:lpstr>Wingdings</vt:lpstr>
      <vt:lpstr>Lato</vt:lpstr>
      <vt:lpstr>ＭＳ Ｐゴシック</vt:lpstr>
      <vt:lpstr>blank</vt:lpstr>
      <vt:lpstr>Chart</vt:lpstr>
      <vt:lpstr>Update on the ACA September  2014   </vt:lpstr>
      <vt:lpstr>The Players</vt:lpstr>
      <vt:lpstr>The Most Important Player</vt:lpstr>
      <vt:lpstr>Slide 4</vt:lpstr>
      <vt:lpstr>Slide 5</vt:lpstr>
      <vt:lpstr>Second Most Important</vt:lpstr>
      <vt:lpstr>Employers</vt:lpstr>
      <vt:lpstr> The 300 pound gorilla THE FEDERAL and STATE GOVERNMENTS</vt:lpstr>
      <vt:lpstr>Governments</vt:lpstr>
      <vt:lpstr>IN THE MIDDLE</vt:lpstr>
      <vt:lpstr>Insurance defined (Wikipedia)</vt:lpstr>
      <vt:lpstr>What “insurance” covers and why</vt:lpstr>
      <vt:lpstr>PHOTO of HQ from Kyle</vt:lpstr>
      <vt:lpstr>Blue Cross and Blue Shield of North Carolina (BCBSNC)</vt:lpstr>
      <vt:lpstr>Medicare and Medicaid</vt:lpstr>
      <vt:lpstr>The Problem</vt:lpstr>
      <vt:lpstr>Components of Health Care Quality Institute of Medicine (IOM)</vt:lpstr>
      <vt:lpstr>Institute for Healthcare Improvement Triple Aim</vt:lpstr>
      <vt:lpstr>Definitions and Components of Health Care Quality Institute of Medicine (IOM)</vt:lpstr>
      <vt:lpstr>Quality-Cost Relationship- 2007</vt:lpstr>
      <vt:lpstr>Impact of inadequate medical care</vt:lpstr>
      <vt:lpstr>BUT:  “Drugs don’t work in patients who don’t take them.” – C Everett Koop MD </vt:lpstr>
      <vt:lpstr>True Cost of Medication Non-adherence</vt:lpstr>
      <vt:lpstr>The Need</vt:lpstr>
      <vt:lpstr>Health Insurance Coverage in the U.S., 2010</vt:lpstr>
      <vt:lpstr>Slide 26</vt:lpstr>
      <vt:lpstr>Characteristics of the Nonelderly Uninsured, 2010</vt:lpstr>
      <vt:lpstr>The Solution?</vt:lpstr>
      <vt:lpstr>Health Reform is Complex</vt:lpstr>
      <vt:lpstr>In a nutshell</vt:lpstr>
      <vt:lpstr>Mandates</vt:lpstr>
      <vt:lpstr>Slide 32</vt:lpstr>
      <vt:lpstr>Affordable Care Act Time Line</vt:lpstr>
      <vt:lpstr>Affordable Care Act Time Line</vt:lpstr>
      <vt:lpstr>Affordable Care Act Time Line</vt:lpstr>
      <vt:lpstr>Affordable Care Act Time Line </vt:lpstr>
      <vt:lpstr>Cadillac Tax</vt:lpstr>
      <vt:lpstr>BCBSNC’s Premium Dollar </vt:lpstr>
      <vt:lpstr>Grandfathered vs. Transitional Plans </vt:lpstr>
      <vt:lpstr>Insurance Changes</vt:lpstr>
      <vt:lpstr>Essential Health Benefits</vt:lpstr>
      <vt:lpstr>Marketplace</vt:lpstr>
      <vt:lpstr>The Exchange: BCBSNC 2014 Product Offerings     </vt:lpstr>
      <vt:lpstr>Grace Periods </vt:lpstr>
      <vt:lpstr>Grace Periods (2)</vt:lpstr>
      <vt:lpstr>Grace Periods (3)</vt:lpstr>
      <vt:lpstr>Subsidies: Two Kinds</vt:lpstr>
      <vt:lpstr>Slide 48</vt:lpstr>
      <vt:lpstr>Cost Impacts</vt:lpstr>
      <vt:lpstr>What Affects Insurance Rates?</vt:lpstr>
      <vt:lpstr>Questions?</vt:lpstr>
    </vt:vector>
  </TitlesOfParts>
  <Company>BCBSNC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BCBSNC</dc:creator>
  <cp:lastModifiedBy>BCBSNC</cp:lastModifiedBy>
  <cp:revision>59</cp:revision>
  <dcterms:created xsi:type="dcterms:W3CDTF">2014-03-03T12:23:06Z</dcterms:created>
  <dcterms:modified xsi:type="dcterms:W3CDTF">2014-09-24T21:00:28Z</dcterms:modified>
</cp:coreProperties>
</file>