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ags/tag3.xml" ContentType="application/vnd.openxmlformats-officedocument.presentationml.tags+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Lst>
  <p:notesMasterIdLst>
    <p:notesMasterId r:id="rId64"/>
  </p:notesMasterIdLst>
  <p:handoutMasterIdLst>
    <p:handoutMasterId r:id="rId65"/>
  </p:handoutMasterIdLst>
  <p:sldIdLst>
    <p:sldId id="1392" r:id="rId2"/>
    <p:sldId id="1466" r:id="rId3"/>
    <p:sldId id="1394" r:id="rId4"/>
    <p:sldId id="1581" r:id="rId5"/>
    <p:sldId id="1587" r:id="rId6"/>
    <p:sldId id="1586" r:id="rId7"/>
    <p:sldId id="1567" r:id="rId8"/>
    <p:sldId id="1568" r:id="rId9"/>
    <p:sldId id="1565" r:id="rId10"/>
    <p:sldId id="1566" r:id="rId11"/>
    <p:sldId id="1570" r:id="rId12"/>
    <p:sldId id="1571" r:id="rId13"/>
    <p:sldId id="1572" r:id="rId14"/>
    <p:sldId id="1397" r:id="rId15"/>
    <p:sldId id="1399" r:id="rId16"/>
    <p:sldId id="1400" r:id="rId17"/>
    <p:sldId id="1475" r:id="rId18"/>
    <p:sldId id="1598" r:id="rId19"/>
    <p:sldId id="1597" r:id="rId20"/>
    <p:sldId id="1403" r:id="rId21"/>
    <p:sldId id="1405" r:id="rId22"/>
    <p:sldId id="1601" r:id="rId23"/>
    <p:sldId id="1409" r:id="rId24"/>
    <p:sldId id="1410" r:id="rId25"/>
    <p:sldId id="1412" r:id="rId26"/>
    <p:sldId id="1415" r:id="rId27"/>
    <p:sldId id="1417" r:id="rId28"/>
    <p:sldId id="1457" r:id="rId29"/>
    <p:sldId id="1458" r:id="rId30"/>
    <p:sldId id="1459" r:id="rId31"/>
    <p:sldId id="1460" r:id="rId32"/>
    <p:sldId id="1462" r:id="rId33"/>
    <p:sldId id="1429" r:id="rId34"/>
    <p:sldId id="1430" r:id="rId35"/>
    <p:sldId id="1431" r:id="rId36"/>
    <p:sldId id="1432" r:id="rId37"/>
    <p:sldId id="1433" r:id="rId38"/>
    <p:sldId id="1435" r:id="rId39"/>
    <p:sldId id="1553" r:id="rId40"/>
    <p:sldId id="1444" r:id="rId41"/>
    <p:sldId id="1445" r:id="rId42"/>
    <p:sldId id="1546" r:id="rId43"/>
    <p:sldId id="1624" r:id="rId44"/>
    <p:sldId id="1559" r:id="rId45"/>
    <p:sldId id="1455" r:id="rId46"/>
    <p:sldId id="1456" r:id="rId47"/>
    <p:sldId id="1425" r:id="rId48"/>
    <p:sldId id="1406" r:id="rId49"/>
    <p:sldId id="1426" r:id="rId50"/>
    <p:sldId id="1427" r:id="rId51"/>
    <p:sldId id="1428" r:id="rId52"/>
    <p:sldId id="1618" r:id="rId53"/>
    <p:sldId id="1619" r:id="rId54"/>
    <p:sldId id="1561" r:id="rId55"/>
    <p:sldId id="1562" r:id="rId56"/>
    <p:sldId id="1547" r:id="rId57"/>
    <p:sldId id="1552" r:id="rId58"/>
    <p:sldId id="1550" r:id="rId59"/>
    <p:sldId id="1551" r:id="rId60"/>
    <p:sldId id="1465" r:id="rId61"/>
    <p:sldId id="1629" r:id="rId62"/>
    <p:sldId id="1628" r:id="rId63"/>
  </p:sldIdLst>
  <p:sldSz cx="10287000" cy="6858000" type="35mm"/>
  <p:notesSz cx="6997700" cy="92710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008">
          <p15:clr>
            <a:srgbClr val="A4A3A4"/>
          </p15:clr>
        </p15:guide>
        <p15:guide id="2" pos="6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B20202"/>
    <a:srgbClr val="800000"/>
    <a:srgbClr val="FFB21E"/>
    <a:srgbClr val="FFF9A8"/>
    <a:srgbClr val="75E9FF"/>
    <a:srgbClr val="18ADFF"/>
    <a:srgbClr val="FFC734"/>
    <a:srgbClr val="534A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1" autoAdjust="0"/>
    <p:restoredTop sz="93400" autoAdjust="0"/>
  </p:normalViewPr>
  <p:slideViewPr>
    <p:cSldViewPr>
      <p:cViewPr>
        <p:scale>
          <a:sx n="75" d="100"/>
          <a:sy n="75" d="100"/>
        </p:scale>
        <p:origin x="-1020" y="-762"/>
      </p:cViewPr>
      <p:guideLst>
        <p:guide orient="horz" pos="1008"/>
        <p:guide pos="616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tephanmoll:Downloads:Copy%20of%20UNC%20sample%20analysis_Burlington%20(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Drug Half-Life vs CrCl</a:t>
            </a:r>
          </a:p>
        </c:rich>
      </c:tx>
      <c:overlay val="0"/>
      <c:spPr>
        <a:noFill/>
        <a:ln w="25400">
          <a:noFill/>
        </a:ln>
      </c:spPr>
    </c:title>
    <c:autoTitleDeleted val="0"/>
    <c:plotArea>
      <c:layout>
        <c:manualLayout>
          <c:layoutTarget val="inner"/>
          <c:xMode val="edge"/>
          <c:yMode val="edge"/>
          <c:x val="8.9653980384495596E-2"/>
          <c:y val="0.11637527982269499"/>
          <c:w val="0.88229043500709903"/>
          <c:h val="0.76077409337917301"/>
        </c:manualLayout>
      </c:layout>
      <c:scatterChart>
        <c:scatterStyle val="lineMarker"/>
        <c:varyColors val="0"/>
        <c:ser>
          <c:idx val="1"/>
          <c:order val="0"/>
          <c:tx>
            <c:strRef>
              <c:f>'[Copy%20of%20UNC%20sample%20analysis_Burlington%20%282%29.xls]UNC'!$J$4</c:f>
              <c:strCache>
                <c:ptCount val="1"/>
                <c:pt idx="0">
                  <c:v>Dabigatran</c:v>
                </c:pt>
              </c:strCache>
            </c:strRef>
          </c:tx>
          <c:spPr>
            <a:ln w="28575">
              <a:noFill/>
            </a:ln>
          </c:spPr>
          <c:marker>
            <c:spPr>
              <a:solidFill>
                <a:srgbClr val="C0504D"/>
              </a:solidFill>
              <a:ln>
                <a:solidFill>
                  <a:srgbClr val="993366"/>
                </a:solidFill>
                <a:prstDash val="solid"/>
              </a:ln>
            </c:spPr>
          </c:marker>
          <c:xVal>
            <c:numRef>
              <c:f>'[Copy%20of%20UNC%20sample%20analysis_Burlington%20%282%29.xls]UNC'!$J$5:$J$38</c:f>
              <c:numCache>
                <c:formatCode>General</c:formatCode>
                <c:ptCount val="32"/>
                <c:pt idx="0">
                  <c:v>139</c:v>
                </c:pt>
                <c:pt idx="1">
                  <c:v>138</c:v>
                </c:pt>
                <c:pt idx="2">
                  <c:v>78</c:v>
                </c:pt>
                <c:pt idx="3">
                  <c:v>80</c:v>
                </c:pt>
                <c:pt idx="4">
                  <c:v>136</c:v>
                </c:pt>
                <c:pt idx="5">
                  <c:v>141</c:v>
                </c:pt>
                <c:pt idx="6">
                  <c:v>47</c:v>
                </c:pt>
                <c:pt idx="7">
                  <c:v>117</c:v>
                </c:pt>
                <c:pt idx="8">
                  <c:v>59</c:v>
                </c:pt>
                <c:pt idx="9">
                  <c:v>68</c:v>
                </c:pt>
                <c:pt idx="10">
                  <c:v>100</c:v>
                </c:pt>
                <c:pt idx="11">
                  <c:v>59</c:v>
                </c:pt>
                <c:pt idx="12">
                  <c:v>155</c:v>
                </c:pt>
                <c:pt idx="13">
                  <c:v>109</c:v>
                </c:pt>
                <c:pt idx="14">
                  <c:v>117</c:v>
                </c:pt>
                <c:pt idx="15">
                  <c:v>133</c:v>
                </c:pt>
                <c:pt idx="16">
                  <c:v>99</c:v>
                </c:pt>
                <c:pt idx="17">
                  <c:v>91</c:v>
                </c:pt>
                <c:pt idx="18">
                  <c:v>111</c:v>
                </c:pt>
                <c:pt idx="19">
                  <c:v>124</c:v>
                </c:pt>
                <c:pt idx="20">
                  <c:v>52</c:v>
                </c:pt>
                <c:pt idx="21">
                  <c:v>142</c:v>
                </c:pt>
                <c:pt idx="22">
                  <c:v>134</c:v>
                </c:pt>
                <c:pt idx="23">
                  <c:v>131</c:v>
                </c:pt>
                <c:pt idx="24">
                  <c:v>139</c:v>
                </c:pt>
                <c:pt idx="25">
                  <c:v>88</c:v>
                </c:pt>
                <c:pt idx="26">
                  <c:v>145</c:v>
                </c:pt>
                <c:pt idx="27">
                  <c:v>155</c:v>
                </c:pt>
                <c:pt idx="28">
                  <c:v>159</c:v>
                </c:pt>
                <c:pt idx="29">
                  <c:v>100</c:v>
                </c:pt>
                <c:pt idx="30">
                  <c:v>136</c:v>
                </c:pt>
                <c:pt idx="31">
                  <c:v>108</c:v>
                </c:pt>
              </c:numCache>
            </c:numRef>
          </c:xVal>
          <c:yVal>
            <c:numRef>
              <c:f>'[Copy%20of%20UNC%20sample%20analysis_Burlington%20%282%29.xls]UNC'!$L$5:$L$38</c:f>
              <c:numCache>
                <c:formatCode>General</c:formatCode>
                <c:ptCount val="32"/>
                <c:pt idx="0">
                  <c:v>13.022917015067209</c:v>
                </c:pt>
                <c:pt idx="1">
                  <c:v>20.12396680845054</c:v>
                </c:pt>
                <c:pt idx="2">
                  <c:v>10.9964653323582</c:v>
                </c:pt>
                <c:pt idx="3">
                  <c:v>29.531708664834841</c:v>
                </c:pt>
                <c:pt idx="4">
                  <c:v>9.1423131167509482</c:v>
                </c:pt>
                <c:pt idx="5">
                  <c:v>3.916768222811243</c:v>
                </c:pt>
                <c:pt idx="6">
                  <c:v>6.7549265361698847</c:v>
                </c:pt>
                <c:pt idx="7">
                  <c:v>11.99745196003262</c:v>
                </c:pt>
                <c:pt idx="8">
                  <c:v>6.7032490120283921</c:v>
                </c:pt>
                <c:pt idx="9">
                  <c:v>38.954169474817412</c:v>
                </c:pt>
                <c:pt idx="10">
                  <c:v>9.3500790027735317</c:v>
                </c:pt>
                <c:pt idx="11">
                  <c:v>15.42867159377772</c:v>
                </c:pt>
                <c:pt idx="12">
                  <c:v>17.0242968277872</c:v>
                </c:pt>
                <c:pt idx="14">
                  <c:v>8.9659005237954101</c:v>
                </c:pt>
                <c:pt idx="15">
                  <c:v>21.500985165614651</c:v>
                </c:pt>
                <c:pt idx="16">
                  <c:v>13.4617746118751</c:v>
                </c:pt>
                <c:pt idx="17">
                  <c:v>9.6128946364435723</c:v>
                </c:pt>
                <c:pt idx="18">
                  <c:v>16.1095208010763</c:v>
                </c:pt>
                <c:pt idx="19">
                  <c:v>5.5325577020391066</c:v>
                </c:pt>
                <c:pt idx="20">
                  <c:v>24.715263534096049</c:v>
                </c:pt>
                <c:pt idx="21">
                  <c:v>7.8378199805964046</c:v>
                </c:pt>
                <c:pt idx="22">
                  <c:v>26.602821284686989</c:v>
                </c:pt>
                <c:pt idx="23">
                  <c:v>27.64258628940382</c:v>
                </c:pt>
                <c:pt idx="24">
                  <c:v>8.328252273972403</c:v>
                </c:pt>
                <c:pt idx="25">
                  <c:v>7.683440088577437</c:v>
                </c:pt>
                <c:pt idx="26">
                  <c:v>7.0176333361688767</c:v>
                </c:pt>
                <c:pt idx="27">
                  <c:v>6.6429750273290349</c:v>
                </c:pt>
                <c:pt idx="28">
                  <c:v>16.153292491414319</c:v>
                </c:pt>
                <c:pt idx="29">
                  <c:v>23.77831123004372</c:v>
                </c:pt>
                <c:pt idx="30">
                  <c:v>8.5917230146149208</c:v>
                </c:pt>
                <c:pt idx="31">
                  <c:v>18.94357883571918</c:v>
                </c:pt>
              </c:numCache>
            </c:numRef>
          </c:yVal>
          <c:smooth val="0"/>
        </c:ser>
        <c:ser>
          <c:idx val="0"/>
          <c:order val="1"/>
          <c:tx>
            <c:strRef>
              <c:f>'[Copy%20of%20UNC%20sample%20analysis_Burlington%20%282%29.xls]UNC'!$A$34:$E$34</c:f>
              <c:strCache>
                <c:ptCount val="1"/>
                <c:pt idx="0">
                  <c:v>30 17.263 11.936 0.015375268 45.07238418</c:v>
                </c:pt>
              </c:strCache>
            </c:strRef>
          </c:tx>
          <c:spPr>
            <a:ln w="25400">
              <a:solidFill>
                <a:srgbClr val="666699"/>
              </a:solidFill>
              <a:prstDash val="solid"/>
            </a:ln>
          </c:spPr>
          <c:marker>
            <c:spPr>
              <a:solidFill>
                <a:srgbClr val="4F81BD"/>
              </a:solidFill>
              <a:ln>
                <a:solidFill>
                  <a:srgbClr val="666699"/>
                </a:solidFill>
                <a:prstDash val="solid"/>
              </a:ln>
            </c:spPr>
          </c:marker>
          <c:xVal>
            <c:numRef>
              <c:f>'[Copy%20of%20UNC%20sample%20analysis_Burlington%20%282%29.xls]UNC'!$F$5:$F$33</c:f>
              <c:numCache>
                <c:formatCode>0.00</c:formatCode>
                <c:ptCount val="28"/>
                <c:pt idx="0">
                  <c:v>63.685201067276367</c:v>
                </c:pt>
                <c:pt idx="1">
                  <c:v>90.126262626262616</c:v>
                </c:pt>
                <c:pt idx="2">
                  <c:v>104.10710882408991</c:v>
                </c:pt>
                <c:pt idx="3">
                  <c:v>97.303308312482059</c:v>
                </c:pt>
                <c:pt idx="4">
                  <c:v>72.666771885521513</c:v>
                </c:pt>
                <c:pt idx="5">
                  <c:v>122.08504801097391</c:v>
                </c:pt>
                <c:pt idx="6">
                  <c:v>99.609374999999801</c:v>
                </c:pt>
                <c:pt idx="7">
                  <c:v>86.588541666666472</c:v>
                </c:pt>
                <c:pt idx="8">
                  <c:v>124.4444444444444</c:v>
                </c:pt>
                <c:pt idx="9">
                  <c:v>118.45095693779901</c:v>
                </c:pt>
                <c:pt idx="10">
                  <c:v>73.160749941273195</c:v>
                </c:pt>
                <c:pt idx="11">
                  <c:v>55.578102453102453</c:v>
                </c:pt>
                <c:pt idx="12">
                  <c:v>120.459595959596</c:v>
                </c:pt>
                <c:pt idx="13">
                  <c:v>140.69264069264071</c:v>
                </c:pt>
                <c:pt idx="14">
                  <c:v>170.92391304347831</c:v>
                </c:pt>
                <c:pt idx="15">
                  <c:v>189.70871913580251</c:v>
                </c:pt>
                <c:pt idx="16">
                  <c:v>91.761363636363626</c:v>
                </c:pt>
                <c:pt idx="17">
                  <c:v>116.6716507177033</c:v>
                </c:pt>
                <c:pt idx="18">
                  <c:v>75.699745547073718</c:v>
                </c:pt>
                <c:pt idx="19">
                  <c:v>180</c:v>
                </c:pt>
                <c:pt idx="20">
                  <c:v>96.2</c:v>
                </c:pt>
                <c:pt idx="21">
                  <c:v>48.730548730548712</c:v>
                </c:pt>
                <c:pt idx="22">
                  <c:v>136.64817185943949</c:v>
                </c:pt>
                <c:pt idx="23">
                  <c:v>62.729826353421849</c:v>
                </c:pt>
                <c:pt idx="24">
                  <c:v>132.95454545454541</c:v>
                </c:pt>
                <c:pt idx="25">
                  <c:v>163.4848484848485</c:v>
                </c:pt>
                <c:pt idx="26">
                  <c:v>64.868872208321406</c:v>
                </c:pt>
                <c:pt idx="27">
                  <c:v>73.457883230452651</c:v>
                </c:pt>
              </c:numCache>
            </c:numRef>
          </c:xVal>
          <c:yVal>
            <c:numRef>
              <c:f>'[Copy%20of%20UNC%20sample%20analysis_Burlington%20%282%29.xls]UNC'!$F$34</c:f>
            </c:numRef>
          </c:yVal>
          <c:smooth val="0"/>
        </c:ser>
        <c:ser>
          <c:idx val="2"/>
          <c:order val="2"/>
          <c:tx>
            <c:strRef>
              <c:f>'[Copy%20of%20UNC%20sample%20analysis_Burlington%20%282%29.xls]UNC'!$F$4</c:f>
              <c:strCache>
                <c:ptCount val="1"/>
                <c:pt idx="0">
                  <c:v>Rivaroxaban</c:v>
                </c:pt>
              </c:strCache>
            </c:strRef>
          </c:tx>
          <c:spPr>
            <a:ln w="28575">
              <a:noFill/>
            </a:ln>
          </c:spPr>
          <c:marker>
            <c:spPr>
              <a:solidFill>
                <a:srgbClr val="9BBB59"/>
              </a:solidFill>
              <a:ln>
                <a:solidFill>
                  <a:srgbClr val="99CC00"/>
                </a:solidFill>
                <a:prstDash val="solid"/>
              </a:ln>
            </c:spPr>
          </c:marker>
          <c:xVal>
            <c:numRef>
              <c:f>'[Copy%20of%20UNC%20sample%20analysis_Burlington%20%282%29.xls]UNC'!$F$5:$F$33</c:f>
              <c:numCache>
                <c:formatCode>0.00</c:formatCode>
                <c:ptCount val="28"/>
                <c:pt idx="0">
                  <c:v>63.685201067276367</c:v>
                </c:pt>
                <c:pt idx="1">
                  <c:v>90.126262626262616</c:v>
                </c:pt>
                <c:pt idx="2">
                  <c:v>104.10710882408991</c:v>
                </c:pt>
                <c:pt idx="3">
                  <c:v>97.303308312482059</c:v>
                </c:pt>
                <c:pt idx="4">
                  <c:v>72.666771885521513</c:v>
                </c:pt>
                <c:pt idx="5">
                  <c:v>122.08504801097391</c:v>
                </c:pt>
                <c:pt idx="6">
                  <c:v>99.609374999999801</c:v>
                </c:pt>
                <c:pt idx="7">
                  <c:v>86.588541666666472</c:v>
                </c:pt>
                <c:pt idx="8">
                  <c:v>124.4444444444444</c:v>
                </c:pt>
                <c:pt idx="9">
                  <c:v>118.45095693779901</c:v>
                </c:pt>
                <c:pt idx="10">
                  <c:v>73.160749941273195</c:v>
                </c:pt>
                <c:pt idx="11">
                  <c:v>55.578102453102453</c:v>
                </c:pt>
                <c:pt idx="12">
                  <c:v>120.459595959596</c:v>
                </c:pt>
                <c:pt idx="13">
                  <c:v>140.69264069264071</c:v>
                </c:pt>
                <c:pt idx="14">
                  <c:v>170.92391304347831</c:v>
                </c:pt>
                <c:pt idx="15">
                  <c:v>189.70871913580251</c:v>
                </c:pt>
                <c:pt idx="16">
                  <c:v>91.761363636363626</c:v>
                </c:pt>
                <c:pt idx="17">
                  <c:v>116.6716507177033</c:v>
                </c:pt>
                <c:pt idx="18">
                  <c:v>75.699745547073718</c:v>
                </c:pt>
                <c:pt idx="19">
                  <c:v>180</c:v>
                </c:pt>
                <c:pt idx="20">
                  <c:v>96.2</c:v>
                </c:pt>
                <c:pt idx="21">
                  <c:v>48.730548730548712</c:v>
                </c:pt>
                <c:pt idx="22">
                  <c:v>136.64817185943949</c:v>
                </c:pt>
                <c:pt idx="23">
                  <c:v>62.729826353421849</c:v>
                </c:pt>
                <c:pt idx="24">
                  <c:v>132.95454545454541</c:v>
                </c:pt>
                <c:pt idx="25">
                  <c:v>163.4848484848485</c:v>
                </c:pt>
                <c:pt idx="26">
                  <c:v>64.868872208321406</c:v>
                </c:pt>
                <c:pt idx="27">
                  <c:v>73.457883230452651</c:v>
                </c:pt>
              </c:numCache>
            </c:numRef>
          </c:xVal>
          <c:yVal>
            <c:numRef>
              <c:f>'[Copy%20of%20UNC%20sample%20analysis_Burlington%20%282%29.xls]UNC'!$E$5:$E$33</c:f>
              <c:numCache>
                <c:formatCode>General</c:formatCode>
                <c:ptCount val="28"/>
                <c:pt idx="0">
                  <c:v>8.1898634971914959</c:v>
                </c:pt>
                <c:pt idx="1">
                  <c:v>8.2216538446354939</c:v>
                </c:pt>
                <c:pt idx="2">
                  <c:v>6.2017964195993134</c:v>
                </c:pt>
                <c:pt idx="3">
                  <c:v>9.3211082719595488</c:v>
                </c:pt>
                <c:pt idx="4">
                  <c:v>11.30765292029546</c:v>
                </c:pt>
                <c:pt idx="5">
                  <c:v>6.622727993612183</c:v>
                </c:pt>
                <c:pt idx="6">
                  <c:v>7.3891571690630471</c:v>
                </c:pt>
                <c:pt idx="7">
                  <c:v>7.4016783868023097</c:v>
                </c:pt>
                <c:pt idx="8">
                  <c:v>8.1902531394514568</c:v>
                </c:pt>
                <c:pt idx="9">
                  <c:v>5.810917506354131</c:v>
                </c:pt>
                <c:pt idx="10">
                  <c:v>7.6510628039448703</c:v>
                </c:pt>
                <c:pt idx="11">
                  <c:v>8.6168829116736507</c:v>
                </c:pt>
                <c:pt idx="12">
                  <c:v>5.9981117745069712</c:v>
                </c:pt>
                <c:pt idx="13">
                  <c:v>8.5309807756567242</c:v>
                </c:pt>
                <c:pt idx="14">
                  <c:v>3.6637061464333471</c:v>
                </c:pt>
                <c:pt idx="15">
                  <c:v>6.8977656009116712</c:v>
                </c:pt>
                <c:pt idx="16">
                  <c:v>4.8418282411355396</c:v>
                </c:pt>
                <c:pt idx="17">
                  <c:v>10.2261809088488</c:v>
                </c:pt>
                <c:pt idx="18">
                  <c:v>11.210732968164351</c:v>
                </c:pt>
                <c:pt idx="19">
                  <c:v>6.5147078231023956</c:v>
                </c:pt>
                <c:pt idx="20">
                  <c:v>8.9199000458975686</c:v>
                </c:pt>
                <c:pt idx="21">
                  <c:v>7.8590101043189664</c:v>
                </c:pt>
                <c:pt idx="22">
                  <c:v>11.70237201153734</c:v>
                </c:pt>
                <c:pt idx="23">
                  <c:v>9.1213334879028256</c:v>
                </c:pt>
                <c:pt idx="24">
                  <c:v>6.164874180696625</c:v>
                </c:pt>
                <c:pt idx="25">
                  <c:v>8.51760807556653</c:v>
                </c:pt>
                <c:pt idx="26">
                  <c:v>8.9095952049298806</c:v>
                </c:pt>
                <c:pt idx="27">
                  <c:v>8.7360280285727363</c:v>
                </c:pt>
              </c:numCache>
            </c:numRef>
          </c:yVal>
          <c:smooth val="0"/>
        </c:ser>
        <c:dLbls>
          <c:showLegendKey val="0"/>
          <c:showVal val="0"/>
          <c:showCatName val="0"/>
          <c:showSerName val="0"/>
          <c:showPercent val="0"/>
          <c:showBubbleSize val="0"/>
        </c:dLbls>
        <c:axId val="147395024"/>
        <c:axId val="148581184"/>
      </c:scatterChart>
      <c:valAx>
        <c:axId val="147395024"/>
        <c:scaling>
          <c:orientation val="minMax"/>
          <c:max val="210"/>
          <c:min val="30"/>
        </c:scaling>
        <c:delete val="0"/>
        <c:axPos val="b"/>
        <c:title>
          <c:tx>
            <c:rich>
              <a:bodyPr/>
              <a:lstStyle/>
              <a:p>
                <a:pPr>
                  <a:defRPr/>
                </a:pPr>
                <a:r>
                  <a:rPr lang="en-US"/>
                  <a:t>Creatine Clearance (ml/min)</a:t>
                </a:r>
              </a:p>
            </c:rich>
          </c:tx>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48581184"/>
        <c:crosses val="autoZero"/>
        <c:crossBetween val="midCat"/>
        <c:majorUnit val="30"/>
        <c:minorUnit val="4"/>
      </c:valAx>
      <c:valAx>
        <c:axId val="148581184"/>
        <c:scaling>
          <c:orientation val="minMax"/>
          <c:max val="40"/>
        </c:scaling>
        <c:delete val="0"/>
        <c:axPos val="l"/>
        <c:majorGridlines>
          <c:spPr>
            <a:ln w="3175">
              <a:solidFill>
                <a:srgbClr val="808080"/>
              </a:solidFill>
              <a:prstDash val="solid"/>
            </a:ln>
          </c:spPr>
        </c:majorGridlines>
        <c:title>
          <c:tx>
            <c:rich>
              <a:bodyPr rot="-5400000" vert="horz"/>
              <a:lstStyle/>
              <a:p>
                <a:pPr>
                  <a:defRPr/>
                </a:pPr>
                <a:r>
                  <a:rPr lang="en-US"/>
                  <a:t>Half-Life (hours)</a:t>
                </a:r>
              </a:p>
            </c:rich>
          </c:tx>
          <c:overlay val="0"/>
          <c:spPr>
            <a:noFill/>
            <a:ln w="25400">
              <a:noFill/>
            </a:ln>
          </c:spPr>
        </c:title>
        <c:numFmt formatCode="General" sourceLinked="1"/>
        <c:majorTickMark val="out"/>
        <c:minorTickMark val="none"/>
        <c:tickLblPos val="nextTo"/>
        <c:spPr>
          <a:ln w="3175">
            <a:solidFill>
              <a:srgbClr val="808080"/>
            </a:solidFill>
            <a:prstDash val="solid"/>
          </a:ln>
        </c:spPr>
        <c:crossAx val="147395024"/>
        <c:crosses val="autoZero"/>
        <c:crossBetween val="midCat"/>
      </c:valAx>
      <c:spPr>
        <a:solidFill>
          <a:srgbClr val="FFFFFF"/>
        </a:solidFill>
        <a:ln w="25400">
          <a:noFill/>
        </a:ln>
      </c:spPr>
    </c:plotArea>
    <c:legend>
      <c:legendPos val="r"/>
      <c:layout>
        <c:manualLayout>
          <c:xMode val="edge"/>
          <c:yMode val="edge"/>
          <c:x val="0.831683972466712"/>
          <c:y val="0.150501487908726"/>
          <c:w val="0.13267339560778499"/>
          <c:h val="0.120401190326981"/>
        </c:manualLayout>
      </c:layout>
      <c:overlay val="1"/>
      <c:spPr>
        <a:noFill/>
        <a:ln w="25400">
          <a:noFill/>
        </a:ln>
      </c:spPr>
    </c:legend>
    <c:plotVisOnly val="1"/>
    <c:dispBlanksAs val="gap"/>
    <c:showDLblsOverMax val="0"/>
  </c:chart>
  <c:spPr>
    <a:solidFill>
      <a:srgbClr val="FFFFFF"/>
    </a:solidFill>
    <a:ln w="3175">
      <a:solidFill>
        <a:srgbClr val="808080"/>
      </a:solidFill>
      <a:prstDash val="solid"/>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fld id="{6F6CAB78-5EFA-954B-97D3-CB8D6CA021ED}" type="datetimeFigureOut">
              <a:rPr lang="en-US" smtClean="0"/>
              <a:t>9/24/2014</a:t>
            </a:fld>
            <a:endParaRPr lang="en-US"/>
          </a:p>
        </p:txBody>
      </p:sp>
      <p:sp>
        <p:nvSpPr>
          <p:cNvPr id="4" name="Footer Placeholder 3"/>
          <p:cNvSpPr>
            <a:spLocks noGrp="1"/>
          </p:cNvSpPr>
          <p:nvPr>
            <p:ph type="ftr" sz="quarter" idx="2"/>
          </p:nvPr>
        </p:nvSpPr>
        <p:spPr>
          <a:xfrm>
            <a:off x="0" y="8805863"/>
            <a:ext cx="303212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lIns="91440" tIns="45720" rIns="91440" bIns="45720" rtlCol="0" anchor="b"/>
          <a:lstStyle>
            <a:lvl1pPr algn="r">
              <a:defRPr sz="1200"/>
            </a:lvl1pPr>
          </a:lstStyle>
          <a:p>
            <a:fld id="{3FC18C9A-B28C-8B44-B1D9-9C12058BF9B2}" type="slidenum">
              <a:rPr lang="en-US" smtClean="0"/>
              <a:t>‹#›</a:t>
            </a:fld>
            <a:endParaRPr lang="en-US"/>
          </a:p>
        </p:txBody>
      </p:sp>
    </p:spTree>
    <p:extLst>
      <p:ext uri="{BB962C8B-B14F-4D97-AF65-F5344CB8AC3E}">
        <p14:creationId xmlns:p14="http://schemas.microsoft.com/office/powerpoint/2010/main" val="2902643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eaLnBrk="0" hangingPunct="0">
              <a:defRPr b="0">
                <a:latin typeface="Times" pitchFamily="-106" charset="0"/>
                <a:ea typeface="Arial" pitchFamily="-106" charset="0"/>
                <a:cs typeface="Arial" pitchFamily="-106" charset="0"/>
              </a:defRPr>
            </a:lvl1pPr>
          </a:lstStyle>
          <a:p>
            <a:pPr>
              <a:defRPr/>
            </a:pPr>
            <a:endParaRPr lang="en-US"/>
          </a:p>
        </p:txBody>
      </p:sp>
      <p:sp>
        <p:nvSpPr>
          <p:cNvPr id="7171"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0" hangingPunct="0">
              <a:defRPr b="0">
                <a:latin typeface="Times" pitchFamily="-106" charset="0"/>
                <a:ea typeface="Arial" pitchFamily="-106" charset="0"/>
                <a:cs typeface="Arial" pitchFamily="-106"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892175" y="695325"/>
            <a:ext cx="5214938"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73"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eaLnBrk="0" hangingPunct="0">
              <a:defRPr b="0">
                <a:latin typeface="Times" pitchFamily="-106" charset="0"/>
                <a:ea typeface="Arial" pitchFamily="-106" charset="0"/>
                <a:cs typeface="Arial" pitchFamily="-106" charset="0"/>
              </a:defRPr>
            </a:lvl1pPr>
          </a:lstStyle>
          <a:p>
            <a:pPr>
              <a:defRPr/>
            </a:pPr>
            <a:endParaRPr lang="en-US"/>
          </a:p>
        </p:txBody>
      </p:sp>
      <p:sp>
        <p:nvSpPr>
          <p:cNvPr id="7175"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0" hangingPunct="0">
              <a:defRPr b="0">
                <a:latin typeface="Times" charset="0"/>
              </a:defRPr>
            </a:lvl1pPr>
          </a:lstStyle>
          <a:p>
            <a:pPr>
              <a:defRPr/>
            </a:pPr>
            <a:fld id="{9E7259CC-041F-8F40-8EB3-3D8C01C9CC74}" type="slidenum">
              <a:rPr lang="en-US"/>
              <a:pPr>
                <a:defRPr/>
              </a:pPr>
              <a:t>‹#›</a:t>
            </a:fld>
            <a:endParaRPr lang="en-US"/>
          </a:p>
        </p:txBody>
      </p:sp>
    </p:spTree>
    <p:extLst>
      <p:ext uri="{BB962C8B-B14F-4D97-AF65-F5344CB8AC3E}">
        <p14:creationId xmlns:p14="http://schemas.microsoft.com/office/powerpoint/2010/main" val="34791581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892175" y="695325"/>
            <a:ext cx="5214938" cy="3476625"/>
          </a:xfrm>
          <a:ln/>
        </p:spPr>
      </p:sp>
      <p:sp>
        <p:nvSpPr>
          <p:cNvPr id="1167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86660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892175" y="695325"/>
            <a:ext cx="5214938" cy="3476625"/>
          </a:xfrm>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180319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892175" y="695325"/>
            <a:ext cx="5214938" cy="3476625"/>
          </a:xfrm>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2109284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892175" y="695325"/>
            <a:ext cx="5214938" cy="3476625"/>
          </a:xfrm>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261737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892175" y="695325"/>
            <a:ext cx="5214938" cy="3476625"/>
          </a:xfrm>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262842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963989"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8" tIns="46475" rIns="92948" bIns="46475"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8D427C89-6D94-334F-A65B-2CFAB5B2F29B}" type="slidenum">
              <a:rPr lang="en-US"/>
              <a:pPr algn="r" eaLnBrk="1" hangingPunct="1"/>
              <a:t>28</a:t>
            </a:fld>
            <a:endParaRPr lang="en-US" dirty="0"/>
          </a:p>
        </p:txBody>
      </p:sp>
      <p:sp>
        <p:nvSpPr>
          <p:cNvPr id="44035" name="Rectangle 2"/>
          <p:cNvSpPr>
            <a:spLocks noGrp="1" noRot="1" noChangeAspect="1" noChangeArrowheads="1" noTextEdit="1"/>
          </p:cNvSpPr>
          <p:nvPr>
            <p:ph type="sldImg"/>
          </p:nvPr>
        </p:nvSpPr>
        <p:spPr>
          <a:xfrm>
            <a:off x="1114425" y="927100"/>
            <a:ext cx="4767263" cy="3178175"/>
          </a:xfrm>
          <a:ln/>
        </p:spPr>
      </p:sp>
      <p:sp>
        <p:nvSpPr>
          <p:cNvPr id="44036" name="Text Box 3"/>
          <p:cNvSpPr>
            <a:spLocks noGrp="1" noChangeArrowheads="1"/>
          </p:cNvSpPr>
          <p:nvPr>
            <p:ph type="body" idx="1"/>
          </p:nvPr>
        </p:nvSpPr>
        <p:spPr>
          <a:xfrm>
            <a:off x="1066800" y="6034089"/>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48" tIns="46475" rIns="92948" bIns="46475" anchor="ctr"/>
          <a:lstStyle/>
          <a:p>
            <a:pPr marL="179384" indent="-179384"/>
            <a:endParaRPr lang="en-GB"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168843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963989"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8" tIns="46475" rIns="92948" bIns="46475"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5F923749-B3FA-AF4B-97E7-DD277910CDAF}" type="slidenum">
              <a:rPr lang="en-US"/>
              <a:pPr algn="r" eaLnBrk="1" hangingPunct="1"/>
              <a:t>29</a:t>
            </a:fld>
            <a:endParaRPr lang="en-US" dirty="0"/>
          </a:p>
        </p:txBody>
      </p:sp>
      <p:sp>
        <p:nvSpPr>
          <p:cNvPr id="48131" name="Rectangle 2"/>
          <p:cNvSpPr>
            <a:spLocks noGrp="1" noRot="1" noChangeAspect="1" noChangeArrowheads="1" noTextEdit="1"/>
          </p:cNvSpPr>
          <p:nvPr>
            <p:ph type="sldImg"/>
          </p:nvPr>
        </p:nvSpPr>
        <p:spPr>
          <a:xfrm>
            <a:off x="1114425" y="927100"/>
            <a:ext cx="4767263" cy="3178175"/>
          </a:xfrm>
          <a:ln/>
        </p:spPr>
      </p:sp>
      <p:sp>
        <p:nvSpPr>
          <p:cNvPr id="48132" name="Text Box 3"/>
          <p:cNvSpPr>
            <a:spLocks noGrp="1" noChangeArrowheads="1"/>
          </p:cNvSpPr>
          <p:nvPr>
            <p:ph type="body" idx="1"/>
          </p:nvPr>
        </p:nvSpPr>
        <p:spPr>
          <a:xfrm>
            <a:off x="1066800" y="6034089"/>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948" tIns="46475" rIns="92948" bIns="46475" anchor="ctr"/>
          <a:lstStyle/>
          <a:p>
            <a:pPr marL="179384" indent="-179384"/>
            <a:r>
              <a:rPr lang="en-GB" dirty="0">
                <a:latin typeface="Times" charset="0"/>
                <a:ea typeface="ＭＳ Ｐゴシック" charset="0"/>
                <a:cs typeface="ＭＳ Ｐゴシック" charset="0"/>
              </a:rPr>
              <a:t>(140-age) x kg / serum creatinine x 0.85 for women</a:t>
            </a:r>
          </a:p>
        </p:txBody>
      </p:sp>
    </p:spTree>
    <p:extLst>
      <p:ext uri="{BB962C8B-B14F-4D97-AF65-F5344CB8AC3E}">
        <p14:creationId xmlns:p14="http://schemas.microsoft.com/office/powerpoint/2010/main" val="773774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963989"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8" tIns="46475" rIns="92948" bIns="46475"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5F923749-B3FA-AF4B-97E7-DD277910CDAF}" type="slidenum">
              <a:rPr lang="en-US"/>
              <a:pPr algn="r" eaLnBrk="1" hangingPunct="1"/>
              <a:t>30</a:t>
            </a:fld>
            <a:endParaRPr lang="en-US" dirty="0"/>
          </a:p>
        </p:txBody>
      </p:sp>
      <p:sp>
        <p:nvSpPr>
          <p:cNvPr id="48131" name="Rectangle 2"/>
          <p:cNvSpPr>
            <a:spLocks noGrp="1" noRot="1" noChangeAspect="1" noChangeArrowheads="1" noTextEdit="1"/>
          </p:cNvSpPr>
          <p:nvPr>
            <p:ph type="sldImg"/>
          </p:nvPr>
        </p:nvSpPr>
        <p:spPr>
          <a:xfrm>
            <a:off x="1114425" y="927100"/>
            <a:ext cx="4767263" cy="3178175"/>
          </a:xfrm>
          <a:ln/>
        </p:spPr>
      </p:sp>
      <p:sp>
        <p:nvSpPr>
          <p:cNvPr id="48132" name="Text Box 3"/>
          <p:cNvSpPr>
            <a:spLocks noGrp="1" noChangeArrowheads="1"/>
          </p:cNvSpPr>
          <p:nvPr>
            <p:ph type="body" idx="1"/>
          </p:nvPr>
        </p:nvSpPr>
        <p:spPr>
          <a:xfrm>
            <a:off x="1066800" y="6034089"/>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948" tIns="46475" rIns="92948" bIns="46475" anchor="ctr"/>
          <a:lstStyle/>
          <a:p>
            <a:pPr marL="179384" indent="-179384"/>
            <a:r>
              <a:rPr lang="en-GB" dirty="0">
                <a:latin typeface="Times" charset="0"/>
                <a:ea typeface="ＭＳ Ｐゴシック" charset="0"/>
                <a:cs typeface="ＭＳ Ｐゴシック" charset="0"/>
              </a:rPr>
              <a:t>(140-age) x kg / serum creatinine x 0.85 for women</a:t>
            </a:r>
          </a:p>
        </p:txBody>
      </p:sp>
    </p:spTree>
    <p:extLst>
      <p:ext uri="{BB962C8B-B14F-4D97-AF65-F5344CB8AC3E}">
        <p14:creationId xmlns:p14="http://schemas.microsoft.com/office/powerpoint/2010/main" val="2047131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963989"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8" tIns="46475" rIns="92948" bIns="46475"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5F923749-B3FA-AF4B-97E7-DD277910CDAF}" type="slidenum">
              <a:rPr lang="en-US"/>
              <a:pPr algn="r" eaLnBrk="1" hangingPunct="1"/>
              <a:t>31</a:t>
            </a:fld>
            <a:endParaRPr lang="en-US" dirty="0"/>
          </a:p>
        </p:txBody>
      </p:sp>
      <p:sp>
        <p:nvSpPr>
          <p:cNvPr id="48131" name="Rectangle 2"/>
          <p:cNvSpPr>
            <a:spLocks noGrp="1" noRot="1" noChangeAspect="1" noChangeArrowheads="1" noTextEdit="1"/>
          </p:cNvSpPr>
          <p:nvPr>
            <p:ph type="sldImg"/>
          </p:nvPr>
        </p:nvSpPr>
        <p:spPr>
          <a:xfrm>
            <a:off x="1114425" y="927100"/>
            <a:ext cx="4767263" cy="3178175"/>
          </a:xfrm>
          <a:ln/>
        </p:spPr>
      </p:sp>
      <p:sp>
        <p:nvSpPr>
          <p:cNvPr id="48132" name="Text Box 3"/>
          <p:cNvSpPr>
            <a:spLocks noGrp="1" noChangeArrowheads="1"/>
          </p:cNvSpPr>
          <p:nvPr>
            <p:ph type="body" idx="1"/>
          </p:nvPr>
        </p:nvSpPr>
        <p:spPr>
          <a:xfrm>
            <a:off x="1066800" y="6034089"/>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948" tIns="46475" rIns="92948" bIns="46475" anchor="ctr"/>
          <a:lstStyle/>
          <a:p>
            <a:pPr marL="179384" indent="-179384"/>
            <a:r>
              <a:rPr lang="en-GB" dirty="0">
                <a:latin typeface="Times" charset="0"/>
                <a:ea typeface="ＭＳ Ｐゴシック" charset="0"/>
                <a:cs typeface="ＭＳ Ｐゴシック" charset="0"/>
              </a:rPr>
              <a:t>(140-age) x kg / serum creatinine x 0.85 for women</a:t>
            </a:r>
          </a:p>
        </p:txBody>
      </p:sp>
    </p:spTree>
    <p:extLst>
      <p:ext uri="{BB962C8B-B14F-4D97-AF65-F5344CB8AC3E}">
        <p14:creationId xmlns:p14="http://schemas.microsoft.com/office/powerpoint/2010/main" val="3881806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963989"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8" tIns="46475" rIns="92948" bIns="46475"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B4FE8273-6468-DB48-B580-CCAE3B7E7F97}" type="slidenum">
              <a:rPr lang="en-US"/>
              <a:pPr algn="r" eaLnBrk="1" hangingPunct="1"/>
              <a:t>32</a:t>
            </a:fld>
            <a:endParaRPr lang="en-US" dirty="0"/>
          </a:p>
        </p:txBody>
      </p:sp>
      <p:sp>
        <p:nvSpPr>
          <p:cNvPr id="50179" name="Rectangle 2"/>
          <p:cNvSpPr>
            <a:spLocks noGrp="1" noRot="1" noChangeAspect="1" noChangeArrowheads="1" noTextEdit="1"/>
          </p:cNvSpPr>
          <p:nvPr>
            <p:ph type="sldImg"/>
          </p:nvPr>
        </p:nvSpPr>
        <p:spPr>
          <a:xfrm>
            <a:off x="1114425" y="927100"/>
            <a:ext cx="4767263" cy="3178175"/>
          </a:xfrm>
          <a:ln/>
        </p:spPr>
      </p:sp>
      <p:sp>
        <p:nvSpPr>
          <p:cNvPr id="50180" name="Text Box 3"/>
          <p:cNvSpPr>
            <a:spLocks noGrp="1" noChangeArrowheads="1"/>
          </p:cNvSpPr>
          <p:nvPr>
            <p:ph type="body" idx="1"/>
          </p:nvPr>
        </p:nvSpPr>
        <p:spPr>
          <a:xfrm>
            <a:off x="1066800" y="6034089"/>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48" tIns="46475" rIns="92948" bIns="46475" anchor="ctr"/>
          <a:lstStyle/>
          <a:p>
            <a:pPr marL="179384" indent="-179384"/>
            <a:endParaRPr lang="en-GB"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969798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BAAC84D9-1245-7548-A274-9E6F095F4937}" type="slidenum">
              <a:rPr lang="en-US"/>
              <a:pPr algn="r" eaLnBrk="1" hangingPunct="1"/>
              <a:t>33</a:t>
            </a:fld>
            <a:endParaRPr lang="en-US"/>
          </a:p>
        </p:txBody>
      </p:sp>
      <p:sp>
        <p:nvSpPr>
          <p:cNvPr id="64515" name="Rectangle 2"/>
          <p:cNvSpPr>
            <a:spLocks noGrp="1" noRot="1" noChangeAspect="1" noChangeArrowheads="1" noTextEdit="1"/>
          </p:cNvSpPr>
          <p:nvPr>
            <p:ph type="sldImg"/>
          </p:nvPr>
        </p:nvSpPr>
        <p:spPr>
          <a:xfrm>
            <a:off x="1114425" y="927100"/>
            <a:ext cx="4767263" cy="3178175"/>
          </a:xfrm>
          <a:ln/>
        </p:spPr>
      </p:sp>
      <p:sp>
        <p:nvSpPr>
          <p:cNvPr id="64516"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951" tIns="46476" rIns="92951" bIns="46476" anchor="ctr"/>
          <a:lstStyle/>
          <a:p>
            <a:pPr eaLnBrk="1" fontAlgn="b" hangingPunct="1"/>
            <a:r>
              <a:rPr lang="en-US" b="1">
                <a:latin typeface="Times" charset="0"/>
                <a:ea typeface="ＭＳ Ｐゴシック" charset="0"/>
                <a:cs typeface="ＭＳ Ｐゴシック" charset="0"/>
              </a:rPr>
              <a:t> </a:t>
            </a:r>
            <a:endParaRPr lang="en-US">
              <a:latin typeface="Times" charset="0"/>
              <a:ea typeface="ＭＳ Ｐゴシック" charset="0"/>
              <a:cs typeface="ＭＳ Ｐゴシック" charset="0"/>
            </a:endParaRPr>
          </a:p>
          <a:p>
            <a:pPr eaLnBrk="1" fontAlgn="b" hangingPunct="1"/>
            <a:r>
              <a:rPr lang="en-US" b="1">
                <a:latin typeface="Times" charset="0"/>
                <a:ea typeface="ＭＳ Ｐゴシック" charset="0"/>
                <a:cs typeface="ＭＳ Ｐゴシック" charset="0"/>
              </a:rPr>
              <a:t>Qty</a:t>
            </a:r>
            <a:endParaRPr lang="en-US">
              <a:latin typeface="Times" charset="0"/>
              <a:ea typeface="ＭＳ Ｐゴシック" charset="0"/>
              <a:cs typeface="ＭＳ Ｐゴシック" charset="0"/>
            </a:endParaRPr>
          </a:p>
          <a:p>
            <a:pPr eaLnBrk="1" fontAlgn="b" hangingPunct="1"/>
            <a:r>
              <a:rPr lang="en-US" b="1">
                <a:latin typeface="Times" charset="0"/>
                <a:ea typeface="ＭＳ Ｐゴシック" charset="0"/>
                <a:cs typeface="ＭＳ Ｐゴシック" charset="0"/>
              </a:rPr>
              <a:t>AWP *</a:t>
            </a:r>
            <a:endParaRPr lang="en-US">
              <a:latin typeface="Times" charset="0"/>
              <a:ea typeface="ＭＳ Ｐゴシック" charset="0"/>
              <a:cs typeface="ＭＳ Ｐゴシック" charset="0"/>
            </a:endParaRPr>
          </a:p>
          <a:p>
            <a:pPr eaLnBrk="1" fontAlgn="t" hangingPunct="1"/>
            <a:r>
              <a:rPr lang="en-US" b="1">
                <a:latin typeface="Times" charset="0"/>
                <a:ea typeface="ＭＳ Ｐゴシック" charset="0"/>
                <a:cs typeface="ＭＳ Ｐゴシック" charset="0"/>
              </a:rPr>
              <a:t>CVS</a:t>
            </a:r>
            <a:endParaRPr lang="en-US">
              <a:latin typeface="Times" charset="0"/>
              <a:ea typeface="ＭＳ Ｐゴシック" charset="0"/>
              <a:cs typeface="ＭＳ Ｐゴシック" charset="0"/>
            </a:endParaRPr>
          </a:p>
          <a:p>
            <a:pPr eaLnBrk="1" fontAlgn="t" hangingPunct="1"/>
            <a:r>
              <a:rPr lang="en-US" b="1">
                <a:latin typeface="Times" charset="0"/>
                <a:ea typeface="ＭＳ Ｐゴシック" charset="0"/>
                <a:cs typeface="ＭＳ Ｐゴシック" charset="0"/>
              </a:rPr>
              <a:t>Walgreens</a:t>
            </a:r>
            <a:endParaRPr lang="en-US">
              <a:latin typeface="Times" charset="0"/>
              <a:ea typeface="ＭＳ Ｐゴシック" charset="0"/>
              <a:cs typeface="ＭＳ Ｐゴシック" charset="0"/>
            </a:endParaRPr>
          </a:p>
          <a:p>
            <a:pPr eaLnBrk="1" fontAlgn="t" hangingPunct="1"/>
            <a:r>
              <a:rPr lang="en-US" b="1">
                <a:latin typeface="Times" charset="0"/>
                <a:ea typeface="ＭＳ Ｐゴシック" charset="0"/>
                <a:cs typeface="ＭＳ Ｐゴシック" charset="0"/>
              </a:rPr>
              <a:t>Walmart</a:t>
            </a:r>
            <a:endParaRPr lang="en-US">
              <a:latin typeface="Times" charset="0"/>
              <a:ea typeface="ＭＳ Ｐゴシック" charset="0"/>
              <a:cs typeface="ＭＳ Ｐゴシック" charset="0"/>
            </a:endParaRPr>
          </a:p>
          <a:p>
            <a:pPr eaLnBrk="1" fontAlgn="t" hangingPunct="1"/>
            <a:r>
              <a:rPr lang="en-US" b="1">
                <a:latin typeface="Times" charset="0"/>
                <a:ea typeface="ＭＳ Ｐゴシック" charset="0"/>
                <a:cs typeface="ＭＳ Ｐゴシック" charset="0"/>
              </a:rPr>
              <a:t>Apixaban 5 mg bid</a:t>
            </a:r>
            <a:endParaRPr lang="en-US">
              <a:latin typeface="Times" charset="0"/>
              <a:ea typeface="ＭＳ Ｐゴシック" charset="0"/>
              <a:cs typeface="ＭＳ Ｐゴシック" charset="0"/>
            </a:endParaRPr>
          </a:p>
          <a:p>
            <a:pPr eaLnBrk="1" fontAlgn="t" hangingPunct="1"/>
            <a:r>
              <a:rPr lang="en-US">
                <a:latin typeface="Times" charset="0"/>
                <a:ea typeface="ＭＳ Ｐゴシック" charset="0"/>
                <a:cs typeface="ＭＳ Ｐゴシック" charset="0"/>
              </a:rPr>
              <a:t>60</a:t>
            </a:r>
          </a:p>
          <a:p>
            <a:pPr eaLnBrk="1" fontAlgn="t" hangingPunct="1"/>
            <a:r>
              <a:rPr lang="en-US">
                <a:latin typeface="Times" charset="0"/>
                <a:ea typeface="ＭＳ Ｐゴシック" charset="0"/>
                <a:cs typeface="ＭＳ Ｐゴシック" charset="0"/>
              </a:rPr>
              <a:t>$300.44</a:t>
            </a:r>
          </a:p>
          <a:p>
            <a:pPr eaLnBrk="1" fontAlgn="t" hangingPunct="1"/>
            <a:r>
              <a:rPr lang="en-US">
                <a:latin typeface="Times" charset="0"/>
                <a:ea typeface="ＭＳ Ｐゴシック" charset="0"/>
                <a:cs typeface="ＭＳ Ｐゴシック" charset="0"/>
              </a:rPr>
              <a:t>$335.99</a:t>
            </a:r>
          </a:p>
          <a:p>
            <a:pPr eaLnBrk="1" fontAlgn="t" hangingPunct="1"/>
            <a:r>
              <a:rPr lang="en-US">
                <a:latin typeface="Times" charset="0"/>
                <a:ea typeface="ＭＳ Ｐゴシック" charset="0"/>
                <a:cs typeface="ＭＳ Ｐゴシック" charset="0"/>
              </a:rPr>
              <a:t>$308.99</a:t>
            </a:r>
          </a:p>
          <a:p>
            <a:pPr eaLnBrk="1" fontAlgn="t" hangingPunct="1"/>
            <a:r>
              <a:rPr lang="en-US">
                <a:latin typeface="Times" charset="0"/>
                <a:ea typeface="ＭＳ Ｐゴシック" charset="0"/>
                <a:cs typeface="ＭＳ Ｐゴシック" charset="0"/>
              </a:rPr>
              <a:t>$276.16</a:t>
            </a:r>
          </a:p>
          <a:p>
            <a:pPr eaLnBrk="1" fontAlgn="t" hangingPunct="1"/>
            <a:r>
              <a:rPr lang="en-US" b="1">
                <a:latin typeface="Times" charset="0"/>
                <a:ea typeface="ＭＳ Ｐゴシック" charset="0"/>
                <a:cs typeface="ＭＳ Ｐゴシック" charset="0"/>
              </a:rPr>
              <a:t>Rivaroxaban 20 mg qd</a:t>
            </a:r>
            <a:endParaRPr lang="en-US">
              <a:latin typeface="Times" charset="0"/>
              <a:ea typeface="ＭＳ Ｐゴシック" charset="0"/>
              <a:cs typeface="ＭＳ Ｐゴシック" charset="0"/>
            </a:endParaRPr>
          </a:p>
          <a:p>
            <a:pPr eaLnBrk="1" fontAlgn="t" hangingPunct="1"/>
            <a:r>
              <a:rPr lang="en-US">
                <a:latin typeface="Times" charset="0"/>
                <a:ea typeface="ＭＳ Ｐゴシック" charset="0"/>
                <a:cs typeface="ＭＳ Ｐゴシック" charset="0"/>
              </a:rPr>
              <a:t>30</a:t>
            </a:r>
          </a:p>
          <a:p>
            <a:pPr eaLnBrk="1" fontAlgn="t" hangingPunct="1"/>
            <a:r>
              <a:rPr lang="en-US">
                <a:latin typeface="Times" charset="0"/>
                <a:ea typeface="ＭＳ Ｐゴシック" charset="0"/>
                <a:cs typeface="ＭＳ Ｐゴシック" charset="0"/>
              </a:rPr>
              <a:t>$300.42</a:t>
            </a:r>
          </a:p>
          <a:p>
            <a:pPr eaLnBrk="1" fontAlgn="t" hangingPunct="1"/>
            <a:r>
              <a:rPr lang="en-US">
                <a:latin typeface="Times" charset="0"/>
                <a:ea typeface="ＭＳ Ｐゴシック" charset="0"/>
                <a:cs typeface="ＭＳ Ｐゴシック" charset="0"/>
              </a:rPr>
              <a:t>$335.99</a:t>
            </a:r>
          </a:p>
          <a:p>
            <a:pPr eaLnBrk="1" fontAlgn="t" hangingPunct="1"/>
            <a:r>
              <a:rPr lang="en-US">
                <a:latin typeface="Times" charset="0"/>
                <a:ea typeface="ＭＳ Ｐゴシック" charset="0"/>
                <a:cs typeface="ＭＳ Ｐゴシック" charset="0"/>
              </a:rPr>
              <a:t>$324.99</a:t>
            </a:r>
          </a:p>
          <a:p>
            <a:pPr eaLnBrk="1" fontAlgn="t" hangingPunct="1"/>
            <a:r>
              <a:rPr lang="en-US">
                <a:latin typeface="Times" charset="0"/>
                <a:ea typeface="ＭＳ Ｐゴシック" charset="0"/>
                <a:cs typeface="ＭＳ Ｐゴシック" charset="0"/>
              </a:rPr>
              <a:t>$281.46</a:t>
            </a:r>
          </a:p>
          <a:p>
            <a:pPr eaLnBrk="1" fontAlgn="t" hangingPunct="1"/>
            <a:r>
              <a:rPr lang="en-US" b="1">
                <a:latin typeface="Times" charset="0"/>
                <a:ea typeface="ＭＳ Ｐゴシック" charset="0"/>
                <a:cs typeface="ＭＳ Ｐゴシック" charset="0"/>
              </a:rPr>
              <a:t>Dabigatran 150 mg bid</a:t>
            </a:r>
            <a:endParaRPr lang="en-US">
              <a:latin typeface="Times" charset="0"/>
              <a:ea typeface="ＭＳ Ｐゴシック" charset="0"/>
              <a:cs typeface="ＭＳ Ｐゴシック" charset="0"/>
            </a:endParaRPr>
          </a:p>
          <a:p>
            <a:pPr eaLnBrk="1" fontAlgn="t" hangingPunct="1"/>
            <a:r>
              <a:rPr lang="en-US">
                <a:latin typeface="Times" charset="0"/>
                <a:ea typeface="ＭＳ Ｐゴシック" charset="0"/>
                <a:cs typeface="ＭＳ Ｐゴシック" charset="0"/>
              </a:rPr>
              <a:t>60</a:t>
            </a:r>
          </a:p>
          <a:p>
            <a:pPr eaLnBrk="1" fontAlgn="t" hangingPunct="1"/>
            <a:r>
              <a:rPr lang="en-US">
                <a:latin typeface="Times" charset="0"/>
                <a:ea typeface="ＭＳ Ｐゴシック" charset="0"/>
                <a:cs typeface="ＭＳ Ｐゴシック" charset="0"/>
              </a:rPr>
              <a:t>$300.44</a:t>
            </a:r>
          </a:p>
          <a:p>
            <a:pPr eaLnBrk="1" fontAlgn="t" hangingPunct="1"/>
            <a:r>
              <a:rPr lang="en-US">
                <a:latin typeface="Times" charset="0"/>
                <a:ea typeface="ＭＳ Ｐゴシック" charset="0"/>
                <a:cs typeface="ＭＳ Ｐゴシック" charset="0"/>
              </a:rPr>
              <a:t>$330.99</a:t>
            </a:r>
          </a:p>
          <a:p>
            <a:pPr eaLnBrk="1" fontAlgn="t" hangingPunct="1"/>
            <a:r>
              <a:rPr lang="en-US">
                <a:latin typeface="Times" charset="0"/>
                <a:ea typeface="ＭＳ Ｐゴシック" charset="0"/>
                <a:cs typeface="ＭＳ Ｐゴシック" charset="0"/>
              </a:rPr>
              <a:t>$303.99</a:t>
            </a:r>
          </a:p>
          <a:p>
            <a:pPr eaLnBrk="1" fontAlgn="t" hangingPunct="1"/>
            <a:r>
              <a:rPr lang="en-US">
                <a:latin typeface="Times" charset="0"/>
                <a:ea typeface="ＭＳ Ｐゴシック" charset="0"/>
                <a:cs typeface="ＭＳ Ｐゴシック" charset="0"/>
              </a:rPr>
              <a:t>$286.32</a:t>
            </a:r>
          </a:p>
          <a:p>
            <a:endParaRPr lang="en-GB">
              <a:latin typeface="Times" charset="0"/>
              <a:ea typeface="ＭＳ Ｐゴシック" charset="0"/>
              <a:cs typeface="ＭＳ Ｐゴシック" charset="0"/>
            </a:endParaRPr>
          </a:p>
        </p:txBody>
      </p:sp>
    </p:spTree>
    <p:extLst>
      <p:ext uri="{BB962C8B-B14F-4D97-AF65-F5344CB8AC3E}">
        <p14:creationId xmlns:p14="http://schemas.microsoft.com/office/powerpoint/2010/main" val="154971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ln/>
        </p:spPr>
      </p:sp>
      <p:sp>
        <p:nvSpPr>
          <p:cNvPr id="92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117313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TextEdit="1"/>
          </p:cNvSpPr>
          <p:nvPr>
            <p:ph type="sldImg"/>
          </p:nvPr>
        </p:nvSpPr>
        <p:spPr>
          <a:xfrm>
            <a:off x="892175" y="695325"/>
            <a:ext cx="5214938" cy="3476625"/>
          </a:xfrm>
          <a:ln/>
        </p:spPr>
      </p:sp>
      <p:sp>
        <p:nvSpPr>
          <p:cNvPr id="7475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Arial" charset="0"/>
                <a:ea typeface="ＭＳ Ｐゴシック" charset="0"/>
                <a:cs typeface="Arial" charset="0"/>
              </a:rPr>
              <a:t>UNC’s D-dimer test: </a:t>
            </a:r>
            <a:r>
              <a:rPr lang="en-US" dirty="0" err="1" smtClean="0">
                <a:latin typeface="Arial" charset="0"/>
                <a:ea typeface="ＭＳ Ｐゴシック" charset="0"/>
                <a:cs typeface="Arial" charset="0"/>
              </a:rPr>
              <a:t>Hemosil</a:t>
            </a:r>
            <a:r>
              <a:rPr lang="en-US" dirty="0" smtClean="0">
                <a:latin typeface="Arial" charset="0"/>
                <a:ea typeface="ＭＳ Ｐゴシック" charset="0"/>
                <a:cs typeface="Arial" charset="0"/>
              </a:rPr>
              <a:t> D-dimer HS (IL)</a:t>
            </a:r>
          </a:p>
          <a:p>
            <a:pPr eaLnBrk="1" hangingPunct="1"/>
            <a:endParaRPr lang="en-US" dirty="0" smtClean="0">
              <a:latin typeface="Arial" charset="0"/>
              <a:ea typeface="ＭＳ Ｐゴシック" charset="0"/>
              <a:cs typeface="Arial" charset="0"/>
            </a:endParaRPr>
          </a:p>
          <a:p>
            <a:pPr eaLnBrk="1" hangingPunct="1"/>
            <a:r>
              <a:rPr lang="en-US" dirty="0" smtClean="0">
                <a:latin typeface="Arial" charset="0"/>
                <a:ea typeface="ＭＳ Ｐゴシック" charset="0"/>
                <a:cs typeface="Arial" charset="0"/>
              </a:rPr>
              <a:t>Case fatality:</a:t>
            </a:r>
            <a:r>
              <a:rPr lang="en-US" baseline="0" dirty="0" smtClean="0">
                <a:latin typeface="Arial" charset="0"/>
                <a:ea typeface="ＭＳ Ｐゴシック" charset="0"/>
                <a:cs typeface="Arial" charset="0"/>
              </a:rPr>
              <a:t> 3.6 % for recurrent VTE; 11.3 % for major bleed o VKA [</a:t>
            </a:r>
            <a:r>
              <a:rPr lang="en-US" baseline="0" dirty="0" err="1" smtClean="0">
                <a:latin typeface="Arial" charset="0"/>
                <a:ea typeface="ＭＳ Ｐゴシック" charset="0"/>
                <a:cs typeface="Arial" charset="0"/>
              </a:rPr>
              <a:t>Keron</a:t>
            </a:r>
            <a:r>
              <a:rPr lang="en-US" baseline="0" dirty="0" smtClean="0">
                <a:latin typeface="Arial" charset="0"/>
                <a:ea typeface="ＭＳ Ｐゴシック" charset="0"/>
                <a:cs typeface="Arial" charset="0"/>
              </a:rPr>
              <a:t> C, </a:t>
            </a:r>
            <a:r>
              <a:rPr lang="en-US" baseline="0" dirty="0" err="1" smtClean="0">
                <a:latin typeface="Arial" charset="0"/>
                <a:ea typeface="ＭＳ Ｐゴシック" charset="0"/>
                <a:cs typeface="Arial" charset="0"/>
              </a:rPr>
              <a:t>Akl</a:t>
            </a:r>
            <a:r>
              <a:rPr lang="en-US" baseline="0" dirty="0" smtClean="0">
                <a:latin typeface="Arial" charset="0"/>
                <a:ea typeface="ＭＳ Ｐゴシック" charset="0"/>
                <a:cs typeface="Arial" charset="0"/>
              </a:rPr>
              <a:t> EA. Blood 2014, ref 26]. There is uncertainty abut these estimates, as (a) case fatality for major bleeding is based on data from initial rather than extended therapy, and (b) recurrence is 3x as likely to be a PE if the initial event was a PE rather than a DVT and, thus, case fatality for recurrent VTE may be substantially higher when the initial VTE was a PE [</a:t>
            </a:r>
            <a:r>
              <a:rPr lang="en-US" baseline="0" dirty="0" err="1" smtClean="0">
                <a:latin typeface="Arial" charset="0"/>
                <a:ea typeface="ＭＳ Ｐゴシック" charset="0"/>
                <a:cs typeface="Arial" charset="0"/>
              </a:rPr>
              <a:t>Keron</a:t>
            </a:r>
            <a:r>
              <a:rPr lang="en-US" baseline="0" dirty="0" smtClean="0">
                <a:latin typeface="Arial" charset="0"/>
                <a:ea typeface="ＭＳ Ｐゴシック" charset="0"/>
                <a:cs typeface="Arial" charset="0"/>
              </a:rPr>
              <a:t> C, </a:t>
            </a:r>
            <a:r>
              <a:rPr lang="en-US" baseline="0" dirty="0" err="1" smtClean="0">
                <a:latin typeface="Arial" charset="0"/>
                <a:ea typeface="ＭＳ Ｐゴシック" charset="0"/>
                <a:cs typeface="Arial" charset="0"/>
              </a:rPr>
              <a:t>Akl</a:t>
            </a:r>
            <a:r>
              <a:rPr lang="en-US" baseline="0" dirty="0" smtClean="0">
                <a:latin typeface="Arial" charset="0"/>
                <a:ea typeface="ＭＳ Ｐゴシック" charset="0"/>
                <a:cs typeface="Arial" charset="0"/>
              </a:rPr>
              <a:t> EA. Blood 2014].</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599333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02A4543F-2781-F44C-AAA4-1E1AC67F98F0}" type="slidenum">
              <a:rPr lang="en-US"/>
              <a:pPr algn="r" eaLnBrk="1" hangingPunct="1"/>
              <a:t>41</a:t>
            </a:fld>
            <a:endParaRPr lang="en-US"/>
          </a:p>
        </p:txBody>
      </p:sp>
      <p:sp>
        <p:nvSpPr>
          <p:cNvPr id="109571" name="Rectangle 2"/>
          <p:cNvSpPr>
            <a:spLocks noGrp="1" noRot="1" noChangeAspect="1" noChangeArrowheads="1" noTextEdit="1"/>
          </p:cNvSpPr>
          <p:nvPr>
            <p:ph type="sldImg"/>
          </p:nvPr>
        </p:nvSpPr>
        <p:spPr>
          <a:xfrm>
            <a:off x="1114425" y="927100"/>
            <a:ext cx="4767263" cy="3178175"/>
          </a:xfrm>
          <a:ln/>
        </p:spPr>
      </p:sp>
      <p:sp>
        <p:nvSpPr>
          <p:cNvPr id="109572"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51" tIns="46476" rIns="92951" bIns="46476" anchor="ctr"/>
          <a:lstStyle/>
          <a:p>
            <a:pPr marL="179388" indent="-179388"/>
            <a:endParaRPr lang="en-GB">
              <a:latin typeface="Times" charset="0"/>
              <a:ea typeface="ＭＳ Ｐゴシック" charset="0"/>
              <a:cs typeface="ＭＳ Ｐゴシック" charset="0"/>
            </a:endParaRPr>
          </a:p>
        </p:txBody>
      </p:sp>
    </p:spTree>
    <p:extLst>
      <p:ext uri="{BB962C8B-B14F-4D97-AF65-F5344CB8AC3E}">
        <p14:creationId xmlns:p14="http://schemas.microsoft.com/office/powerpoint/2010/main" val="3656160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D27B6C03-294C-E545-BBB2-9851924CDCAF}" type="slidenum">
              <a:rPr lang="en-US"/>
              <a:pPr algn="r" eaLnBrk="1" hangingPunct="1"/>
              <a:t>42</a:t>
            </a:fld>
            <a:endParaRPr lang="en-US"/>
          </a:p>
        </p:txBody>
      </p:sp>
      <p:sp>
        <p:nvSpPr>
          <p:cNvPr id="105475" name="Rectangle 2"/>
          <p:cNvSpPr>
            <a:spLocks noGrp="1" noRot="1" noChangeAspect="1" noChangeArrowheads="1" noTextEdit="1"/>
          </p:cNvSpPr>
          <p:nvPr>
            <p:ph type="sldImg"/>
          </p:nvPr>
        </p:nvSpPr>
        <p:spPr>
          <a:xfrm>
            <a:off x="1114425" y="927100"/>
            <a:ext cx="4767263" cy="3178175"/>
          </a:xfrm>
          <a:ln/>
        </p:spPr>
      </p:sp>
      <p:sp>
        <p:nvSpPr>
          <p:cNvPr id="105476"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951" tIns="46476" rIns="92951" bIns="46476" anchor="ctr"/>
          <a:lstStyle/>
          <a:p>
            <a:pPr marL="179388" indent="-179388"/>
            <a:r>
              <a:rPr lang="en-US" dirty="0" smtClean="0">
                <a:latin typeface="Times" charset="0"/>
                <a:ea typeface="ＭＳ Ｐゴシック" charset="0"/>
                <a:cs typeface="ＭＳ Ｐゴシック" charset="0"/>
              </a:rPr>
              <a:t>[van </a:t>
            </a:r>
            <a:r>
              <a:rPr lang="en-US" dirty="0" err="1" smtClean="0">
                <a:latin typeface="Times" charset="0"/>
                <a:ea typeface="ＭＳ Ｐゴシック" charset="0"/>
                <a:cs typeface="ＭＳ Ｐゴシック" charset="0"/>
              </a:rPr>
              <a:t>Ryn</a:t>
            </a:r>
            <a:r>
              <a:rPr lang="en-US" dirty="0" smtClean="0">
                <a:latin typeface="Times" charset="0"/>
                <a:ea typeface="ＭＳ Ｐゴシック" charset="0"/>
                <a:cs typeface="ＭＳ Ｐゴシック" charset="0"/>
              </a:rPr>
              <a:t> J et al. </a:t>
            </a:r>
            <a:r>
              <a:rPr lang="en-US" dirty="0" err="1" smtClean="0">
                <a:latin typeface="Times" charset="0"/>
                <a:ea typeface="ＭＳ Ｐゴシック" charset="0"/>
                <a:cs typeface="ＭＳ Ｐゴシック" charset="0"/>
              </a:rPr>
              <a:t>Thromb</a:t>
            </a:r>
            <a:r>
              <a:rPr lang="en-US" dirty="0" smtClean="0">
                <a:latin typeface="Times" charset="0"/>
                <a:ea typeface="ＭＳ Ｐゴシック" charset="0"/>
                <a:cs typeface="ＭＳ Ｐゴシック" charset="0"/>
              </a:rPr>
              <a:t> </a:t>
            </a:r>
            <a:r>
              <a:rPr lang="en-US" dirty="0" err="1" smtClean="0">
                <a:latin typeface="Times" charset="0"/>
                <a:ea typeface="ＭＳ Ｐゴシック" charset="0"/>
                <a:cs typeface="ＭＳ Ｐゴシック" charset="0"/>
              </a:rPr>
              <a:t>Haemost</a:t>
            </a:r>
            <a:r>
              <a:rPr lang="en-US" dirty="0" smtClean="0">
                <a:latin typeface="Times" charset="0"/>
                <a:ea typeface="ＭＳ Ｐゴシック" charset="0"/>
                <a:cs typeface="ＭＳ Ｐゴシック" charset="0"/>
              </a:rPr>
              <a:t> 2010;103:116-1127]</a:t>
            </a:r>
          </a:p>
          <a:p>
            <a:pPr marL="179388" indent="-179388"/>
            <a:endParaRPr lang="en-GB"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348811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ED4FE595-1E81-7A48-B2E0-536347F8880A}" type="slidenum">
              <a:rPr lang="en-US"/>
              <a:pPr algn="r" eaLnBrk="1" hangingPunct="1"/>
              <a:t>49</a:t>
            </a:fld>
            <a:endParaRPr lang="en-US"/>
          </a:p>
        </p:txBody>
      </p:sp>
      <p:sp>
        <p:nvSpPr>
          <p:cNvPr id="130051" name="Rectangle 2"/>
          <p:cNvSpPr>
            <a:spLocks noGrp="1" noRot="1" noChangeAspect="1" noChangeArrowheads="1" noTextEdit="1"/>
          </p:cNvSpPr>
          <p:nvPr>
            <p:ph type="sldImg"/>
          </p:nvPr>
        </p:nvSpPr>
        <p:spPr>
          <a:xfrm>
            <a:off x="1114425" y="927100"/>
            <a:ext cx="4767263" cy="3178175"/>
          </a:xfrm>
          <a:ln/>
        </p:spPr>
      </p:sp>
      <p:sp>
        <p:nvSpPr>
          <p:cNvPr id="130052"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51" tIns="46476" rIns="92951" bIns="46476" anchor="ctr"/>
          <a:lstStyle/>
          <a:p>
            <a:pPr marL="179388" indent="-179388"/>
            <a:endParaRPr lang="en-GB">
              <a:latin typeface="Times" charset="0"/>
              <a:ea typeface="ＭＳ Ｐゴシック" charset="0"/>
              <a:cs typeface="ＭＳ Ｐゴシック" charset="0"/>
            </a:endParaRPr>
          </a:p>
        </p:txBody>
      </p:sp>
    </p:spTree>
    <p:extLst>
      <p:ext uri="{BB962C8B-B14F-4D97-AF65-F5344CB8AC3E}">
        <p14:creationId xmlns:p14="http://schemas.microsoft.com/office/powerpoint/2010/main" val="3430164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FBDB5DB9-B576-EE43-BB36-108B05F6C047}" type="slidenum">
              <a:rPr lang="en-US"/>
              <a:pPr algn="r" eaLnBrk="1" hangingPunct="1"/>
              <a:t>50</a:t>
            </a:fld>
            <a:endParaRPr lang="en-US"/>
          </a:p>
        </p:txBody>
      </p:sp>
      <p:sp>
        <p:nvSpPr>
          <p:cNvPr id="129027" name="Rectangle 2"/>
          <p:cNvSpPr>
            <a:spLocks noGrp="1" noRot="1" noChangeAspect="1" noChangeArrowheads="1" noTextEdit="1"/>
          </p:cNvSpPr>
          <p:nvPr>
            <p:ph type="sldImg"/>
          </p:nvPr>
        </p:nvSpPr>
        <p:spPr>
          <a:xfrm>
            <a:off x="1114425" y="927100"/>
            <a:ext cx="4767263" cy="3178175"/>
          </a:xfrm>
          <a:ln/>
        </p:spPr>
      </p:sp>
      <p:sp>
        <p:nvSpPr>
          <p:cNvPr id="129028"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51" tIns="46476" rIns="92951" bIns="46476" anchor="ctr"/>
          <a:lstStyle/>
          <a:p>
            <a:pPr marL="179388" indent="-179388"/>
            <a:endParaRPr lang="en-GB">
              <a:latin typeface="Times" charset="0"/>
              <a:ea typeface="ＭＳ Ｐゴシック" charset="0"/>
              <a:cs typeface="ＭＳ Ｐゴシック" charset="0"/>
            </a:endParaRPr>
          </a:p>
        </p:txBody>
      </p:sp>
    </p:spTree>
    <p:extLst>
      <p:ext uri="{BB962C8B-B14F-4D97-AF65-F5344CB8AC3E}">
        <p14:creationId xmlns:p14="http://schemas.microsoft.com/office/powerpoint/2010/main" val="2859352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FBDB5DB9-B576-EE43-BB36-108B05F6C047}" type="slidenum">
              <a:rPr lang="en-US"/>
              <a:pPr algn="r" eaLnBrk="1" hangingPunct="1"/>
              <a:t>51</a:t>
            </a:fld>
            <a:endParaRPr lang="en-US"/>
          </a:p>
        </p:txBody>
      </p:sp>
      <p:sp>
        <p:nvSpPr>
          <p:cNvPr id="129027" name="Rectangle 2"/>
          <p:cNvSpPr>
            <a:spLocks noGrp="1" noRot="1" noChangeAspect="1" noChangeArrowheads="1" noTextEdit="1"/>
          </p:cNvSpPr>
          <p:nvPr>
            <p:ph type="sldImg"/>
          </p:nvPr>
        </p:nvSpPr>
        <p:spPr>
          <a:xfrm>
            <a:off x="1114425" y="927100"/>
            <a:ext cx="4767263" cy="3178175"/>
          </a:xfrm>
          <a:ln/>
        </p:spPr>
      </p:sp>
      <p:sp>
        <p:nvSpPr>
          <p:cNvPr id="129028"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51" tIns="46476" rIns="92951" bIns="46476" anchor="ctr"/>
          <a:lstStyle/>
          <a:p>
            <a:pPr marL="179388" indent="-179388"/>
            <a:endParaRPr lang="en-GB">
              <a:latin typeface="Times" charset="0"/>
              <a:ea typeface="ＭＳ Ｐゴシック" charset="0"/>
              <a:cs typeface="ＭＳ Ｐゴシック" charset="0"/>
            </a:endParaRPr>
          </a:p>
        </p:txBody>
      </p:sp>
    </p:spTree>
    <p:extLst>
      <p:ext uri="{BB962C8B-B14F-4D97-AF65-F5344CB8AC3E}">
        <p14:creationId xmlns:p14="http://schemas.microsoft.com/office/powerpoint/2010/main" val="438565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29CAF143-0AF9-3144-BE41-2C5B429B1B4D}" type="slidenum">
              <a:rPr lang="en-US"/>
              <a:pPr algn="r" eaLnBrk="1" hangingPunct="1"/>
              <a:t>53</a:t>
            </a:fld>
            <a:endParaRPr lang="en-US"/>
          </a:p>
        </p:txBody>
      </p:sp>
      <p:sp>
        <p:nvSpPr>
          <p:cNvPr id="7171" name="Rectangle 2"/>
          <p:cNvSpPr>
            <a:spLocks noGrp="1" noRot="1" noChangeAspect="1" noChangeArrowheads="1" noTextEdit="1"/>
          </p:cNvSpPr>
          <p:nvPr>
            <p:ph type="sldImg"/>
          </p:nvPr>
        </p:nvSpPr>
        <p:spPr>
          <a:xfrm>
            <a:off x="1114425" y="927100"/>
            <a:ext cx="4767263" cy="3178175"/>
          </a:xfrm>
          <a:ln/>
        </p:spPr>
      </p:sp>
      <p:sp>
        <p:nvSpPr>
          <p:cNvPr id="7172"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51" tIns="46476" rIns="92951" bIns="46476" anchor="ctr"/>
          <a:lstStyle/>
          <a:p>
            <a:pPr marL="179388" indent="-179388"/>
            <a:endParaRPr lang="en-GB">
              <a:latin typeface="Times" charset="0"/>
              <a:ea typeface="ＭＳ Ｐゴシック" charset="0"/>
              <a:cs typeface="ＭＳ Ｐゴシック" charset="0"/>
            </a:endParaRPr>
          </a:p>
        </p:txBody>
      </p:sp>
    </p:spTree>
    <p:extLst>
      <p:ext uri="{BB962C8B-B14F-4D97-AF65-F5344CB8AC3E}">
        <p14:creationId xmlns:p14="http://schemas.microsoft.com/office/powerpoint/2010/main" val="3895423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892175" y="695325"/>
            <a:ext cx="5214938" cy="3476625"/>
          </a:xfrm>
          <a:ln/>
        </p:spPr>
      </p:sp>
      <p:sp>
        <p:nvSpPr>
          <p:cNvPr id="1126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Arial" charset="0"/>
              </a:rPr>
              <a:t>Zhou 2013 article: rivaroxaban and collagen-induced mice brain injury: FFP, PCC, rVIIa were beneficial.</a:t>
            </a:r>
          </a:p>
        </p:txBody>
      </p:sp>
    </p:spTree>
    <p:extLst>
      <p:ext uri="{BB962C8B-B14F-4D97-AF65-F5344CB8AC3E}">
        <p14:creationId xmlns:p14="http://schemas.microsoft.com/office/powerpoint/2010/main" val="3488619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892175" y="695325"/>
            <a:ext cx="5214938" cy="3476625"/>
          </a:xfrm>
          <a:ln/>
        </p:spPr>
      </p:sp>
      <p:sp>
        <p:nvSpPr>
          <p:cNvPr id="1126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Arial" charset="0"/>
              </a:rPr>
              <a:t>Zhou 2013 article: rivaroxaban and collagen-induced mice brain injury: FFP, PCC, rVIIa were beneficial.</a:t>
            </a:r>
          </a:p>
        </p:txBody>
      </p:sp>
    </p:spTree>
    <p:extLst>
      <p:ext uri="{BB962C8B-B14F-4D97-AF65-F5344CB8AC3E}">
        <p14:creationId xmlns:p14="http://schemas.microsoft.com/office/powerpoint/2010/main" val="3064475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FBDB5DB9-B576-EE43-BB36-108B05F6C047}" type="slidenum">
              <a:rPr lang="en-US"/>
              <a:pPr algn="r" eaLnBrk="1" hangingPunct="1"/>
              <a:t>58</a:t>
            </a:fld>
            <a:endParaRPr lang="en-US"/>
          </a:p>
        </p:txBody>
      </p:sp>
      <p:sp>
        <p:nvSpPr>
          <p:cNvPr id="129027" name="Rectangle 2"/>
          <p:cNvSpPr>
            <a:spLocks noGrp="1" noRot="1" noChangeAspect="1" noChangeArrowheads="1" noTextEdit="1"/>
          </p:cNvSpPr>
          <p:nvPr>
            <p:ph type="sldImg"/>
          </p:nvPr>
        </p:nvSpPr>
        <p:spPr>
          <a:xfrm>
            <a:off x="1114425" y="927100"/>
            <a:ext cx="4767263" cy="3178175"/>
          </a:xfrm>
          <a:ln/>
        </p:spPr>
      </p:sp>
      <p:sp>
        <p:nvSpPr>
          <p:cNvPr id="129028"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51" tIns="46476" rIns="92951" bIns="46476" anchor="ctr"/>
          <a:lstStyle/>
          <a:p>
            <a:pPr marL="179388" indent="-179388"/>
            <a:endParaRPr lang="en-GB">
              <a:latin typeface="Times" charset="0"/>
              <a:ea typeface="ＭＳ Ｐゴシック" charset="0"/>
              <a:cs typeface="ＭＳ Ｐゴシック" charset="0"/>
            </a:endParaRPr>
          </a:p>
        </p:txBody>
      </p:sp>
    </p:spTree>
    <p:extLst>
      <p:ext uri="{BB962C8B-B14F-4D97-AF65-F5344CB8AC3E}">
        <p14:creationId xmlns:p14="http://schemas.microsoft.com/office/powerpoint/2010/main" val="2170425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pitchFamily="-110" charset="-128"/>
              </a:defRPr>
            </a:lvl1pPr>
            <a:lvl2pPr marL="37931725" indent="-37474525" defTabSz="928688"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algn="r" eaLnBrk="1" hangingPunct="1"/>
            <a:fld id="{EC0A971D-DE9F-42F2-838E-C9F11534A166}" type="slidenum">
              <a:rPr lang="en-US" altLang="en-US"/>
              <a:pPr algn="r" eaLnBrk="1" hangingPunct="1"/>
              <a:t>5</a:t>
            </a:fld>
            <a:endParaRPr lang="en-US" altLang="en-US"/>
          </a:p>
        </p:txBody>
      </p:sp>
      <p:sp>
        <p:nvSpPr>
          <p:cNvPr id="122883" name="Rectangle 2"/>
          <p:cNvSpPr>
            <a:spLocks noGrp="1" noRot="1" noChangeAspect="1" noChangeArrowheads="1" noTextEdit="1"/>
          </p:cNvSpPr>
          <p:nvPr>
            <p:ph type="sldImg"/>
          </p:nvPr>
        </p:nvSpPr>
        <p:spPr>
          <a:xfrm>
            <a:off x="1114425" y="927100"/>
            <a:ext cx="4767263" cy="3178175"/>
          </a:xfrm>
          <a:ln/>
        </p:spPr>
      </p:sp>
      <p:sp>
        <p:nvSpPr>
          <p:cNvPr id="122884"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951" tIns="46476" rIns="92951" bIns="46476" anchor="ctr"/>
          <a:lstStyle/>
          <a:p>
            <a:pPr marL="179388" indent="-179388"/>
            <a:endParaRPr lang="en-GB" altLang="en-US" smtClean="0">
              <a:latin typeface="Times" pitchFamily="-110" charset="0"/>
              <a:ea typeface="ＭＳ Ｐゴシック" pitchFamily="-110" charset="-128"/>
            </a:endParaRPr>
          </a:p>
        </p:txBody>
      </p:sp>
    </p:spTree>
    <p:extLst>
      <p:ext uri="{BB962C8B-B14F-4D97-AF65-F5344CB8AC3E}">
        <p14:creationId xmlns:p14="http://schemas.microsoft.com/office/powerpoint/2010/main" val="3039856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FBDB5DB9-B576-EE43-BB36-108B05F6C047}" type="slidenum">
              <a:rPr lang="en-US"/>
              <a:pPr algn="r" eaLnBrk="1" hangingPunct="1"/>
              <a:t>59</a:t>
            </a:fld>
            <a:endParaRPr lang="en-US"/>
          </a:p>
        </p:txBody>
      </p:sp>
      <p:sp>
        <p:nvSpPr>
          <p:cNvPr id="129027" name="Rectangle 2"/>
          <p:cNvSpPr>
            <a:spLocks noGrp="1" noRot="1" noChangeAspect="1" noChangeArrowheads="1" noTextEdit="1"/>
          </p:cNvSpPr>
          <p:nvPr>
            <p:ph type="sldImg"/>
          </p:nvPr>
        </p:nvSpPr>
        <p:spPr>
          <a:xfrm>
            <a:off x="1114425" y="927100"/>
            <a:ext cx="4767263" cy="3178175"/>
          </a:xfrm>
          <a:ln/>
        </p:spPr>
      </p:sp>
      <p:sp>
        <p:nvSpPr>
          <p:cNvPr id="129028"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51" tIns="46476" rIns="92951" bIns="46476" anchor="ctr"/>
          <a:lstStyle/>
          <a:p>
            <a:pPr marL="179388" indent="-179388"/>
            <a:endParaRPr lang="en-GB">
              <a:latin typeface="Times" charset="0"/>
              <a:ea typeface="ＭＳ Ｐゴシック" charset="0"/>
              <a:cs typeface="ＭＳ Ｐゴシック" charset="0"/>
            </a:endParaRPr>
          </a:p>
        </p:txBody>
      </p:sp>
    </p:spTree>
    <p:extLst>
      <p:ext uri="{BB962C8B-B14F-4D97-AF65-F5344CB8AC3E}">
        <p14:creationId xmlns:p14="http://schemas.microsoft.com/office/powerpoint/2010/main" val="1482151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xfrm>
            <a:off x="892175" y="695325"/>
            <a:ext cx="5214938" cy="3476625"/>
          </a:xfrm>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Hestia (Greek) = home and hearth. She is the goddess of the hearth, architecture, and the right ordering of domesticity, the family and the state</a:t>
            </a:r>
            <a:r>
              <a:rPr lang="en-US" dirty="0" smtClean="0">
                <a:latin typeface="Times" charset="0"/>
                <a:ea typeface="ＭＳ Ｐゴシック" charset="0"/>
                <a:cs typeface="ＭＳ Ｐゴシック" charset="0"/>
              </a:rPr>
              <a:t>.</a:t>
            </a:r>
          </a:p>
          <a:p>
            <a:endParaRPr lang="en-US" dirty="0" smtClean="0">
              <a:latin typeface="Times" charset="0"/>
              <a:ea typeface="ＭＳ Ｐゴシック" charset="0"/>
              <a:cs typeface="ＭＳ Ｐゴシック" charset="0"/>
            </a:endParaRPr>
          </a:p>
          <a:p>
            <a:r>
              <a:rPr lang="en-US" sz="1200" kern="1200" dirty="0" smtClean="0">
                <a:solidFill>
                  <a:schemeClr val="tx1"/>
                </a:solidFill>
                <a:latin typeface="Times" pitchFamily="-108" charset="0"/>
                <a:ea typeface="ＭＳ Ｐゴシック" pitchFamily="-108" charset="-128"/>
                <a:cs typeface="ＭＳ Ｐゴシック" pitchFamily="-108" charset="-128"/>
              </a:rPr>
              <a:t>2013 publication</a:t>
            </a:r>
          </a:p>
          <a:p>
            <a:r>
              <a:rPr lang="en-US" sz="1200" kern="1200" dirty="0" smtClean="0">
                <a:solidFill>
                  <a:schemeClr val="tx1"/>
                </a:solidFill>
                <a:latin typeface="Times" pitchFamily="-108" charset="0"/>
                <a:ea typeface="ＭＳ Ｐゴシック" pitchFamily="-108" charset="-128"/>
                <a:cs typeface="ＭＳ Ｐゴシック" pitchFamily="-108" charset="-128"/>
              </a:rPr>
              <a:t>We performed a cohort study with PE patients who were triaged with 11 criteria for outpatient treatment. Patients not eligible for outpatient treatment were treated in hospital. Study outcomes were recurrent venous thromboembolism, major bleeding and all-cause mortality during 3 months.</a:t>
            </a:r>
          </a:p>
          <a:p>
            <a:r>
              <a:rPr lang="en-US" sz="1200" kern="1200" dirty="0" smtClean="0">
                <a:solidFill>
                  <a:schemeClr val="tx1"/>
                </a:solidFill>
                <a:latin typeface="Times" pitchFamily="-108" charset="0"/>
                <a:ea typeface="ＭＳ Ｐゴシック" pitchFamily="-108" charset="-128"/>
                <a:cs typeface="ＭＳ Ｐゴシック" pitchFamily="-108" charset="-128"/>
              </a:rPr>
              <a:t>In total, 530 patients were included, of which 297 were treated at home. In the outpatient group, six patients (2.0%, 95% CI 0.7–4.3%) had recurrent venous thromboembolism versus nine in-patients (3.9%, 95% CI 1.9–7.0%). Three patients (1.0%, 95% CI 0.2–2.9) died during the 3-months follow-up in the outpatient group versus 22 patients (9.6%, 95% CI 6.3–14) in the in-patient group (p&lt;0.05). None of the outpatients died as a result of fatal PE versus five (2.2%) in-patients (p&lt;0.05). In the outpatient group, 0.7% (95% CI 0.08–2.4) had major bleeding events versus 4.8% (95% CI 2.4–8.4) of in-patients (p&lt;0.05).</a:t>
            </a:r>
          </a:p>
          <a:p>
            <a:r>
              <a:rPr lang="en-US" sz="1200" kern="1200" dirty="0" smtClean="0">
                <a:solidFill>
                  <a:schemeClr val="tx1"/>
                </a:solidFill>
                <a:latin typeface="Times" pitchFamily="-108" charset="0"/>
                <a:ea typeface="ＭＳ Ｐゴシック" pitchFamily="-108" charset="-128"/>
                <a:cs typeface="ＭＳ Ｐゴシック" pitchFamily="-108" charset="-128"/>
              </a:rPr>
              <a:t>This study showed that the Hestia criteria can discriminate PE patients with low risk from patients with high risk for adverse clinical outcome. The low-risk patients can safely be treated at home.</a:t>
            </a:r>
          </a:p>
          <a:p>
            <a:endParaRPr lang="en-US" sz="1200" kern="1200" dirty="0" smtClean="0">
              <a:solidFill>
                <a:schemeClr val="tx1"/>
              </a:solidFill>
              <a:latin typeface="Times" pitchFamily="-108" charset="0"/>
              <a:ea typeface="ＭＳ Ｐゴシック" pitchFamily="-108" charset="-128"/>
              <a:cs typeface="ＭＳ Ｐゴシック" pitchFamily="-108" charset="-128"/>
            </a:endParaRPr>
          </a:p>
          <a:p>
            <a:r>
              <a:rPr lang="en-US" sz="1200" kern="1200" dirty="0" smtClean="0">
                <a:solidFill>
                  <a:schemeClr val="tx1"/>
                </a:solidFill>
                <a:latin typeface="Times" pitchFamily="-108" charset="0"/>
                <a:ea typeface="ＭＳ Ｐゴシック" pitchFamily="-108" charset="-128"/>
                <a:cs typeface="ＭＳ Ｐゴシック" pitchFamily="-108" charset="-128"/>
              </a:rPr>
              <a:t>2011 publication</a:t>
            </a:r>
          </a:p>
          <a:p>
            <a:r>
              <a:rPr lang="en-US" sz="1200" kern="1200" dirty="0" smtClean="0">
                <a:solidFill>
                  <a:schemeClr val="tx1"/>
                </a:solidFill>
                <a:latin typeface="Times" pitchFamily="-108" charset="0"/>
                <a:ea typeface="ＭＳ Ｐゴシック" pitchFamily="-108" charset="-128"/>
                <a:cs typeface="ＭＳ Ｐゴシック" pitchFamily="-108" charset="-128"/>
              </a:rPr>
              <a:t>A prospective cohort study of patients with objectively proven acute PE was conducted in 12 hospitals in The Netherlands between 2008 and 2010. Patients with acute PE were triaged with the predefined criteria for eligibility for outpatient treatment, with LMWH (nadroparin) followed by vitamin K antagonists. All patients eligible for outpatient treatment were sent home either immediately or within 24 h after PE was objectively diagnosed. Outpatient treatment was evaluated with respect to recurrent venous thromboembolism (VTE), including PE or deep vein thrombosis (DVT), major hemorrhage and total mortality during 3 months of follow-up.</a:t>
            </a:r>
          </a:p>
          <a:p>
            <a:r>
              <a:rPr lang="en-US" sz="1200" b="1" kern="1200" dirty="0" smtClean="0">
                <a:solidFill>
                  <a:schemeClr val="tx1"/>
                </a:solidFill>
                <a:latin typeface="Times" pitchFamily="-108" charset="0"/>
                <a:ea typeface="ＭＳ Ｐゴシック" pitchFamily="-108" charset="-128"/>
                <a:cs typeface="ＭＳ Ｐゴシック" pitchFamily="-108" charset="-128"/>
              </a:rPr>
              <a:t>RESULTS:</a:t>
            </a:r>
          </a:p>
          <a:p>
            <a:r>
              <a:rPr lang="en-US" sz="1200" b="0" kern="1200" dirty="0" smtClean="0">
                <a:solidFill>
                  <a:schemeClr val="tx1"/>
                </a:solidFill>
                <a:latin typeface="Times" pitchFamily="-108" charset="0"/>
                <a:ea typeface="ＭＳ Ｐゴシック" pitchFamily="-108" charset="-128"/>
                <a:cs typeface="ＭＳ Ｐゴシック" pitchFamily="-108" charset="-128"/>
              </a:rPr>
              <a:t>Of 297 included patients, who all completed the follow-up, six (2.0%; 95% confidence interval [CI] 0.8-4.3) had recurrent VTE (five PE [1.7%] and one DVT [0.3%]). Three patients (1.0%, 95% CI 0.2-2.9) died during the 3 months of follow-up, none of fatal PE. Two patients had a major bleeding event, one of which was fatal intracranial bleeding (0.7%, 95% CI 0.08-2.4).</a:t>
            </a:r>
          </a:p>
          <a:p>
            <a:r>
              <a:rPr lang="en-US" sz="1200" b="1" kern="1200" dirty="0" smtClean="0">
                <a:solidFill>
                  <a:schemeClr val="tx1"/>
                </a:solidFill>
                <a:latin typeface="Times" pitchFamily="-108" charset="0"/>
                <a:ea typeface="ＭＳ Ｐゴシック" pitchFamily="-108" charset="-128"/>
                <a:cs typeface="ＭＳ Ｐゴシック" pitchFamily="-108" charset="-128"/>
              </a:rPr>
              <a:t>CONCLUSION:</a:t>
            </a:r>
          </a:p>
          <a:p>
            <a:r>
              <a:rPr lang="en-US" sz="1200" b="0" kern="1200" dirty="0" smtClean="0">
                <a:solidFill>
                  <a:schemeClr val="tx1"/>
                </a:solidFill>
                <a:latin typeface="Times" pitchFamily="-108" charset="0"/>
                <a:ea typeface="ＭＳ Ｐゴシック" pitchFamily="-108" charset="-128"/>
                <a:cs typeface="ＭＳ Ｐゴシック" pitchFamily="-108" charset="-128"/>
              </a:rPr>
              <a:t>Patients with PE selected for outpatient treatment with predefined criteria can be treated with anticoagulants on an outpatient basis.</a:t>
            </a:r>
            <a:endParaRPr lang="en-US" dirty="0">
              <a:latin typeface="Times" charset="0"/>
              <a:ea typeface="ＭＳ Ｐゴシック" charset="0"/>
              <a:cs typeface="ＭＳ Ｐゴシック" charset="0"/>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b="1">
                <a:solidFill>
                  <a:schemeClr val="tx1"/>
                </a:solidFill>
                <a:latin typeface="Arial" charset="0"/>
                <a:ea typeface="ＭＳ Ｐゴシック" charset="0"/>
                <a:cs typeface="ＭＳ Ｐゴシック" charset="0"/>
              </a:defRPr>
            </a:lvl1pPr>
            <a:lvl2pPr marL="742950" indent="-285750" defTabSz="930275" eaLnBrk="0" hangingPunct="0">
              <a:defRPr sz="1200" b="1">
                <a:solidFill>
                  <a:schemeClr val="tx1"/>
                </a:solidFill>
                <a:latin typeface="Arial" charset="0"/>
                <a:ea typeface="ＭＳ Ｐゴシック" charset="0"/>
              </a:defRPr>
            </a:lvl2pPr>
            <a:lvl3pPr marL="1143000" indent="-228600" defTabSz="930275" eaLnBrk="0" hangingPunct="0">
              <a:defRPr sz="1200" b="1">
                <a:solidFill>
                  <a:schemeClr val="tx1"/>
                </a:solidFill>
                <a:latin typeface="Arial" charset="0"/>
                <a:ea typeface="ＭＳ Ｐゴシック" charset="0"/>
              </a:defRPr>
            </a:lvl3pPr>
            <a:lvl4pPr marL="1600200" indent="-228600" defTabSz="930275" eaLnBrk="0" hangingPunct="0">
              <a:defRPr sz="1200" b="1">
                <a:solidFill>
                  <a:schemeClr val="tx1"/>
                </a:solidFill>
                <a:latin typeface="Arial" charset="0"/>
                <a:ea typeface="ＭＳ Ｐゴシック" charset="0"/>
              </a:defRPr>
            </a:lvl4pPr>
            <a:lvl5pPr marL="2057400" indent="-228600" defTabSz="930275" eaLnBrk="0" hangingPunct="0">
              <a:defRPr sz="1200" b="1">
                <a:solidFill>
                  <a:schemeClr val="tx1"/>
                </a:solidFill>
                <a:latin typeface="Arial" charset="0"/>
                <a:ea typeface="ＭＳ Ｐゴシック" charset="0"/>
              </a:defRPr>
            </a:lvl5pPr>
            <a:lvl6pPr marL="2514600" indent="-228600" defTabSz="930275"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0275"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0275"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0275" eaLnBrk="0" fontAlgn="base" hangingPunct="0">
              <a:spcBef>
                <a:spcPct val="0"/>
              </a:spcBef>
              <a:spcAft>
                <a:spcPct val="0"/>
              </a:spcAft>
              <a:defRPr sz="1200" b="1">
                <a:solidFill>
                  <a:schemeClr val="tx1"/>
                </a:solidFill>
                <a:latin typeface="Arial" charset="0"/>
                <a:ea typeface="ＭＳ Ｐゴシック" charset="0"/>
              </a:defRPr>
            </a:lvl9pPr>
          </a:lstStyle>
          <a:p>
            <a:fld id="{AB21568C-719B-9443-878F-259480378E33}" type="slidenum">
              <a:rPr lang="en-US" b="0">
                <a:latin typeface="Times" charset="0"/>
              </a:rPr>
              <a:pPr/>
              <a:t>61</a:t>
            </a:fld>
            <a:endParaRPr lang="en-US" b="0">
              <a:latin typeface="Times" charset="0"/>
            </a:endParaRPr>
          </a:p>
        </p:txBody>
      </p:sp>
    </p:spTree>
    <p:extLst>
      <p:ext uri="{BB962C8B-B14F-4D97-AF65-F5344CB8AC3E}">
        <p14:creationId xmlns:p14="http://schemas.microsoft.com/office/powerpoint/2010/main" val="3068345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742950" indent="-285750" defTabSz="928688" eaLnBrk="0" hangingPunct="0">
              <a:defRPr sz="1200" b="1">
                <a:solidFill>
                  <a:schemeClr val="tx1"/>
                </a:solidFill>
                <a:latin typeface="Arial" charset="0"/>
                <a:ea typeface="ＭＳ Ｐゴシック" charset="0"/>
              </a:defRPr>
            </a:lvl2pPr>
            <a:lvl3pPr marL="1143000" indent="-228600" defTabSz="928688" eaLnBrk="0" hangingPunct="0">
              <a:defRPr sz="1200" b="1">
                <a:solidFill>
                  <a:schemeClr val="tx1"/>
                </a:solidFill>
                <a:latin typeface="Arial" charset="0"/>
                <a:ea typeface="ＭＳ Ｐゴシック" charset="0"/>
              </a:defRPr>
            </a:lvl3pPr>
            <a:lvl4pPr marL="1600200" indent="-228600" defTabSz="928688" eaLnBrk="0" hangingPunct="0">
              <a:defRPr sz="1200" b="1">
                <a:solidFill>
                  <a:schemeClr val="tx1"/>
                </a:solidFill>
                <a:latin typeface="Arial" charset="0"/>
                <a:ea typeface="ＭＳ Ｐゴシック" charset="0"/>
              </a:defRPr>
            </a:lvl4pPr>
            <a:lvl5pPr marL="2057400" indent="-228600" defTabSz="928688" eaLnBrk="0" hangingPunct="0">
              <a:defRPr sz="1200" b="1">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F5D81B25-4F57-C74E-92D8-7F39B55179E7}" type="slidenum">
              <a:rPr lang="en-US"/>
              <a:pPr algn="r" eaLnBrk="1" hangingPunct="1"/>
              <a:t>62</a:t>
            </a:fld>
            <a:endParaRPr lang="en-US"/>
          </a:p>
        </p:txBody>
      </p:sp>
      <p:sp>
        <p:nvSpPr>
          <p:cNvPr id="83971" name="Rectangle 2"/>
          <p:cNvSpPr>
            <a:spLocks noGrp="1" noRot="1" noChangeAspect="1" noChangeArrowheads="1" noTextEdit="1"/>
          </p:cNvSpPr>
          <p:nvPr>
            <p:ph type="sldImg"/>
          </p:nvPr>
        </p:nvSpPr>
        <p:spPr>
          <a:xfrm>
            <a:off x="1114425" y="927100"/>
            <a:ext cx="4767263" cy="3178175"/>
          </a:xfrm>
          <a:ln/>
        </p:spPr>
      </p:sp>
      <p:sp>
        <p:nvSpPr>
          <p:cNvPr id="83972"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51" tIns="46476" rIns="92951" bIns="46476" anchor="ctr"/>
          <a:lstStyle/>
          <a:p>
            <a:pPr marL="179388" indent="-179388"/>
            <a:endParaRPr lang="en-GB">
              <a:latin typeface="Times" charset="0"/>
              <a:ea typeface="ＭＳ Ｐゴシック" charset="0"/>
              <a:cs typeface="ＭＳ Ｐゴシック" charset="0"/>
            </a:endParaRPr>
          </a:p>
        </p:txBody>
      </p:sp>
    </p:spTree>
    <p:extLst>
      <p:ext uri="{BB962C8B-B14F-4D97-AF65-F5344CB8AC3E}">
        <p14:creationId xmlns:p14="http://schemas.microsoft.com/office/powerpoint/2010/main" val="53272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pitchFamily="-110" charset="-128"/>
              </a:defRPr>
            </a:lvl1pPr>
            <a:lvl2pPr marL="37931725" indent="-37474525" defTabSz="928688"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algn="r" eaLnBrk="1" hangingPunct="1"/>
            <a:fld id="{997EA61C-46AE-4839-A68C-5A282A922C64}" type="slidenum">
              <a:rPr lang="en-US" altLang="en-US"/>
              <a:pPr algn="r" eaLnBrk="1" hangingPunct="1"/>
              <a:t>6</a:t>
            </a:fld>
            <a:endParaRPr lang="en-US" altLang="en-US"/>
          </a:p>
        </p:txBody>
      </p:sp>
      <p:sp>
        <p:nvSpPr>
          <p:cNvPr id="124931" name="Rectangle 2"/>
          <p:cNvSpPr>
            <a:spLocks noGrp="1" noRot="1" noChangeAspect="1" noChangeArrowheads="1" noTextEdit="1"/>
          </p:cNvSpPr>
          <p:nvPr>
            <p:ph type="sldImg"/>
          </p:nvPr>
        </p:nvSpPr>
        <p:spPr>
          <a:xfrm>
            <a:off x="1114425" y="927100"/>
            <a:ext cx="4767263" cy="3178175"/>
          </a:xfrm>
          <a:ln/>
        </p:spPr>
      </p:sp>
      <p:sp>
        <p:nvSpPr>
          <p:cNvPr id="124932"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951" tIns="46476" rIns="92951" bIns="46476" anchor="ctr"/>
          <a:lstStyle/>
          <a:p>
            <a:pPr marL="179388" indent="-179388"/>
            <a:endParaRPr lang="en-GB" altLang="en-US" smtClean="0">
              <a:latin typeface="Times" pitchFamily="-110" charset="0"/>
              <a:ea typeface="ＭＳ Ｐゴシック" pitchFamily="-110" charset="-128"/>
            </a:endParaRPr>
          </a:p>
        </p:txBody>
      </p:sp>
    </p:spTree>
    <p:extLst>
      <p:ext uri="{BB962C8B-B14F-4D97-AF65-F5344CB8AC3E}">
        <p14:creationId xmlns:p14="http://schemas.microsoft.com/office/powerpoint/2010/main" val="759616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defTabSz="928688" eaLnBrk="0" hangingPunct="0">
              <a:defRPr sz="1200" b="1">
                <a:solidFill>
                  <a:schemeClr val="tx1"/>
                </a:solidFill>
                <a:latin typeface="Arial" charset="0"/>
                <a:ea typeface="ＭＳ Ｐゴシック" charset="0"/>
                <a:cs typeface="ＭＳ Ｐゴシック" charset="0"/>
              </a:defRPr>
            </a:lvl1pPr>
            <a:lvl2pPr marL="37931725" indent="-37474525" defTabSz="92868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4EF52A55-4995-764E-B43E-62FC5790DB17}" type="slidenum">
              <a:rPr lang="en-US"/>
              <a:pPr algn="r" eaLnBrk="1" hangingPunct="1"/>
              <a:t>9</a:t>
            </a:fld>
            <a:endParaRPr lang="en-US"/>
          </a:p>
        </p:txBody>
      </p:sp>
      <p:sp>
        <p:nvSpPr>
          <p:cNvPr id="52227" name="Rectangle 2"/>
          <p:cNvSpPr>
            <a:spLocks noGrp="1" noRot="1" noChangeAspect="1" noChangeArrowheads="1" noTextEdit="1"/>
          </p:cNvSpPr>
          <p:nvPr>
            <p:ph type="sldImg"/>
          </p:nvPr>
        </p:nvSpPr>
        <p:spPr>
          <a:xfrm>
            <a:off x="1114425" y="927100"/>
            <a:ext cx="4767263" cy="3178175"/>
          </a:xfrm>
          <a:ln/>
        </p:spPr>
      </p:sp>
      <p:sp>
        <p:nvSpPr>
          <p:cNvPr id="52228" name="Text Box 3"/>
          <p:cNvSpPr>
            <a:spLocks noGrp="1" noChangeArrowheads="1"/>
          </p:cNvSpPr>
          <p:nvPr>
            <p:ph type="body" idx="1"/>
          </p:nvPr>
        </p:nvSpPr>
        <p:spPr>
          <a:xfrm>
            <a:off x="1066800" y="6034088"/>
            <a:ext cx="16224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lIns="92951" tIns="46476" rIns="92951" bIns="46476" anchor="ctr"/>
          <a:lstStyle/>
          <a:p>
            <a:pPr marL="179388" indent="-179388"/>
            <a:endParaRPr lang="en-GB">
              <a:latin typeface="Times" charset="0"/>
              <a:ea typeface="ＭＳ Ｐゴシック" charset="0"/>
              <a:cs typeface="ＭＳ Ｐゴシック" charset="0"/>
            </a:endParaRPr>
          </a:p>
        </p:txBody>
      </p:sp>
    </p:spTree>
    <p:extLst>
      <p:ext uri="{BB962C8B-B14F-4D97-AF65-F5344CB8AC3E}">
        <p14:creationId xmlns:p14="http://schemas.microsoft.com/office/powerpoint/2010/main" val="183894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976985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943477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77835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err="1" smtClean="0">
                <a:solidFill>
                  <a:schemeClr val="tx1"/>
                </a:solidFill>
                <a:effectLst/>
                <a:latin typeface="Times" pitchFamily="-108" charset="0"/>
                <a:ea typeface="ＭＳ Ｐゴシック" pitchFamily="-108" charset="-128"/>
                <a:cs typeface="ＭＳ Ｐゴシック" pitchFamily="-108" charset="-128"/>
              </a:rPr>
              <a:t>Peitho</a:t>
            </a:r>
            <a:r>
              <a:rPr lang="en-US" sz="1200" b="0" kern="1200" dirty="0" smtClean="0">
                <a:solidFill>
                  <a:schemeClr val="tx1"/>
                </a:solidFill>
                <a:effectLst/>
                <a:latin typeface="Times" pitchFamily="-108" charset="0"/>
                <a:ea typeface="ＭＳ Ｐゴシック" pitchFamily="-108" charset="-128"/>
                <a:cs typeface="ＭＳ Ｐゴシック" pitchFamily="-108" charset="-128"/>
              </a:rPr>
              <a:t> is the goddess who personifies persuasion and seduction</a:t>
            </a:r>
            <a:endParaRPr lang="en-US" dirty="0"/>
          </a:p>
        </p:txBody>
      </p:sp>
      <p:sp>
        <p:nvSpPr>
          <p:cNvPr id="4" name="Slide Number Placeholder 3"/>
          <p:cNvSpPr>
            <a:spLocks noGrp="1"/>
          </p:cNvSpPr>
          <p:nvPr>
            <p:ph type="sldNum" sz="quarter" idx="10"/>
          </p:nvPr>
        </p:nvSpPr>
        <p:spPr/>
        <p:txBody>
          <a:bodyPr/>
          <a:lstStyle/>
          <a:p>
            <a:pPr>
              <a:defRPr/>
            </a:pPr>
            <a:fld id="{9E7259CC-041F-8F40-8EB3-3D8C01C9CC74}" type="slidenum">
              <a:rPr lang="en-US" smtClean="0"/>
              <a:pPr>
                <a:defRPr/>
              </a:pPr>
              <a:t>18</a:t>
            </a:fld>
            <a:endParaRPr lang="en-US"/>
          </a:p>
        </p:txBody>
      </p:sp>
    </p:spTree>
    <p:extLst>
      <p:ext uri="{BB962C8B-B14F-4D97-AF65-F5344CB8AC3E}">
        <p14:creationId xmlns:p14="http://schemas.microsoft.com/office/powerpoint/2010/main" val="3498393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403364-8C81-3047-AED5-A2815F59C3B5}" type="slidenum">
              <a:rPr lang="en-US"/>
              <a:pPr>
                <a:defRPr/>
              </a:pPr>
              <a:t>‹#›</a:t>
            </a:fld>
            <a:endParaRPr lang="en-US"/>
          </a:p>
        </p:txBody>
      </p:sp>
    </p:spTree>
    <p:extLst>
      <p:ext uri="{BB962C8B-B14F-4D97-AF65-F5344CB8AC3E}">
        <p14:creationId xmlns:p14="http://schemas.microsoft.com/office/powerpoint/2010/main" val="442065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F05A7-75C6-694A-91DB-1D1357C448BA}" type="slidenum">
              <a:rPr lang="en-US"/>
              <a:pPr>
                <a:defRPr/>
              </a:pPr>
              <a:t>‹#›</a:t>
            </a:fld>
            <a:endParaRPr lang="en-US"/>
          </a:p>
        </p:txBody>
      </p:sp>
    </p:spTree>
    <p:extLst>
      <p:ext uri="{BB962C8B-B14F-4D97-AF65-F5344CB8AC3E}">
        <p14:creationId xmlns:p14="http://schemas.microsoft.com/office/powerpoint/2010/main" val="152681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59"/>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59"/>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91846B-220B-404B-A2A6-41889B78827C}" type="slidenum">
              <a:rPr lang="en-US"/>
              <a:pPr>
                <a:defRPr/>
              </a:pPr>
              <a:t>‹#›</a:t>
            </a:fld>
            <a:endParaRPr lang="en-US"/>
          </a:p>
        </p:txBody>
      </p:sp>
    </p:spTree>
    <p:extLst>
      <p:ext uri="{BB962C8B-B14F-4D97-AF65-F5344CB8AC3E}">
        <p14:creationId xmlns:p14="http://schemas.microsoft.com/office/powerpoint/2010/main" val="2775339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14350" y="1600206"/>
            <a:ext cx="92583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2BFA8A-0B0A-A847-B1C6-0E27ECBB1BAE}" type="slidenum">
              <a:rPr lang="en-US"/>
              <a:pPr>
                <a:defRPr/>
              </a:pPr>
              <a:t>‹#›</a:t>
            </a:fld>
            <a:endParaRPr lang="en-US"/>
          </a:p>
        </p:txBody>
      </p:sp>
    </p:spTree>
    <p:extLst>
      <p:ext uri="{BB962C8B-B14F-4D97-AF65-F5344CB8AC3E}">
        <p14:creationId xmlns:p14="http://schemas.microsoft.com/office/powerpoint/2010/main" val="406651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4400" b="0">
              <a:solidFill>
                <a:schemeClr val="tx2"/>
              </a:solidFill>
            </a:endParaRPr>
          </a:p>
        </p:txBody>
      </p:sp>
      <p:sp>
        <p:nvSpPr>
          <p:cNvPr id="3" name="Rectangle 3"/>
          <p:cNvSpPr>
            <a:spLocks noGrp="1" noChangeArrowheads="1"/>
          </p:cNvSpPr>
          <p:nvPr/>
        </p:nvSpPr>
        <p:spPr bwMode="auto">
          <a:xfrm>
            <a:off x="514350" y="1600206"/>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Tx/>
              <a:buChar char="•"/>
            </a:pPr>
            <a:endParaRPr lang="en-US" sz="3200" b="0"/>
          </a:p>
        </p:txBody>
      </p:sp>
    </p:spTree>
    <p:extLst>
      <p:ext uri="{BB962C8B-B14F-4D97-AF65-F5344CB8AC3E}">
        <p14:creationId xmlns:p14="http://schemas.microsoft.com/office/powerpoint/2010/main" val="716536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350" y="274656"/>
            <a:ext cx="92583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AAC482-3903-A340-B051-EB4A4025642F}" type="slidenum">
              <a:rPr lang="en-US"/>
              <a:pPr>
                <a:defRPr/>
              </a:pPr>
              <a:t>‹#›</a:t>
            </a:fld>
            <a:endParaRPr lang="en-US"/>
          </a:p>
        </p:txBody>
      </p:sp>
    </p:spTree>
    <p:extLst>
      <p:ext uri="{BB962C8B-B14F-4D97-AF65-F5344CB8AC3E}">
        <p14:creationId xmlns:p14="http://schemas.microsoft.com/office/powerpoint/2010/main" val="4179170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298C05A-36B3-D24D-BDC6-6D5F5BA18A76}" type="slidenum">
              <a:rPr lang="en-US" smtClean="0"/>
              <a:pPr>
                <a:defRPr/>
              </a:pPr>
              <a:t>‹#›</a:t>
            </a:fld>
            <a:endParaRPr lang="en-US" dirty="0"/>
          </a:p>
        </p:txBody>
      </p:sp>
    </p:spTree>
    <p:extLst>
      <p:ext uri="{BB962C8B-B14F-4D97-AF65-F5344CB8AC3E}">
        <p14:creationId xmlns:p14="http://schemas.microsoft.com/office/powerpoint/2010/main" val="3834809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9DBD7A-AD71-264A-9629-087BED594DE9}" type="slidenum">
              <a:rPr lang="en-US"/>
              <a:pPr>
                <a:defRPr/>
              </a:pPr>
              <a:t>‹#›</a:t>
            </a:fld>
            <a:endParaRPr lang="en-US"/>
          </a:p>
        </p:txBody>
      </p:sp>
    </p:spTree>
    <p:extLst>
      <p:ext uri="{BB962C8B-B14F-4D97-AF65-F5344CB8AC3E}">
        <p14:creationId xmlns:p14="http://schemas.microsoft.com/office/powerpoint/2010/main" val="311995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ED3623-B555-8444-955D-46166BFCCC4E}" type="slidenum">
              <a:rPr lang="en-US"/>
              <a:pPr>
                <a:defRPr/>
              </a:pPr>
              <a:t>‹#›</a:t>
            </a:fld>
            <a:endParaRPr lang="en-US"/>
          </a:p>
        </p:txBody>
      </p:sp>
    </p:spTree>
    <p:extLst>
      <p:ext uri="{BB962C8B-B14F-4D97-AF65-F5344CB8AC3E}">
        <p14:creationId xmlns:p14="http://schemas.microsoft.com/office/powerpoint/2010/main" val="2150129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49D2AA-E69E-9645-A5A1-32F1F769D113}" type="slidenum">
              <a:rPr lang="en-US"/>
              <a:pPr>
                <a:defRPr/>
              </a:pPr>
              <a:t>‹#›</a:t>
            </a:fld>
            <a:endParaRPr lang="en-US"/>
          </a:p>
        </p:txBody>
      </p:sp>
    </p:spTree>
    <p:extLst>
      <p:ext uri="{BB962C8B-B14F-4D97-AF65-F5344CB8AC3E}">
        <p14:creationId xmlns:p14="http://schemas.microsoft.com/office/powerpoint/2010/main" val="158585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6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A3D996-3050-464A-9834-F06E90539E3B}" type="slidenum">
              <a:rPr lang="en-US"/>
              <a:pPr>
                <a:defRPr/>
              </a:pPr>
              <a:t>‹#›</a:t>
            </a:fld>
            <a:endParaRPr lang="en-US"/>
          </a:p>
        </p:txBody>
      </p:sp>
    </p:spTree>
    <p:extLst>
      <p:ext uri="{BB962C8B-B14F-4D97-AF65-F5344CB8AC3E}">
        <p14:creationId xmlns:p14="http://schemas.microsoft.com/office/powerpoint/2010/main" val="397902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9D586A-BC8D-0745-ACA6-43FCBBE2F487}" type="slidenum">
              <a:rPr lang="en-US"/>
              <a:pPr>
                <a:defRPr/>
              </a:pPr>
              <a:t>‹#›</a:t>
            </a:fld>
            <a:endParaRPr lang="en-US"/>
          </a:p>
        </p:txBody>
      </p:sp>
    </p:spTree>
    <p:extLst>
      <p:ext uri="{BB962C8B-B14F-4D97-AF65-F5344CB8AC3E}">
        <p14:creationId xmlns:p14="http://schemas.microsoft.com/office/powerpoint/2010/main" val="226668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05B0D3-4C9C-4244-A465-6D10EDC82185}" type="slidenum">
              <a:rPr lang="en-US"/>
              <a:pPr>
                <a:defRPr/>
              </a:pPr>
              <a:t>‹#›</a:t>
            </a:fld>
            <a:endParaRPr lang="en-US"/>
          </a:p>
        </p:txBody>
      </p:sp>
    </p:spTree>
    <p:extLst>
      <p:ext uri="{BB962C8B-B14F-4D97-AF65-F5344CB8AC3E}">
        <p14:creationId xmlns:p14="http://schemas.microsoft.com/office/powerpoint/2010/main" val="446703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7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9A8BCF-7989-BB47-8991-9ACADC89AABE}" type="slidenum">
              <a:rPr lang="en-US"/>
              <a:pPr>
                <a:defRPr/>
              </a:pPr>
              <a:t>‹#›</a:t>
            </a:fld>
            <a:endParaRPr lang="en-US"/>
          </a:p>
        </p:txBody>
      </p:sp>
    </p:spTree>
    <p:extLst>
      <p:ext uri="{BB962C8B-B14F-4D97-AF65-F5344CB8AC3E}">
        <p14:creationId xmlns:p14="http://schemas.microsoft.com/office/powerpoint/2010/main" val="1875459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7865B9-B231-4D4F-8CB9-94FCF11668B1}" type="slidenum">
              <a:rPr lang="en-US"/>
              <a:pPr>
                <a:defRPr/>
              </a:pPr>
              <a:t>‹#›</a:t>
            </a:fld>
            <a:endParaRPr lang="en-US"/>
          </a:p>
        </p:txBody>
      </p:sp>
    </p:spTree>
    <p:extLst>
      <p:ext uri="{BB962C8B-B14F-4D97-AF65-F5344CB8AC3E}">
        <p14:creationId xmlns:p14="http://schemas.microsoft.com/office/powerpoint/2010/main" val="34675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14350" y="1600206"/>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298C05A-36B3-D24D-BDC6-6D5F5BA18A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2" r:id="rId13"/>
    <p:sldLayoutId id="2147483693" r:id="rId14"/>
    <p:sldLayoutId id="2147483694"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06"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06"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png"/><Relationship Id="rId1" Type="http://schemas.openxmlformats.org/officeDocument/2006/relationships/slideLayout" Target="../slideLayouts/slideLayout14.xml"/><Relationship Id="rId5" Type="http://schemas.openxmlformats.org/officeDocument/2006/relationships/image" Target="../media/image23.tmp"/><Relationship Id="rId4" Type="http://schemas.openxmlformats.org/officeDocument/2006/relationships/image" Target="../media/image22.tmp"/></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6.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4"/>
          <p:cNvSpPr>
            <a:spLocks noChangeArrowheads="1"/>
          </p:cNvSpPr>
          <p:nvPr/>
        </p:nvSpPr>
        <p:spPr bwMode="auto">
          <a:xfrm>
            <a:off x="0" y="1600218"/>
            <a:ext cx="10287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lnSpc>
                <a:spcPct val="150000"/>
              </a:lnSpc>
            </a:pPr>
            <a:r>
              <a:rPr lang="en-US" sz="4200" dirty="0" smtClean="0">
                <a:solidFill>
                  <a:srgbClr val="595959"/>
                </a:solidFill>
              </a:rPr>
              <a:t/>
            </a:r>
            <a:br>
              <a:rPr lang="en-US" sz="4200" dirty="0" smtClean="0">
                <a:solidFill>
                  <a:srgbClr val="595959"/>
                </a:solidFill>
              </a:rPr>
            </a:br>
            <a:r>
              <a:rPr lang="en-US" sz="4200" dirty="0" smtClean="0">
                <a:solidFill>
                  <a:srgbClr val="595959"/>
                </a:solidFill>
              </a:rPr>
              <a:t>DVT, PE and Anticoagulants:</a:t>
            </a:r>
          </a:p>
          <a:p>
            <a:pPr algn="ctr" eaLnBrk="0" hangingPunct="0">
              <a:lnSpc>
                <a:spcPct val="150000"/>
              </a:lnSpc>
            </a:pPr>
            <a:r>
              <a:rPr lang="en-US" sz="4200" dirty="0" smtClean="0">
                <a:solidFill>
                  <a:srgbClr val="595959"/>
                </a:solidFill>
              </a:rPr>
              <a:t>2014 Update</a:t>
            </a:r>
          </a:p>
        </p:txBody>
      </p:sp>
      <p:sp>
        <p:nvSpPr>
          <p:cNvPr id="18" name="Line 3"/>
          <p:cNvSpPr>
            <a:spLocks noChangeShapeType="1"/>
          </p:cNvSpPr>
          <p:nvPr/>
        </p:nvSpPr>
        <p:spPr bwMode="auto">
          <a:xfrm>
            <a:off x="233365" y="4114800"/>
            <a:ext cx="975360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Rectangle 4"/>
          <p:cNvSpPr>
            <a:spLocks noChangeArrowheads="1"/>
          </p:cNvSpPr>
          <p:nvPr/>
        </p:nvSpPr>
        <p:spPr bwMode="auto">
          <a:xfrm>
            <a:off x="1638300" y="3810000"/>
            <a:ext cx="7200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endParaRPr lang="en-US" sz="3500" dirty="0"/>
          </a:p>
          <a:p>
            <a:pPr algn="ctr">
              <a:spcBef>
                <a:spcPct val="20000"/>
              </a:spcBef>
            </a:pPr>
            <a:r>
              <a:rPr lang="en-US" sz="2400" dirty="0"/>
              <a:t>Stephan Moll, MD</a:t>
            </a:r>
          </a:p>
          <a:p>
            <a:pPr algn="ctr">
              <a:spcBef>
                <a:spcPct val="20000"/>
              </a:spcBef>
            </a:pPr>
            <a:r>
              <a:rPr lang="en-US" sz="1800" dirty="0"/>
              <a:t>University of North Carolina</a:t>
            </a:r>
          </a:p>
          <a:p>
            <a:pPr algn="ctr">
              <a:spcBef>
                <a:spcPct val="20000"/>
              </a:spcBef>
            </a:pPr>
            <a:r>
              <a:rPr lang="en-US" sz="1800" dirty="0"/>
              <a:t>Chapel Hill, NC</a:t>
            </a:r>
          </a:p>
          <a:p>
            <a:pPr algn="ctr">
              <a:spcBef>
                <a:spcPct val="20000"/>
              </a:spcBef>
            </a:pPr>
            <a:endParaRPr lang="en-US" sz="1800" dirty="0"/>
          </a:p>
          <a:p>
            <a:pPr algn="ctr">
              <a:spcBef>
                <a:spcPct val="20000"/>
              </a:spcBef>
            </a:pPr>
            <a:r>
              <a:rPr lang="en-US" sz="1800" b="0" dirty="0" smtClean="0"/>
              <a:t>Raleigh, TIPS</a:t>
            </a:r>
          </a:p>
          <a:p>
            <a:pPr algn="ctr">
              <a:spcBef>
                <a:spcPct val="20000"/>
              </a:spcBef>
            </a:pPr>
            <a:r>
              <a:rPr lang="en-US" sz="1800" b="0" dirty="0" smtClean="0"/>
              <a:t>Sept 27</a:t>
            </a:r>
            <a:r>
              <a:rPr lang="en-US" sz="1800" b="0" baseline="30000" dirty="0" smtClean="0"/>
              <a:t>th</a:t>
            </a:r>
            <a:r>
              <a:rPr lang="en-US" sz="1800" b="0" dirty="0" smtClean="0"/>
              <a:t>, 2014</a:t>
            </a:r>
          </a:p>
          <a:p>
            <a:pPr algn="ctr">
              <a:spcBef>
                <a:spcPct val="20000"/>
              </a:spcBef>
            </a:pPr>
            <a:endParaRPr lang="en-US" sz="1800" dirty="0"/>
          </a:p>
        </p:txBody>
      </p:sp>
      <p:sp>
        <p:nvSpPr>
          <p:cNvPr id="24" name="Rectangle 8"/>
          <p:cNvSpPr>
            <a:spLocks noChangeArrowheads="1"/>
          </p:cNvSpPr>
          <p:nvPr/>
        </p:nvSpPr>
        <p:spPr bwMode="auto">
          <a:xfrm>
            <a:off x="-19047" y="-33338"/>
            <a:ext cx="10820400" cy="1676401"/>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sz="1800" b="0" dirty="0">
              <a:solidFill>
                <a:schemeClr val="bg1"/>
              </a:solidFill>
              <a:latin typeface="Arial" pitchFamily="-105" charset="0"/>
              <a:ea typeface="ＭＳ Ｐゴシック" pitchFamily="26" charset="-128"/>
              <a:cs typeface="+mn-cs"/>
            </a:endParaRPr>
          </a:p>
        </p:txBody>
      </p:sp>
      <p:sp>
        <p:nvSpPr>
          <p:cNvPr id="25" name="Text Box 5"/>
          <p:cNvSpPr txBox="1">
            <a:spLocks noChangeAspect="1" noChangeArrowheads="1"/>
          </p:cNvSpPr>
          <p:nvPr/>
        </p:nvSpPr>
        <p:spPr bwMode="auto">
          <a:xfrm>
            <a:off x="4565124" y="165100"/>
            <a:ext cx="12176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8800">
                <a:solidFill>
                  <a:schemeClr val="bg1"/>
                </a:solidFill>
              </a:rPr>
              <a:t>1</a:t>
            </a:r>
          </a:p>
        </p:txBody>
      </p:sp>
      <p:sp>
        <p:nvSpPr>
          <p:cNvPr id="27" name="Text Box 5"/>
          <p:cNvSpPr txBox="1">
            <a:spLocks noChangeAspect="1" noChangeArrowheads="1"/>
          </p:cNvSpPr>
          <p:nvPr/>
        </p:nvSpPr>
        <p:spPr bwMode="auto">
          <a:xfrm>
            <a:off x="5176309" y="165100"/>
            <a:ext cx="121761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8800">
                <a:solidFill>
                  <a:schemeClr val="bg1"/>
                </a:solidFill>
              </a:rPr>
              <a:t>2</a:t>
            </a:r>
          </a:p>
        </p:txBody>
      </p:sp>
      <p:sp>
        <p:nvSpPr>
          <p:cNvPr id="29" name="Text Box 5"/>
          <p:cNvSpPr txBox="1">
            <a:spLocks noChangeAspect="1" noChangeArrowheads="1"/>
          </p:cNvSpPr>
          <p:nvPr/>
        </p:nvSpPr>
        <p:spPr bwMode="auto">
          <a:xfrm>
            <a:off x="6305024" y="165100"/>
            <a:ext cx="12176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8800">
                <a:solidFill>
                  <a:schemeClr val="bg1"/>
                </a:solidFill>
              </a:rPr>
              <a:t>3</a:t>
            </a:r>
          </a:p>
        </p:txBody>
      </p:sp>
      <p:sp>
        <p:nvSpPr>
          <p:cNvPr id="30" name="Text Box 5"/>
          <p:cNvSpPr txBox="1">
            <a:spLocks noChangeAspect="1" noChangeArrowheads="1"/>
          </p:cNvSpPr>
          <p:nvPr/>
        </p:nvSpPr>
        <p:spPr bwMode="auto">
          <a:xfrm>
            <a:off x="6457423" y="165100"/>
            <a:ext cx="12176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8800">
                <a:solidFill>
                  <a:schemeClr val="bg1"/>
                </a:solidFill>
              </a:rPr>
              <a:t>4</a:t>
            </a:r>
          </a:p>
        </p:txBody>
      </p:sp>
      <p:sp>
        <p:nvSpPr>
          <p:cNvPr id="34" name="Text Box 5"/>
          <p:cNvSpPr txBox="1">
            <a:spLocks noChangeAspect="1" noChangeArrowheads="1"/>
          </p:cNvSpPr>
          <p:nvPr/>
        </p:nvSpPr>
        <p:spPr bwMode="auto">
          <a:xfrm>
            <a:off x="5530853" y="165100"/>
            <a:ext cx="12176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8800">
                <a:solidFill>
                  <a:schemeClr val="bg1"/>
                </a:solidFill>
              </a:rPr>
              <a:t>5</a:t>
            </a:r>
          </a:p>
        </p:txBody>
      </p:sp>
      <p:sp>
        <p:nvSpPr>
          <p:cNvPr id="35" name="Rectangle 17"/>
          <p:cNvSpPr>
            <a:spLocks noChangeArrowheads="1"/>
          </p:cNvSpPr>
          <p:nvPr/>
        </p:nvSpPr>
        <p:spPr bwMode="auto">
          <a:xfrm>
            <a:off x="-800100" y="-61913"/>
            <a:ext cx="11234738" cy="16002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pic>
        <p:nvPicPr>
          <p:cNvPr id="36" name="Picture 18" descr="IMG_20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836" y="-33338"/>
            <a:ext cx="1143000" cy="1524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37" name="Picture 1" descr="Riva 3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4836" y="-49213"/>
            <a:ext cx="1793876" cy="15351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4"/>
          <a:stretch>
            <a:fillRect/>
          </a:stretch>
        </p:blipFill>
        <p:spPr>
          <a:xfrm>
            <a:off x="2814638" y="-33866"/>
            <a:ext cx="1498600" cy="1498600"/>
          </a:xfrm>
          <a:prstGeom prst="rect">
            <a:avLst/>
          </a:prstGeom>
          <a:ln>
            <a:solidFill>
              <a:srgbClr val="000000"/>
            </a:solidFill>
          </a:ln>
          <a:effectLst/>
        </p:spPr>
      </p:pic>
      <p:pic>
        <p:nvPicPr>
          <p:cNvPr id="41" name="Picture 40"/>
          <p:cNvPicPr>
            <a:picLocks noChangeAspect="1"/>
          </p:cNvPicPr>
          <p:nvPr/>
        </p:nvPicPr>
        <p:blipFill>
          <a:blip r:embed="rId5"/>
          <a:stretch>
            <a:fillRect/>
          </a:stretch>
        </p:blipFill>
        <p:spPr>
          <a:xfrm>
            <a:off x="38103" y="-2708"/>
            <a:ext cx="990600" cy="1488607"/>
          </a:xfrm>
          <a:prstGeom prst="rect">
            <a:avLst/>
          </a:prstGeom>
          <a:ln>
            <a:solidFill>
              <a:srgbClr val="000000"/>
            </a:solidFill>
          </a:ln>
          <a:effectLst/>
        </p:spPr>
      </p:pic>
      <p:pic>
        <p:nvPicPr>
          <p:cNvPr id="42" name="Picture 7" descr="acute%20DV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6900" y="-50799"/>
            <a:ext cx="876623" cy="1524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43" name="Picture 3" descr="U_S_-FOOD-AND-DRU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90656" y="434152"/>
            <a:ext cx="1444833" cy="58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912493" y="295507"/>
            <a:ext cx="11795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40892" y="2969"/>
            <a:ext cx="1373662" cy="148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725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reeform 9"/>
          <p:cNvSpPr>
            <a:spLocks/>
          </p:cNvSpPr>
          <p:nvPr/>
        </p:nvSpPr>
        <p:spPr bwMode="auto">
          <a:xfrm>
            <a:off x="3236913" y="1143000"/>
            <a:ext cx="1028700" cy="5486400"/>
          </a:xfrm>
          <a:custGeom>
            <a:avLst/>
            <a:gdLst>
              <a:gd name="T0" fmla="*/ 2147483647 w 648"/>
              <a:gd name="T1" fmla="*/ 0 h 3456"/>
              <a:gd name="T2" fmla="*/ 2147483647 w 648"/>
              <a:gd name="T3" fmla="*/ 2147483647 h 3456"/>
              <a:gd name="T4" fmla="*/ 2147483647 w 648"/>
              <a:gd name="T5" fmla="*/ 2147483647 h 3456"/>
              <a:gd name="T6" fmla="*/ 2147483647 w 648"/>
              <a:gd name="T7" fmla="*/ 2147483647 h 3456"/>
              <a:gd name="T8" fmla="*/ 2147483647 w 648"/>
              <a:gd name="T9" fmla="*/ 2147483647 h 3456"/>
              <a:gd name="T10" fmla="*/ 2147483647 w 648"/>
              <a:gd name="T11" fmla="*/ 2147483647 h 3456"/>
              <a:gd name="T12" fmla="*/ 2147483647 w 648"/>
              <a:gd name="T13" fmla="*/ 2147483647 h 3456"/>
              <a:gd name="T14" fmla="*/ 2147483647 w 648"/>
              <a:gd name="T15" fmla="*/ 2147483647 h 3456"/>
              <a:gd name="T16" fmla="*/ 2147483647 w 648"/>
              <a:gd name="T17" fmla="*/ 2147483647 h 3456"/>
              <a:gd name="T18" fmla="*/ 2147483647 w 648"/>
              <a:gd name="T19" fmla="*/ 2147483647 h 3456"/>
              <a:gd name="T20" fmla="*/ 2147483647 w 648"/>
              <a:gd name="T21" fmla="*/ 2147483647 h 3456"/>
              <a:gd name="T22" fmla="*/ 2147483647 w 648"/>
              <a:gd name="T23" fmla="*/ 2147483647 h 3456"/>
              <a:gd name="T24" fmla="*/ 2147483647 w 648"/>
              <a:gd name="T25" fmla="*/ 2147483647 h 3456"/>
              <a:gd name="T26" fmla="*/ 2147483647 w 648"/>
              <a:gd name="T27" fmla="*/ 2147483647 h 3456"/>
              <a:gd name="T28" fmla="*/ 2147483647 w 648"/>
              <a:gd name="T29" fmla="*/ 2147483647 h 3456"/>
              <a:gd name="T30" fmla="*/ 2147483647 w 648"/>
              <a:gd name="T31" fmla="*/ 2147483647 h 3456"/>
              <a:gd name="T32" fmla="*/ 2147483647 w 648"/>
              <a:gd name="T33" fmla="*/ 2147483647 h 3456"/>
              <a:gd name="T34" fmla="*/ 2147483647 w 648"/>
              <a:gd name="T35" fmla="*/ 2147483647 h 3456"/>
              <a:gd name="T36" fmla="*/ 2147483647 w 648"/>
              <a:gd name="T37" fmla="*/ 2147483647 h 3456"/>
              <a:gd name="T38" fmla="*/ 2147483647 w 648"/>
              <a:gd name="T39" fmla="*/ 2147483647 h 3456"/>
              <a:gd name="T40" fmla="*/ 2147483647 w 648"/>
              <a:gd name="T41" fmla="*/ 2147483647 h 3456"/>
              <a:gd name="T42" fmla="*/ 2147483647 w 648"/>
              <a:gd name="T43" fmla="*/ 2147483647 h 3456"/>
              <a:gd name="T44" fmla="*/ 2147483647 w 648"/>
              <a:gd name="T45" fmla="*/ 2147483647 h 3456"/>
              <a:gd name="T46" fmla="*/ 2147483647 w 648"/>
              <a:gd name="T47" fmla="*/ 2147483647 h 34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8"/>
              <a:gd name="T73" fmla="*/ 0 h 3456"/>
              <a:gd name="T74" fmla="*/ 648 w 648"/>
              <a:gd name="T75" fmla="*/ 3456 h 34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8" h="3456">
                <a:moveTo>
                  <a:pt x="640" y="0"/>
                </a:moveTo>
                <a:cubicBezTo>
                  <a:pt x="640" y="124"/>
                  <a:pt x="640" y="248"/>
                  <a:pt x="640" y="336"/>
                </a:cubicBezTo>
                <a:cubicBezTo>
                  <a:pt x="640" y="424"/>
                  <a:pt x="648" y="464"/>
                  <a:pt x="640" y="528"/>
                </a:cubicBezTo>
                <a:cubicBezTo>
                  <a:pt x="632" y="592"/>
                  <a:pt x="608" y="648"/>
                  <a:pt x="592" y="720"/>
                </a:cubicBezTo>
                <a:cubicBezTo>
                  <a:pt x="576" y="792"/>
                  <a:pt x="552" y="856"/>
                  <a:pt x="544" y="960"/>
                </a:cubicBezTo>
                <a:cubicBezTo>
                  <a:pt x="536" y="1064"/>
                  <a:pt x="544" y="1216"/>
                  <a:pt x="544" y="1344"/>
                </a:cubicBezTo>
                <a:cubicBezTo>
                  <a:pt x="544" y="1472"/>
                  <a:pt x="544" y="1592"/>
                  <a:pt x="544" y="1728"/>
                </a:cubicBezTo>
                <a:cubicBezTo>
                  <a:pt x="544" y="1864"/>
                  <a:pt x="560" y="2008"/>
                  <a:pt x="544" y="2160"/>
                </a:cubicBezTo>
                <a:cubicBezTo>
                  <a:pt x="528" y="2312"/>
                  <a:pt x="480" y="2504"/>
                  <a:pt x="448" y="2640"/>
                </a:cubicBezTo>
                <a:cubicBezTo>
                  <a:pt x="416" y="2776"/>
                  <a:pt x="360" y="2896"/>
                  <a:pt x="352" y="2976"/>
                </a:cubicBezTo>
                <a:cubicBezTo>
                  <a:pt x="344" y="3056"/>
                  <a:pt x="368" y="3072"/>
                  <a:pt x="400" y="3120"/>
                </a:cubicBezTo>
                <a:cubicBezTo>
                  <a:pt x="432" y="3168"/>
                  <a:pt x="504" y="3216"/>
                  <a:pt x="544" y="3264"/>
                </a:cubicBezTo>
                <a:cubicBezTo>
                  <a:pt x="584" y="3312"/>
                  <a:pt x="640" y="3376"/>
                  <a:pt x="640" y="3408"/>
                </a:cubicBezTo>
                <a:cubicBezTo>
                  <a:pt x="640" y="3440"/>
                  <a:pt x="616" y="3456"/>
                  <a:pt x="544" y="3456"/>
                </a:cubicBezTo>
                <a:cubicBezTo>
                  <a:pt x="472" y="3456"/>
                  <a:pt x="280" y="3432"/>
                  <a:pt x="208" y="3408"/>
                </a:cubicBezTo>
                <a:cubicBezTo>
                  <a:pt x="136" y="3384"/>
                  <a:pt x="120" y="3392"/>
                  <a:pt x="112" y="3312"/>
                </a:cubicBezTo>
                <a:cubicBezTo>
                  <a:pt x="104" y="3232"/>
                  <a:pt x="152" y="3016"/>
                  <a:pt x="160" y="2928"/>
                </a:cubicBezTo>
                <a:cubicBezTo>
                  <a:pt x="168" y="2840"/>
                  <a:pt x="176" y="2872"/>
                  <a:pt x="160" y="2784"/>
                </a:cubicBezTo>
                <a:cubicBezTo>
                  <a:pt x="144" y="2696"/>
                  <a:pt x="80" y="2520"/>
                  <a:pt x="64" y="2400"/>
                </a:cubicBezTo>
                <a:cubicBezTo>
                  <a:pt x="48" y="2280"/>
                  <a:pt x="56" y="2160"/>
                  <a:pt x="64" y="2064"/>
                </a:cubicBezTo>
                <a:cubicBezTo>
                  <a:pt x="72" y="1968"/>
                  <a:pt x="120" y="1960"/>
                  <a:pt x="112" y="1824"/>
                </a:cubicBezTo>
                <a:cubicBezTo>
                  <a:pt x="104" y="1688"/>
                  <a:pt x="32" y="1408"/>
                  <a:pt x="16" y="1248"/>
                </a:cubicBezTo>
                <a:cubicBezTo>
                  <a:pt x="0" y="1088"/>
                  <a:pt x="16" y="936"/>
                  <a:pt x="16" y="864"/>
                </a:cubicBezTo>
                <a:cubicBezTo>
                  <a:pt x="16" y="792"/>
                  <a:pt x="16" y="824"/>
                  <a:pt x="16" y="816"/>
                </a:cubicBez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251" name="Freeform 11"/>
          <p:cNvSpPr>
            <a:spLocks/>
          </p:cNvSpPr>
          <p:nvPr/>
        </p:nvSpPr>
        <p:spPr bwMode="auto">
          <a:xfrm>
            <a:off x="2957513" y="1219200"/>
            <a:ext cx="266700" cy="457200"/>
          </a:xfrm>
          <a:custGeom>
            <a:avLst/>
            <a:gdLst>
              <a:gd name="T0" fmla="*/ 2147483647 w 168"/>
              <a:gd name="T1" fmla="*/ 0 h 288"/>
              <a:gd name="T2" fmla="*/ 2147483647 w 168"/>
              <a:gd name="T3" fmla="*/ 2147483647 h 288"/>
              <a:gd name="T4" fmla="*/ 0 w 168"/>
              <a:gd name="T5" fmla="*/ 2147483647 h 288"/>
              <a:gd name="T6" fmla="*/ 0 60000 65536"/>
              <a:gd name="T7" fmla="*/ 0 60000 65536"/>
              <a:gd name="T8" fmla="*/ 0 60000 65536"/>
              <a:gd name="T9" fmla="*/ 0 w 168"/>
              <a:gd name="T10" fmla="*/ 0 h 288"/>
              <a:gd name="T11" fmla="*/ 168 w 168"/>
              <a:gd name="T12" fmla="*/ 288 h 288"/>
            </a:gdLst>
            <a:ahLst/>
            <a:cxnLst>
              <a:cxn ang="T6">
                <a:pos x="T0" y="T1"/>
              </a:cxn>
              <a:cxn ang="T7">
                <a:pos x="T2" y="T3"/>
              </a:cxn>
              <a:cxn ang="T8">
                <a:pos x="T4" y="T5"/>
              </a:cxn>
            </a:cxnLst>
            <a:rect l="T9" t="T10" r="T11" b="T12"/>
            <a:pathLst>
              <a:path w="168" h="288">
                <a:moveTo>
                  <a:pt x="144" y="0"/>
                </a:moveTo>
                <a:cubicBezTo>
                  <a:pt x="156" y="48"/>
                  <a:pt x="168" y="96"/>
                  <a:pt x="144" y="144"/>
                </a:cubicBezTo>
                <a:cubicBezTo>
                  <a:pt x="120" y="192"/>
                  <a:pt x="60" y="240"/>
                  <a:pt x="0" y="288"/>
                </a:cubicBezTo>
              </a:path>
            </a:pathLst>
          </a:custGeom>
          <a:noFill/>
          <a:ln w="38100">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252" name="Freeform 12"/>
          <p:cNvSpPr>
            <a:spLocks/>
          </p:cNvSpPr>
          <p:nvPr/>
        </p:nvSpPr>
        <p:spPr bwMode="auto">
          <a:xfrm>
            <a:off x="3338513" y="1219200"/>
            <a:ext cx="685800" cy="2057400"/>
          </a:xfrm>
          <a:custGeom>
            <a:avLst/>
            <a:gdLst>
              <a:gd name="T0" fmla="*/ 2147483647 w 400"/>
              <a:gd name="T1" fmla="*/ 0 h 1248"/>
              <a:gd name="T2" fmla="*/ 2147483647 w 400"/>
              <a:gd name="T3" fmla="*/ 2147483647 h 1248"/>
              <a:gd name="T4" fmla="*/ 2147483647 w 400"/>
              <a:gd name="T5" fmla="*/ 2147483647 h 1248"/>
              <a:gd name="T6" fmla="*/ 2147483647 w 400"/>
              <a:gd name="T7" fmla="*/ 2147483647 h 1248"/>
              <a:gd name="T8" fmla="*/ 2147483647 w 400"/>
              <a:gd name="T9" fmla="*/ 2147483647 h 1248"/>
              <a:gd name="T10" fmla="*/ 2147483647 w 400"/>
              <a:gd name="T11" fmla="*/ 2147483647 h 1248"/>
              <a:gd name="T12" fmla="*/ 2147483647 w 400"/>
              <a:gd name="T13" fmla="*/ 2147483647 h 1248"/>
              <a:gd name="T14" fmla="*/ 2147483647 w 400"/>
              <a:gd name="T15" fmla="*/ 2147483647 h 1248"/>
              <a:gd name="T16" fmla="*/ 0 60000 65536"/>
              <a:gd name="T17" fmla="*/ 0 60000 65536"/>
              <a:gd name="T18" fmla="*/ 0 60000 65536"/>
              <a:gd name="T19" fmla="*/ 0 60000 65536"/>
              <a:gd name="T20" fmla="*/ 0 60000 65536"/>
              <a:gd name="T21" fmla="*/ 0 60000 65536"/>
              <a:gd name="T22" fmla="*/ 0 60000 65536"/>
              <a:gd name="T23" fmla="*/ 0 60000 65536"/>
              <a:gd name="T24" fmla="*/ 0 w 400"/>
              <a:gd name="T25" fmla="*/ 0 h 1248"/>
              <a:gd name="T26" fmla="*/ 400 w 400"/>
              <a:gd name="T27" fmla="*/ 1248 h 1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0" h="1248">
                <a:moveTo>
                  <a:pt x="16" y="0"/>
                </a:moveTo>
                <a:cubicBezTo>
                  <a:pt x="8" y="48"/>
                  <a:pt x="0" y="96"/>
                  <a:pt x="16" y="144"/>
                </a:cubicBezTo>
                <a:cubicBezTo>
                  <a:pt x="32" y="192"/>
                  <a:pt x="88" y="216"/>
                  <a:pt x="112" y="288"/>
                </a:cubicBezTo>
                <a:cubicBezTo>
                  <a:pt x="136" y="360"/>
                  <a:pt x="144" y="496"/>
                  <a:pt x="160" y="576"/>
                </a:cubicBezTo>
                <a:cubicBezTo>
                  <a:pt x="176" y="656"/>
                  <a:pt x="184" y="720"/>
                  <a:pt x="208" y="768"/>
                </a:cubicBezTo>
                <a:cubicBezTo>
                  <a:pt x="232" y="816"/>
                  <a:pt x="280" y="816"/>
                  <a:pt x="304" y="864"/>
                </a:cubicBezTo>
                <a:cubicBezTo>
                  <a:pt x="328" y="912"/>
                  <a:pt x="336" y="992"/>
                  <a:pt x="352" y="1056"/>
                </a:cubicBezTo>
                <a:cubicBezTo>
                  <a:pt x="368" y="1120"/>
                  <a:pt x="384" y="1184"/>
                  <a:pt x="400" y="1248"/>
                </a:cubicBezTo>
              </a:path>
            </a:pathLst>
          </a:custGeom>
          <a:noFill/>
          <a:ln w="38100">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253" name="Rectangle 43"/>
          <p:cNvSpPr>
            <a:spLocks noChangeArrowheads="1"/>
          </p:cNvSpPr>
          <p:nvPr/>
        </p:nvSpPr>
        <p:spPr bwMode="auto">
          <a:xfrm>
            <a:off x="5243513" y="1143000"/>
            <a:ext cx="1895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66"/>
                </a:solidFill>
              </a:rPr>
              <a:t>Inferior vena cava (IVC)</a:t>
            </a:r>
          </a:p>
        </p:txBody>
      </p:sp>
      <p:sp>
        <p:nvSpPr>
          <p:cNvPr id="53254" name="Rectangle 44"/>
          <p:cNvSpPr>
            <a:spLocks noChangeArrowheads="1"/>
          </p:cNvSpPr>
          <p:nvPr/>
        </p:nvSpPr>
        <p:spPr bwMode="auto">
          <a:xfrm>
            <a:off x="5243513" y="1536700"/>
            <a:ext cx="1544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66"/>
                </a:solidFill>
              </a:rPr>
              <a:t>Common iliac vein</a:t>
            </a:r>
          </a:p>
        </p:txBody>
      </p:sp>
      <p:sp>
        <p:nvSpPr>
          <p:cNvPr id="53255" name="Rectangle 45"/>
          <p:cNvSpPr>
            <a:spLocks noChangeArrowheads="1"/>
          </p:cNvSpPr>
          <p:nvPr/>
        </p:nvSpPr>
        <p:spPr bwMode="auto">
          <a:xfrm>
            <a:off x="5256213" y="1752600"/>
            <a:ext cx="1433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66"/>
                </a:solidFill>
              </a:rPr>
              <a:t>Internal iliac vein</a:t>
            </a:r>
          </a:p>
        </p:txBody>
      </p:sp>
      <p:sp>
        <p:nvSpPr>
          <p:cNvPr id="53256" name="Rectangle 46"/>
          <p:cNvSpPr>
            <a:spLocks noChangeArrowheads="1"/>
          </p:cNvSpPr>
          <p:nvPr/>
        </p:nvSpPr>
        <p:spPr bwMode="auto">
          <a:xfrm>
            <a:off x="5243513" y="1909763"/>
            <a:ext cx="1484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66"/>
                </a:solidFill>
              </a:rPr>
              <a:t>External iliac vein</a:t>
            </a:r>
          </a:p>
        </p:txBody>
      </p:sp>
      <p:sp>
        <p:nvSpPr>
          <p:cNvPr id="53257" name="Rectangle 47"/>
          <p:cNvSpPr>
            <a:spLocks noChangeArrowheads="1"/>
          </p:cNvSpPr>
          <p:nvPr/>
        </p:nvSpPr>
        <p:spPr bwMode="auto">
          <a:xfrm>
            <a:off x="5243513" y="220980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66"/>
                </a:solidFill>
              </a:rPr>
              <a:t>Common femoral vein</a:t>
            </a:r>
          </a:p>
        </p:txBody>
      </p:sp>
      <p:sp>
        <p:nvSpPr>
          <p:cNvPr id="53258" name="Rectangle 48"/>
          <p:cNvSpPr>
            <a:spLocks noChangeArrowheads="1"/>
          </p:cNvSpPr>
          <p:nvPr/>
        </p:nvSpPr>
        <p:spPr bwMode="auto">
          <a:xfrm>
            <a:off x="266700" y="2620963"/>
            <a:ext cx="2408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6600"/>
                </a:solidFill>
              </a:rPr>
              <a:t>Greater saphenous vein (GSV)</a:t>
            </a:r>
          </a:p>
        </p:txBody>
      </p:sp>
      <p:sp>
        <p:nvSpPr>
          <p:cNvPr id="53259" name="Rectangle 50"/>
          <p:cNvSpPr>
            <a:spLocks noChangeArrowheads="1"/>
          </p:cNvSpPr>
          <p:nvPr/>
        </p:nvSpPr>
        <p:spPr bwMode="auto">
          <a:xfrm>
            <a:off x="5243513" y="2667000"/>
            <a:ext cx="1509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66"/>
                </a:solidFill>
              </a:rPr>
              <a:t>Deep femoral vein</a:t>
            </a:r>
          </a:p>
        </p:txBody>
      </p:sp>
      <p:sp>
        <p:nvSpPr>
          <p:cNvPr id="53260" name="Rectangle 51"/>
          <p:cNvSpPr>
            <a:spLocks noChangeArrowheads="1"/>
          </p:cNvSpPr>
          <p:nvPr/>
        </p:nvSpPr>
        <p:spPr bwMode="auto">
          <a:xfrm>
            <a:off x="266700" y="4572000"/>
            <a:ext cx="2728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6600"/>
                </a:solidFill>
              </a:rPr>
              <a:t>Lesser saphenous vein (LSV)</a:t>
            </a:r>
          </a:p>
          <a:p>
            <a:r>
              <a:rPr lang="en-US" b="0" i="1">
                <a:solidFill>
                  <a:srgbClr val="006600"/>
                </a:solidFill>
              </a:rPr>
              <a:t>(in back of calf; not shown on image)</a:t>
            </a:r>
          </a:p>
        </p:txBody>
      </p:sp>
      <p:sp>
        <p:nvSpPr>
          <p:cNvPr id="53261" name="Rectangle 52"/>
          <p:cNvSpPr>
            <a:spLocks noChangeArrowheads="1"/>
          </p:cNvSpPr>
          <p:nvPr/>
        </p:nvSpPr>
        <p:spPr bwMode="auto">
          <a:xfrm>
            <a:off x="5243513" y="3200400"/>
            <a:ext cx="2733675" cy="461963"/>
          </a:xfrm>
          <a:prstGeom prst="rect">
            <a:avLst/>
          </a:prstGeom>
          <a:solidFill>
            <a:srgbClr val="FFFF00"/>
          </a:solidFill>
          <a:ln w="9525">
            <a:solidFill>
              <a:srgbClr val="FF0000"/>
            </a:solidFill>
            <a:miter lim="800000"/>
            <a:headEnd/>
            <a:tailEnd/>
          </a:ln>
        </p:spPr>
        <p:txBody>
          <a:bodyPr wrap="none">
            <a:spAutoFit/>
          </a:bodyPr>
          <a:lstStyle/>
          <a:p>
            <a:r>
              <a:rPr lang="en-US">
                <a:solidFill>
                  <a:srgbClr val="FF0000"/>
                </a:solidFill>
              </a:rPr>
              <a:t>Femoral vein </a:t>
            </a:r>
            <a:br>
              <a:rPr lang="en-US">
                <a:solidFill>
                  <a:srgbClr val="FF0000"/>
                </a:solidFill>
              </a:rPr>
            </a:br>
            <a:r>
              <a:rPr lang="en-US">
                <a:solidFill>
                  <a:srgbClr val="FF0000"/>
                </a:solidFill>
              </a:rPr>
              <a:t>(formerly: </a:t>
            </a:r>
            <a:r>
              <a:rPr lang="en-US" u="sng">
                <a:solidFill>
                  <a:srgbClr val="FF0000"/>
                </a:solidFill>
              </a:rPr>
              <a:t>Superficial femoral vein)</a:t>
            </a:r>
          </a:p>
        </p:txBody>
      </p:sp>
      <p:sp>
        <p:nvSpPr>
          <p:cNvPr id="53262" name="Rectangle 53"/>
          <p:cNvSpPr>
            <a:spLocks noChangeArrowheads="1"/>
          </p:cNvSpPr>
          <p:nvPr/>
        </p:nvSpPr>
        <p:spPr bwMode="auto">
          <a:xfrm>
            <a:off x="5254625" y="4056063"/>
            <a:ext cx="1655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BD0000"/>
                </a:solidFill>
              </a:rPr>
              <a:t>Gastrocnemius vein</a:t>
            </a:r>
          </a:p>
        </p:txBody>
      </p:sp>
      <p:sp>
        <p:nvSpPr>
          <p:cNvPr id="53263" name="Rectangle 54"/>
          <p:cNvSpPr>
            <a:spLocks noChangeArrowheads="1"/>
          </p:cNvSpPr>
          <p:nvPr/>
        </p:nvSpPr>
        <p:spPr bwMode="auto">
          <a:xfrm>
            <a:off x="5265738" y="4572000"/>
            <a:ext cx="1039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BD0000"/>
                </a:solidFill>
              </a:rPr>
              <a:t>Soleus vein</a:t>
            </a:r>
          </a:p>
        </p:txBody>
      </p:sp>
      <p:sp>
        <p:nvSpPr>
          <p:cNvPr id="53264" name="Rectangle 55"/>
          <p:cNvSpPr>
            <a:spLocks noChangeArrowheads="1"/>
          </p:cNvSpPr>
          <p:nvPr/>
        </p:nvSpPr>
        <p:spPr bwMode="auto">
          <a:xfrm>
            <a:off x="5243513" y="4343400"/>
            <a:ext cx="1547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BD0000"/>
                </a:solidFill>
              </a:rPr>
              <a:t>Anterior tibial vein</a:t>
            </a:r>
          </a:p>
        </p:txBody>
      </p:sp>
      <p:sp>
        <p:nvSpPr>
          <p:cNvPr id="53265" name="Rectangle 56"/>
          <p:cNvSpPr>
            <a:spLocks noChangeArrowheads="1"/>
          </p:cNvSpPr>
          <p:nvPr/>
        </p:nvSpPr>
        <p:spPr bwMode="auto">
          <a:xfrm>
            <a:off x="5268913" y="4813300"/>
            <a:ext cx="1185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BD0000"/>
                </a:solidFill>
              </a:rPr>
              <a:t>Peroneal vein</a:t>
            </a:r>
          </a:p>
        </p:txBody>
      </p:sp>
      <p:sp>
        <p:nvSpPr>
          <p:cNvPr id="53266" name="Rectangle 57"/>
          <p:cNvSpPr>
            <a:spLocks noChangeArrowheads="1"/>
          </p:cNvSpPr>
          <p:nvPr/>
        </p:nvSpPr>
        <p:spPr bwMode="auto">
          <a:xfrm>
            <a:off x="5260975" y="5029200"/>
            <a:ext cx="1612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BD0000"/>
                </a:solidFill>
              </a:rPr>
              <a:t>Posterior tibial vein</a:t>
            </a:r>
          </a:p>
        </p:txBody>
      </p:sp>
      <p:sp>
        <p:nvSpPr>
          <p:cNvPr id="53267" name="Rectangle 58"/>
          <p:cNvSpPr>
            <a:spLocks noChangeArrowheads="1"/>
          </p:cNvSpPr>
          <p:nvPr/>
        </p:nvSpPr>
        <p:spPr bwMode="auto">
          <a:xfrm>
            <a:off x="5243513" y="3810000"/>
            <a:ext cx="1176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66"/>
                </a:solidFill>
              </a:rPr>
              <a:t>Popliteal vein</a:t>
            </a:r>
          </a:p>
        </p:txBody>
      </p:sp>
      <p:sp>
        <p:nvSpPr>
          <p:cNvPr id="53268" name="Rectangle 59"/>
          <p:cNvSpPr>
            <a:spLocks noChangeArrowheads="1"/>
          </p:cNvSpPr>
          <p:nvPr/>
        </p:nvSpPr>
        <p:spPr bwMode="auto">
          <a:xfrm>
            <a:off x="190500" y="6186488"/>
            <a:ext cx="2630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a:solidFill>
                  <a:srgbClr val="006600"/>
                </a:solidFill>
              </a:rPr>
              <a:t>Superficial veins</a:t>
            </a:r>
          </a:p>
        </p:txBody>
      </p:sp>
      <p:sp>
        <p:nvSpPr>
          <p:cNvPr id="53269" name="Rectangle 60"/>
          <p:cNvSpPr>
            <a:spLocks noChangeArrowheads="1"/>
          </p:cNvSpPr>
          <p:nvPr/>
        </p:nvSpPr>
        <p:spPr bwMode="auto">
          <a:xfrm>
            <a:off x="5372100" y="6186488"/>
            <a:ext cx="1827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a:solidFill>
                  <a:srgbClr val="000000"/>
                </a:solidFill>
              </a:rPr>
              <a:t>Deep Veins</a:t>
            </a:r>
          </a:p>
        </p:txBody>
      </p:sp>
      <p:sp>
        <p:nvSpPr>
          <p:cNvPr id="53270" name="AutoShape 61"/>
          <p:cNvSpPr>
            <a:spLocks/>
          </p:cNvSpPr>
          <p:nvPr/>
        </p:nvSpPr>
        <p:spPr bwMode="auto">
          <a:xfrm>
            <a:off x="7974013" y="1193800"/>
            <a:ext cx="252412" cy="2870200"/>
          </a:xfrm>
          <a:prstGeom prst="rightBrace">
            <a:avLst>
              <a:gd name="adj1" fmla="val 110394"/>
              <a:gd name="adj2" fmla="val 50000"/>
            </a:avLst>
          </a:prstGeom>
          <a:noFill/>
          <a:ln w="3810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71" name="AutoShape 62"/>
          <p:cNvSpPr>
            <a:spLocks/>
          </p:cNvSpPr>
          <p:nvPr/>
        </p:nvSpPr>
        <p:spPr bwMode="auto">
          <a:xfrm>
            <a:off x="7974013" y="4114800"/>
            <a:ext cx="244475" cy="1219200"/>
          </a:xfrm>
          <a:prstGeom prst="rightBrace">
            <a:avLst>
              <a:gd name="adj1" fmla="val 33247"/>
              <a:gd name="adj2" fmla="val 50000"/>
            </a:avLst>
          </a:prstGeom>
          <a:noFill/>
          <a:ln w="38100">
            <a:solidFill>
              <a:srgbClr val="BD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72" name="Rectangle 63"/>
          <p:cNvSpPr>
            <a:spLocks noChangeArrowheads="1"/>
          </p:cNvSpPr>
          <p:nvPr/>
        </p:nvSpPr>
        <p:spPr bwMode="auto">
          <a:xfrm>
            <a:off x="8310563" y="2439988"/>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66"/>
                </a:solidFill>
              </a:rPr>
              <a:t>Proximal veins</a:t>
            </a:r>
          </a:p>
        </p:txBody>
      </p:sp>
      <p:sp>
        <p:nvSpPr>
          <p:cNvPr id="53273" name="Rectangle 64"/>
          <p:cNvSpPr>
            <a:spLocks noChangeArrowheads="1"/>
          </p:cNvSpPr>
          <p:nvPr/>
        </p:nvSpPr>
        <p:spPr bwMode="auto">
          <a:xfrm>
            <a:off x="8316913" y="4533900"/>
            <a:ext cx="1468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BD0000"/>
                </a:solidFill>
              </a:rPr>
              <a:t>Distal veins</a:t>
            </a:r>
          </a:p>
        </p:txBody>
      </p:sp>
      <p:sp>
        <p:nvSpPr>
          <p:cNvPr id="15386" name="Freeform 31"/>
          <p:cNvSpPr>
            <a:spLocks noChangeArrowheads="1"/>
          </p:cNvSpPr>
          <p:nvPr/>
        </p:nvSpPr>
        <p:spPr bwMode="auto">
          <a:xfrm>
            <a:off x="3114675" y="1606550"/>
            <a:ext cx="301625" cy="290513"/>
          </a:xfrm>
          <a:custGeom>
            <a:avLst/>
            <a:gdLst>
              <a:gd name="T0" fmla="*/ 0 w 301979"/>
              <a:gd name="T1" fmla="*/ 129276 h 290688"/>
              <a:gd name="T2" fmla="*/ 75577 w 301979"/>
              <a:gd name="T3" fmla="*/ 53398 h 290688"/>
              <a:gd name="T4" fmla="*/ 159552 w 301979"/>
              <a:gd name="T5" fmla="*/ 2808 h 290688"/>
              <a:gd name="T6" fmla="*/ 226731 w 301979"/>
              <a:gd name="T7" fmla="*/ 36534 h 290688"/>
              <a:gd name="T8" fmla="*/ 293911 w 301979"/>
              <a:gd name="T9" fmla="*/ 171431 h 290688"/>
              <a:gd name="T10" fmla="*/ 260320 w 301979"/>
              <a:gd name="T11" fmla="*/ 205154 h 290688"/>
              <a:gd name="T12" fmla="*/ 209936 w 301979"/>
              <a:gd name="T13" fmla="*/ 264172 h 290688"/>
              <a:gd name="T14" fmla="*/ 159552 w 301979"/>
              <a:gd name="T15" fmla="*/ 289465 h 290688"/>
              <a:gd name="T16" fmla="*/ 0 60000 65536"/>
              <a:gd name="T17" fmla="*/ 0 60000 65536"/>
              <a:gd name="T18" fmla="*/ 0 60000 65536"/>
              <a:gd name="T19" fmla="*/ 0 60000 65536"/>
              <a:gd name="T20" fmla="*/ 0 60000 65536"/>
              <a:gd name="T21" fmla="*/ 0 60000 65536"/>
              <a:gd name="T22" fmla="*/ 0 60000 65536"/>
              <a:gd name="T23" fmla="*/ 0 60000 65536"/>
              <a:gd name="T24" fmla="*/ 0 w 301979"/>
              <a:gd name="T25" fmla="*/ 0 h 290688"/>
              <a:gd name="T26" fmla="*/ 301979 w 301979"/>
              <a:gd name="T27" fmla="*/ 290688 h 290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1979" h="290688">
                <a:moveTo>
                  <a:pt x="0" y="129822"/>
                </a:moveTo>
                <a:cubicBezTo>
                  <a:pt x="24694" y="102305"/>
                  <a:pt x="49389" y="74789"/>
                  <a:pt x="76200" y="53622"/>
                </a:cubicBezTo>
                <a:cubicBezTo>
                  <a:pt x="103011" y="32455"/>
                  <a:pt x="135467" y="5644"/>
                  <a:pt x="160867" y="2822"/>
                </a:cubicBezTo>
                <a:cubicBezTo>
                  <a:pt x="186267" y="0"/>
                  <a:pt x="206022" y="8466"/>
                  <a:pt x="228600" y="36688"/>
                </a:cubicBezTo>
                <a:cubicBezTo>
                  <a:pt x="251178" y="64910"/>
                  <a:pt x="290690" y="143933"/>
                  <a:pt x="296334" y="172155"/>
                </a:cubicBezTo>
                <a:cubicBezTo>
                  <a:pt x="301979" y="200377"/>
                  <a:pt x="276578" y="190500"/>
                  <a:pt x="262467" y="206022"/>
                </a:cubicBezTo>
                <a:cubicBezTo>
                  <a:pt x="248356" y="221544"/>
                  <a:pt x="228600" y="251177"/>
                  <a:pt x="211667" y="265288"/>
                </a:cubicBezTo>
                <a:cubicBezTo>
                  <a:pt x="194734" y="279399"/>
                  <a:pt x="160867" y="290688"/>
                  <a:pt x="160867" y="290688"/>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5387" name="Freeform 32"/>
          <p:cNvSpPr>
            <a:spLocks noChangeArrowheads="1"/>
          </p:cNvSpPr>
          <p:nvPr/>
        </p:nvSpPr>
        <p:spPr bwMode="auto">
          <a:xfrm>
            <a:off x="3343275" y="1824038"/>
            <a:ext cx="212725" cy="962025"/>
          </a:xfrm>
          <a:custGeom>
            <a:avLst/>
            <a:gdLst>
              <a:gd name="T0" fmla="*/ 0 w 213078"/>
              <a:gd name="T1" fmla="*/ 132249 h 960966"/>
              <a:gd name="T2" fmla="*/ 108797 w 213078"/>
              <a:gd name="T3" fmla="*/ 12798 h 960966"/>
              <a:gd name="T4" fmla="*/ 117167 w 213078"/>
              <a:gd name="T5" fmla="*/ 55460 h 960966"/>
              <a:gd name="T6" fmla="*/ 159010 w 213078"/>
              <a:gd name="T7" fmla="*/ 183442 h 960966"/>
              <a:gd name="T8" fmla="*/ 200855 w 213078"/>
              <a:gd name="T9" fmla="*/ 447940 h 960966"/>
              <a:gd name="T10" fmla="*/ 200855 w 213078"/>
              <a:gd name="T11" fmla="*/ 627117 h 960966"/>
              <a:gd name="T12" fmla="*/ 142274 w 213078"/>
              <a:gd name="T13" fmla="*/ 772162 h 960966"/>
              <a:gd name="T14" fmla="*/ 133904 w 213078"/>
              <a:gd name="T15" fmla="*/ 789228 h 960966"/>
              <a:gd name="T16" fmla="*/ 83690 w 213078"/>
              <a:gd name="T17" fmla="*/ 908679 h 960966"/>
              <a:gd name="T18" fmla="*/ 66953 w 213078"/>
              <a:gd name="T19" fmla="*/ 968404 h 9609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078"/>
              <a:gd name="T31" fmla="*/ 0 h 960966"/>
              <a:gd name="T32" fmla="*/ 213078 w 213078"/>
              <a:gd name="T33" fmla="*/ 960966 h 9609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078" h="960966">
                <a:moveTo>
                  <a:pt x="0" y="131233"/>
                </a:moveTo>
                <a:cubicBezTo>
                  <a:pt x="45155" y="78316"/>
                  <a:pt x="90311" y="25400"/>
                  <a:pt x="110067" y="12700"/>
                </a:cubicBezTo>
                <a:cubicBezTo>
                  <a:pt x="129823" y="0"/>
                  <a:pt x="110067" y="26811"/>
                  <a:pt x="118534" y="55033"/>
                </a:cubicBezTo>
                <a:cubicBezTo>
                  <a:pt x="127001" y="83255"/>
                  <a:pt x="146756" y="117122"/>
                  <a:pt x="160867" y="182033"/>
                </a:cubicBezTo>
                <a:cubicBezTo>
                  <a:pt x="174978" y="246944"/>
                  <a:pt x="196145" y="371122"/>
                  <a:pt x="203200" y="444500"/>
                </a:cubicBezTo>
                <a:cubicBezTo>
                  <a:pt x="210256" y="517878"/>
                  <a:pt x="213078" y="568678"/>
                  <a:pt x="203200" y="622300"/>
                </a:cubicBezTo>
                <a:cubicBezTo>
                  <a:pt x="193322" y="675922"/>
                  <a:pt x="155223" y="739422"/>
                  <a:pt x="143934" y="766233"/>
                </a:cubicBezTo>
                <a:cubicBezTo>
                  <a:pt x="132645" y="793044"/>
                  <a:pt x="145345" y="760588"/>
                  <a:pt x="135467" y="783166"/>
                </a:cubicBezTo>
                <a:cubicBezTo>
                  <a:pt x="125589" y="805744"/>
                  <a:pt x="95956" y="872067"/>
                  <a:pt x="84667" y="901700"/>
                </a:cubicBezTo>
                <a:cubicBezTo>
                  <a:pt x="73378" y="931333"/>
                  <a:pt x="67734" y="960966"/>
                  <a:pt x="67734" y="960966"/>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5388" name="Freeform 36"/>
          <p:cNvSpPr>
            <a:spLocks noChangeArrowheads="1"/>
          </p:cNvSpPr>
          <p:nvPr/>
        </p:nvSpPr>
        <p:spPr bwMode="auto">
          <a:xfrm>
            <a:off x="3459163" y="2528888"/>
            <a:ext cx="160337" cy="1954212"/>
          </a:xfrm>
          <a:custGeom>
            <a:avLst/>
            <a:gdLst>
              <a:gd name="T0" fmla="*/ 6203 w 160867"/>
              <a:gd name="T1" fmla="*/ 347791 h 1953683"/>
              <a:gd name="T2" fmla="*/ 55845 w 160867"/>
              <a:gd name="T3" fmla="*/ 163291 h 1953683"/>
              <a:gd name="T4" fmla="*/ 111690 w 160867"/>
              <a:gd name="T5" fmla="*/ 23325 h 1953683"/>
              <a:gd name="T6" fmla="*/ 117895 w 160867"/>
              <a:gd name="T7" fmla="*/ 23325 h 1953683"/>
              <a:gd name="T8" fmla="*/ 117895 w 160867"/>
              <a:gd name="T9" fmla="*/ 112393 h 1953683"/>
              <a:gd name="T10" fmla="*/ 111690 w 160867"/>
              <a:gd name="T11" fmla="*/ 296893 h 1953683"/>
              <a:gd name="T12" fmla="*/ 117895 w 160867"/>
              <a:gd name="T13" fmla="*/ 646808 h 1953683"/>
              <a:gd name="T14" fmla="*/ 136510 w 160867"/>
              <a:gd name="T15" fmla="*/ 1162133 h 1953683"/>
              <a:gd name="T16" fmla="*/ 136510 w 160867"/>
              <a:gd name="T17" fmla="*/ 1314824 h 1953683"/>
              <a:gd name="T18" fmla="*/ 142715 w 160867"/>
              <a:gd name="T19" fmla="*/ 1461149 h 1953683"/>
              <a:gd name="T20" fmla="*/ 148920 w 160867"/>
              <a:gd name="T21" fmla="*/ 1550218 h 1953683"/>
              <a:gd name="T22" fmla="*/ 93073 w 160867"/>
              <a:gd name="T23" fmla="*/ 1613839 h 1953683"/>
              <a:gd name="T24" fmla="*/ 49640 w 160867"/>
              <a:gd name="T25" fmla="*/ 1715631 h 1953683"/>
              <a:gd name="T26" fmla="*/ 24820 w 160867"/>
              <a:gd name="T27" fmla="*/ 1887407 h 1953683"/>
              <a:gd name="T28" fmla="*/ 0 w 160867"/>
              <a:gd name="T29" fmla="*/ 1957389 h 19536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867"/>
              <a:gd name="T46" fmla="*/ 0 h 1953683"/>
              <a:gd name="T47" fmla="*/ 160867 w 160867"/>
              <a:gd name="T48" fmla="*/ 1953683 h 19536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867" h="1953683">
                <a:moveTo>
                  <a:pt x="6350" y="347133"/>
                </a:moveTo>
                <a:cubicBezTo>
                  <a:pt x="22754" y="282045"/>
                  <a:pt x="39158" y="216958"/>
                  <a:pt x="57150" y="162983"/>
                </a:cubicBezTo>
                <a:cubicBezTo>
                  <a:pt x="75142" y="109008"/>
                  <a:pt x="103717" y="46566"/>
                  <a:pt x="114300" y="23283"/>
                </a:cubicBezTo>
                <a:cubicBezTo>
                  <a:pt x="124883" y="0"/>
                  <a:pt x="119592" y="8466"/>
                  <a:pt x="120650" y="23283"/>
                </a:cubicBezTo>
                <a:cubicBezTo>
                  <a:pt x="121708" y="38100"/>
                  <a:pt x="121708" y="66675"/>
                  <a:pt x="120650" y="112183"/>
                </a:cubicBezTo>
                <a:cubicBezTo>
                  <a:pt x="119592" y="157691"/>
                  <a:pt x="114300" y="207433"/>
                  <a:pt x="114300" y="296333"/>
                </a:cubicBezTo>
                <a:cubicBezTo>
                  <a:pt x="114300" y="385233"/>
                  <a:pt x="116417" y="501650"/>
                  <a:pt x="120650" y="645583"/>
                </a:cubicBezTo>
                <a:cubicBezTo>
                  <a:pt x="124883" y="789516"/>
                  <a:pt x="136525" y="1048808"/>
                  <a:pt x="139700" y="1159933"/>
                </a:cubicBezTo>
                <a:cubicBezTo>
                  <a:pt x="142875" y="1271058"/>
                  <a:pt x="138642" y="1262591"/>
                  <a:pt x="139700" y="1312333"/>
                </a:cubicBezTo>
                <a:cubicBezTo>
                  <a:pt x="140758" y="1362075"/>
                  <a:pt x="143933" y="1419225"/>
                  <a:pt x="146050" y="1458383"/>
                </a:cubicBezTo>
                <a:cubicBezTo>
                  <a:pt x="148167" y="1497541"/>
                  <a:pt x="160867" y="1521883"/>
                  <a:pt x="152400" y="1547283"/>
                </a:cubicBezTo>
                <a:cubicBezTo>
                  <a:pt x="143933" y="1572683"/>
                  <a:pt x="112183" y="1583266"/>
                  <a:pt x="95250" y="1610783"/>
                </a:cubicBezTo>
                <a:cubicBezTo>
                  <a:pt x="78317" y="1638300"/>
                  <a:pt x="62442" y="1666875"/>
                  <a:pt x="50800" y="1712383"/>
                </a:cubicBezTo>
                <a:cubicBezTo>
                  <a:pt x="39158" y="1757891"/>
                  <a:pt x="33867" y="1843617"/>
                  <a:pt x="25400" y="1883833"/>
                </a:cubicBezTo>
                <a:cubicBezTo>
                  <a:pt x="16933" y="1924049"/>
                  <a:pt x="0" y="1953683"/>
                  <a:pt x="0" y="1953683"/>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5389" name="Freeform 37"/>
          <p:cNvSpPr>
            <a:spLocks noChangeArrowheads="1"/>
          </p:cNvSpPr>
          <p:nvPr/>
        </p:nvSpPr>
        <p:spPr bwMode="auto">
          <a:xfrm>
            <a:off x="3683000" y="2611438"/>
            <a:ext cx="239713" cy="2919412"/>
          </a:xfrm>
          <a:custGeom>
            <a:avLst/>
            <a:gdLst>
              <a:gd name="T0" fmla="*/ 242918 w 239183"/>
              <a:gd name="T1" fmla="*/ 665478 h 2918883"/>
              <a:gd name="T2" fmla="*/ 171977 w 239183"/>
              <a:gd name="T3" fmla="*/ 290354 h 2918883"/>
              <a:gd name="T4" fmla="*/ 133282 w 239183"/>
              <a:gd name="T5" fmla="*/ 175907 h 2918883"/>
              <a:gd name="T6" fmla="*/ 68790 w 239183"/>
              <a:gd name="T7" fmla="*/ 67817 h 2918883"/>
              <a:gd name="T8" fmla="*/ 10750 w 239183"/>
              <a:gd name="T9" fmla="*/ 29668 h 2918883"/>
              <a:gd name="T10" fmla="*/ 4296 w 239183"/>
              <a:gd name="T11" fmla="*/ 23311 h 2918883"/>
              <a:gd name="T12" fmla="*/ 4296 w 239183"/>
              <a:gd name="T13" fmla="*/ 169550 h 2918883"/>
              <a:gd name="T14" fmla="*/ 4296 w 239183"/>
              <a:gd name="T15" fmla="*/ 404794 h 2918883"/>
              <a:gd name="T16" fmla="*/ 23647 w 239183"/>
              <a:gd name="T17" fmla="*/ 690908 h 2918883"/>
              <a:gd name="T18" fmla="*/ 30096 w 239183"/>
              <a:gd name="T19" fmla="*/ 983379 h 2918883"/>
              <a:gd name="T20" fmla="*/ 10750 w 239183"/>
              <a:gd name="T21" fmla="*/ 1333073 h 2918883"/>
              <a:gd name="T22" fmla="*/ 17199 w 239183"/>
              <a:gd name="T23" fmla="*/ 1542889 h 2918883"/>
              <a:gd name="T24" fmla="*/ 17199 w 239183"/>
              <a:gd name="T25" fmla="*/ 1581036 h 2918883"/>
              <a:gd name="T26" fmla="*/ 36545 w 239183"/>
              <a:gd name="T27" fmla="*/ 1606470 h 2918883"/>
              <a:gd name="T28" fmla="*/ 139732 w 239183"/>
              <a:gd name="T29" fmla="*/ 1739989 h 2918883"/>
              <a:gd name="T30" fmla="*/ 171977 w 239183"/>
              <a:gd name="T31" fmla="*/ 1879867 h 2918883"/>
              <a:gd name="T32" fmla="*/ 204226 w 239183"/>
              <a:gd name="T33" fmla="*/ 2235919 h 2918883"/>
              <a:gd name="T34" fmla="*/ 197772 w 239183"/>
              <a:gd name="T35" fmla="*/ 2375793 h 2918883"/>
              <a:gd name="T36" fmla="*/ 184875 w 239183"/>
              <a:gd name="T37" fmla="*/ 2490241 h 2918883"/>
              <a:gd name="T38" fmla="*/ 159079 w 239183"/>
              <a:gd name="T39" fmla="*/ 2808143 h 2918883"/>
              <a:gd name="T40" fmla="*/ 152629 w 239183"/>
              <a:gd name="T41" fmla="*/ 2922588 h 29188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9183"/>
              <a:gd name="T64" fmla="*/ 0 h 2918883"/>
              <a:gd name="T65" fmla="*/ 239183 w 239183"/>
              <a:gd name="T66" fmla="*/ 2918883 h 29188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9183" h="2918883">
                <a:moveTo>
                  <a:pt x="239183" y="664633"/>
                </a:moveTo>
                <a:cubicBezTo>
                  <a:pt x="213254" y="518054"/>
                  <a:pt x="187325" y="371475"/>
                  <a:pt x="169333" y="289983"/>
                </a:cubicBezTo>
                <a:cubicBezTo>
                  <a:pt x="151341" y="208491"/>
                  <a:pt x="148166" y="212725"/>
                  <a:pt x="131233" y="175683"/>
                </a:cubicBezTo>
                <a:cubicBezTo>
                  <a:pt x="114300" y="138641"/>
                  <a:pt x="87841" y="92075"/>
                  <a:pt x="67733" y="67733"/>
                </a:cubicBezTo>
                <a:cubicBezTo>
                  <a:pt x="47625" y="43391"/>
                  <a:pt x="21166" y="37041"/>
                  <a:pt x="10583" y="29633"/>
                </a:cubicBezTo>
                <a:cubicBezTo>
                  <a:pt x="0" y="22225"/>
                  <a:pt x="5291" y="0"/>
                  <a:pt x="4233" y="23283"/>
                </a:cubicBezTo>
                <a:cubicBezTo>
                  <a:pt x="3175" y="46566"/>
                  <a:pt x="4233" y="169333"/>
                  <a:pt x="4233" y="169333"/>
                </a:cubicBezTo>
                <a:cubicBezTo>
                  <a:pt x="4233" y="232833"/>
                  <a:pt x="1058" y="317500"/>
                  <a:pt x="4233" y="404283"/>
                </a:cubicBezTo>
                <a:cubicBezTo>
                  <a:pt x="7408" y="491066"/>
                  <a:pt x="19050" y="593725"/>
                  <a:pt x="23283" y="690033"/>
                </a:cubicBezTo>
                <a:cubicBezTo>
                  <a:pt x="27516" y="786341"/>
                  <a:pt x="31750" y="875241"/>
                  <a:pt x="29633" y="982133"/>
                </a:cubicBezTo>
                <a:cubicBezTo>
                  <a:pt x="27516" y="1089025"/>
                  <a:pt x="12700" y="1238250"/>
                  <a:pt x="10583" y="1331383"/>
                </a:cubicBezTo>
                <a:cubicBezTo>
                  <a:pt x="8466" y="1424516"/>
                  <a:pt x="15875" y="1499658"/>
                  <a:pt x="16933" y="1540933"/>
                </a:cubicBezTo>
                <a:cubicBezTo>
                  <a:pt x="17991" y="1582208"/>
                  <a:pt x="13758" y="1568450"/>
                  <a:pt x="16933" y="1579033"/>
                </a:cubicBezTo>
                <a:cubicBezTo>
                  <a:pt x="20108" y="1589616"/>
                  <a:pt x="35983" y="1604433"/>
                  <a:pt x="35983" y="1604433"/>
                </a:cubicBezTo>
                <a:cubicBezTo>
                  <a:pt x="56091" y="1630891"/>
                  <a:pt x="115358" y="1692275"/>
                  <a:pt x="137583" y="1737783"/>
                </a:cubicBezTo>
                <a:cubicBezTo>
                  <a:pt x="159808" y="1783291"/>
                  <a:pt x="158750" y="1794933"/>
                  <a:pt x="169333" y="1877483"/>
                </a:cubicBezTo>
                <a:cubicBezTo>
                  <a:pt x="179916" y="1960033"/>
                  <a:pt x="196850" y="2150533"/>
                  <a:pt x="201083" y="2233083"/>
                </a:cubicBezTo>
                <a:cubicBezTo>
                  <a:pt x="205316" y="2315633"/>
                  <a:pt x="197908" y="2330450"/>
                  <a:pt x="194733" y="2372783"/>
                </a:cubicBezTo>
                <a:cubicBezTo>
                  <a:pt x="191558" y="2415116"/>
                  <a:pt x="188383" y="2415116"/>
                  <a:pt x="182033" y="2487083"/>
                </a:cubicBezTo>
                <a:cubicBezTo>
                  <a:pt x="175683" y="2559050"/>
                  <a:pt x="161925" y="2732616"/>
                  <a:pt x="156633" y="2804583"/>
                </a:cubicBezTo>
                <a:cubicBezTo>
                  <a:pt x="151341" y="2876550"/>
                  <a:pt x="150283" y="2918883"/>
                  <a:pt x="150283" y="2918883"/>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5390" name="Freeform 38"/>
          <p:cNvSpPr>
            <a:spLocks noChangeArrowheads="1"/>
          </p:cNvSpPr>
          <p:nvPr/>
        </p:nvSpPr>
        <p:spPr bwMode="auto">
          <a:xfrm>
            <a:off x="3654425" y="4273550"/>
            <a:ext cx="168275" cy="1462088"/>
          </a:xfrm>
          <a:custGeom>
            <a:avLst/>
            <a:gdLst>
              <a:gd name="T0" fmla="*/ 111415 w 169334"/>
              <a:gd name="T1" fmla="*/ 1252009 h 1462617"/>
              <a:gd name="T2" fmla="*/ 143827 w 169334"/>
              <a:gd name="T3" fmla="*/ 922644 h 1462617"/>
              <a:gd name="T4" fmla="*/ 160033 w 169334"/>
              <a:gd name="T5" fmla="*/ 753739 h 1462617"/>
              <a:gd name="T6" fmla="*/ 155981 w 169334"/>
              <a:gd name="T7" fmla="*/ 491937 h 1462617"/>
              <a:gd name="T8" fmla="*/ 147879 w 169334"/>
              <a:gd name="T9" fmla="*/ 213244 h 1462617"/>
              <a:gd name="T10" fmla="*/ 123571 w 169334"/>
              <a:gd name="T11" fmla="*/ 128788 h 1462617"/>
              <a:gd name="T12" fmla="*/ 62798 w 169334"/>
              <a:gd name="T13" fmla="*/ 35892 h 1462617"/>
              <a:gd name="T14" fmla="*/ 50642 w 169334"/>
              <a:gd name="T15" fmla="*/ 10555 h 1462617"/>
              <a:gd name="T16" fmla="*/ 50642 w 169334"/>
              <a:gd name="T17" fmla="*/ 99231 h 1462617"/>
              <a:gd name="T18" fmla="*/ 26334 w 169334"/>
              <a:gd name="T19" fmla="*/ 382149 h 1462617"/>
              <a:gd name="T20" fmla="*/ 22283 w 169334"/>
              <a:gd name="T21" fmla="*/ 534163 h 1462617"/>
              <a:gd name="T22" fmla="*/ 18232 w 169334"/>
              <a:gd name="T23" fmla="*/ 732626 h 1462617"/>
              <a:gd name="T24" fmla="*/ 2026 w 169334"/>
              <a:gd name="T25" fmla="*/ 973315 h 1462617"/>
              <a:gd name="T26" fmla="*/ 6078 w 169334"/>
              <a:gd name="T27" fmla="*/ 1458918 h 14626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334"/>
              <a:gd name="T43" fmla="*/ 0 h 1462617"/>
              <a:gd name="T44" fmla="*/ 169334 w 169334"/>
              <a:gd name="T45" fmla="*/ 1462617 h 14626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334" h="1462617">
                <a:moveTo>
                  <a:pt x="116417" y="1255183"/>
                </a:moveTo>
                <a:cubicBezTo>
                  <a:pt x="129117" y="1131711"/>
                  <a:pt x="141817" y="1008239"/>
                  <a:pt x="150284" y="924983"/>
                </a:cubicBezTo>
                <a:cubicBezTo>
                  <a:pt x="158751" y="841728"/>
                  <a:pt x="165100" y="827617"/>
                  <a:pt x="167217" y="755650"/>
                </a:cubicBezTo>
                <a:cubicBezTo>
                  <a:pt x="169334" y="683683"/>
                  <a:pt x="165101" y="583494"/>
                  <a:pt x="162984" y="493183"/>
                </a:cubicBezTo>
                <a:cubicBezTo>
                  <a:pt x="160867" y="402872"/>
                  <a:pt x="160161" y="274461"/>
                  <a:pt x="154517" y="213783"/>
                </a:cubicBezTo>
                <a:cubicBezTo>
                  <a:pt x="148873" y="153105"/>
                  <a:pt x="143934" y="158750"/>
                  <a:pt x="129117" y="129117"/>
                </a:cubicBezTo>
                <a:cubicBezTo>
                  <a:pt x="114300" y="99484"/>
                  <a:pt x="78317" y="55739"/>
                  <a:pt x="65617" y="35983"/>
                </a:cubicBezTo>
                <a:cubicBezTo>
                  <a:pt x="52917" y="16227"/>
                  <a:pt x="55034" y="0"/>
                  <a:pt x="52917" y="10583"/>
                </a:cubicBezTo>
                <a:cubicBezTo>
                  <a:pt x="50800" y="21166"/>
                  <a:pt x="57150" y="37394"/>
                  <a:pt x="52917" y="99483"/>
                </a:cubicBezTo>
                <a:cubicBezTo>
                  <a:pt x="48684" y="161572"/>
                  <a:pt x="32456" y="310445"/>
                  <a:pt x="27517" y="383117"/>
                </a:cubicBezTo>
                <a:cubicBezTo>
                  <a:pt x="22578" y="455789"/>
                  <a:pt x="24695" y="476956"/>
                  <a:pt x="23284" y="535517"/>
                </a:cubicBezTo>
                <a:cubicBezTo>
                  <a:pt x="21873" y="594078"/>
                  <a:pt x="22578" y="661105"/>
                  <a:pt x="19050" y="734483"/>
                </a:cubicBezTo>
                <a:cubicBezTo>
                  <a:pt x="15522" y="807861"/>
                  <a:pt x="4234" y="854427"/>
                  <a:pt x="2117" y="975783"/>
                </a:cubicBezTo>
                <a:cubicBezTo>
                  <a:pt x="0" y="1097139"/>
                  <a:pt x="6350" y="1462617"/>
                  <a:pt x="6350" y="1462617"/>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5391" name="Freeform 39"/>
          <p:cNvSpPr>
            <a:spLocks noChangeArrowheads="1"/>
          </p:cNvSpPr>
          <p:nvPr/>
        </p:nvSpPr>
        <p:spPr bwMode="auto">
          <a:xfrm>
            <a:off x="3381375" y="4160838"/>
            <a:ext cx="255588" cy="550862"/>
          </a:xfrm>
          <a:custGeom>
            <a:avLst/>
            <a:gdLst>
              <a:gd name="T0" fmla="*/ 114604 w 256822"/>
              <a:gd name="T1" fmla="*/ 332428 h 550333"/>
              <a:gd name="T2" fmla="*/ 159627 w 256822"/>
              <a:gd name="T3" fmla="*/ 191785 h 550333"/>
              <a:gd name="T4" fmla="*/ 163720 w 256822"/>
              <a:gd name="T5" fmla="*/ 115071 h 550333"/>
              <a:gd name="T6" fmla="*/ 200557 w 256822"/>
              <a:gd name="T7" fmla="*/ 21306 h 550333"/>
              <a:gd name="T8" fmla="*/ 241486 w 256822"/>
              <a:gd name="T9" fmla="*/ 0 h 550333"/>
              <a:gd name="T10" fmla="*/ 241486 w 256822"/>
              <a:gd name="T11" fmla="*/ 21306 h 550333"/>
              <a:gd name="T12" fmla="*/ 237394 w 256822"/>
              <a:gd name="T13" fmla="*/ 119332 h 550333"/>
              <a:gd name="T14" fmla="*/ 233301 w 256822"/>
              <a:gd name="T15" fmla="*/ 221619 h 550333"/>
              <a:gd name="T16" fmla="*/ 204650 w 256822"/>
              <a:gd name="T17" fmla="*/ 259975 h 550333"/>
              <a:gd name="T18" fmla="*/ 175999 w 256822"/>
              <a:gd name="T19" fmla="*/ 319642 h 550333"/>
              <a:gd name="T20" fmla="*/ 151441 w 256822"/>
              <a:gd name="T21" fmla="*/ 383571 h 550333"/>
              <a:gd name="T22" fmla="*/ 126880 w 256822"/>
              <a:gd name="T23" fmla="*/ 434713 h 550333"/>
              <a:gd name="T24" fmla="*/ 118697 w 256822"/>
              <a:gd name="T25" fmla="*/ 485857 h 550333"/>
              <a:gd name="T26" fmla="*/ 110510 w 256822"/>
              <a:gd name="T27" fmla="*/ 515689 h 550333"/>
              <a:gd name="T28" fmla="*/ 69581 w 256822"/>
              <a:gd name="T29" fmla="*/ 537000 h 550333"/>
              <a:gd name="T30" fmla="*/ 0 w 256822"/>
              <a:gd name="T31" fmla="*/ 554048 h 5503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6822"/>
              <a:gd name="T49" fmla="*/ 0 h 550333"/>
              <a:gd name="T50" fmla="*/ 256822 w 256822"/>
              <a:gd name="T51" fmla="*/ 550333 h 5503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6822" h="550333">
                <a:moveTo>
                  <a:pt x="118534" y="330200"/>
                </a:moveTo>
                <a:cubicBezTo>
                  <a:pt x="137583" y="278341"/>
                  <a:pt x="156633" y="226483"/>
                  <a:pt x="165100" y="190500"/>
                </a:cubicBezTo>
                <a:cubicBezTo>
                  <a:pt x="173567" y="154517"/>
                  <a:pt x="162278" y="142522"/>
                  <a:pt x="169334" y="114300"/>
                </a:cubicBezTo>
                <a:cubicBezTo>
                  <a:pt x="176390" y="86078"/>
                  <a:pt x="194029" y="40216"/>
                  <a:pt x="207434" y="21166"/>
                </a:cubicBezTo>
                <a:cubicBezTo>
                  <a:pt x="220840" y="2116"/>
                  <a:pt x="242712" y="0"/>
                  <a:pt x="249767" y="0"/>
                </a:cubicBezTo>
                <a:cubicBezTo>
                  <a:pt x="256822" y="0"/>
                  <a:pt x="250472" y="1411"/>
                  <a:pt x="249767" y="21166"/>
                </a:cubicBezTo>
                <a:cubicBezTo>
                  <a:pt x="249062" y="40921"/>
                  <a:pt x="246945" y="85372"/>
                  <a:pt x="245534" y="118533"/>
                </a:cubicBezTo>
                <a:cubicBezTo>
                  <a:pt x="244123" y="151694"/>
                  <a:pt x="246944" y="196850"/>
                  <a:pt x="241300" y="220133"/>
                </a:cubicBezTo>
                <a:cubicBezTo>
                  <a:pt x="235656" y="243416"/>
                  <a:pt x="221545" y="242005"/>
                  <a:pt x="211667" y="258233"/>
                </a:cubicBezTo>
                <a:cubicBezTo>
                  <a:pt x="201789" y="274461"/>
                  <a:pt x="191206" y="297039"/>
                  <a:pt x="182034" y="317500"/>
                </a:cubicBezTo>
                <a:cubicBezTo>
                  <a:pt x="172862" y="337961"/>
                  <a:pt x="165101" y="361950"/>
                  <a:pt x="156634" y="381000"/>
                </a:cubicBezTo>
                <a:cubicBezTo>
                  <a:pt x="148167" y="400050"/>
                  <a:pt x="136878" y="414867"/>
                  <a:pt x="131234" y="431800"/>
                </a:cubicBezTo>
                <a:cubicBezTo>
                  <a:pt x="125590" y="448733"/>
                  <a:pt x="125589" y="469195"/>
                  <a:pt x="122767" y="482600"/>
                </a:cubicBezTo>
                <a:cubicBezTo>
                  <a:pt x="119945" y="496006"/>
                  <a:pt x="122767" y="503766"/>
                  <a:pt x="114300" y="512233"/>
                </a:cubicBezTo>
                <a:cubicBezTo>
                  <a:pt x="105833" y="520700"/>
                  <a:pt x="91017" y="527050"/>
                  <a:pt x="71967" y="533400"/>
                </a:cubicBezTo>
                <a:cubicBezTo>
                  <a:pt x="52917" y="539750"/>
                  <a:pt x="0" y="550333"/>
                  <a:pt x="0" y="550333"/>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5392" name="Freeform 40"/>
          <p:cNvSpPr>
            <a:spLocks noChangeArrowheads="1"/>
          </p:cNvSpPr>
          <p:nvPr/>
        </p:nvSpPr>
        <p:spPr bwMode="auto">
          <a:xfrm>
            <a:off x="3389313" y="4725988"/>
            <a:ext cx="152400" cy="1306512"/>
          </a:xfrm>
          <a:custGeom>
            <a:avLst/>
            <a:gdLst>
              <a:gd name="T0" fmla="*/ 0 w 151695"/>
              <a:gd name="T1" fmla="*/ 28194 h 1306689"/>
              <a:gd name="T2" fmla="*/ 61222 w 151695"/>
              <a:gd name="T3" fmla="*/ 11275 h 1306689"/>
              <a:gd name="T4" fmla="*/ 118071 w 151695"/>
              <a:gd name="T5" fmla="*/ 2822 h 1306689"/>
              <a:gd name="T6" fmla="*/ 113699 w 151695"/>
              <a:gd name="T7" fmla="*/ 28194 h 1306689"/>
              <a:gd name="T8" fmla="*/ 87460 w 151695"/>
              <a:gd name="T9" fmla="*/ 146616 h 1306689"/>
              <a:gd name="T10" fmla="*/ 91833 w 151695"/>
              <a:gd name="T11" fmla="*/ 281956 h 1306689"/>
              <a:gd name="T12" fmla="*/ 91833 w 151695"/>
              <a:gd name="T13" fmla="*/ 379232 h 1306689"/>
              <a:gd name="T14" fmla="*/ 113699 w 151695"/>
              <a:gd name="T15" fmla="*/ 535711 h 1306689"/>
              <a:gd name="T16" fmla="*/ 131189 w 151695"/>
              <a:gd name="T17" fmla="*/ 734489 h 1306689"/>
              <a:gd name="T18" fmla="*/ 153055 w 151695"/>
              <a:gd name="T19" fmla="*/ 878289 h 1306689"/>
              <a:gd name="T20" fmla="*/ 153055 w 151695"/>
              <a:gd name="T21" fmla="*/ 1022085 h 1306689"/>
              <a:gd name="T22" fmla="*/ 148681 w 151695"/>
              <a:gd name="T23" fmla="*/ 1132051 h 1306689"/>
              <a:gd name="T24" fmla="*/ 153055 w 151695"/>
              <a:gd name="T25" fmla="*/ 1258925 h 1306689"/>
              <a:gd name="T26" fmla="*/ 148681 w 151695"/>
              <a:gd name="T27" fmla="*/ 1305450 h 13066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1695"/>
              <a:gd name="T43" fmla="*/ 0 h 1306689"/>
              <a:gd name="T44" fmla="*/ 151695 w 151695"/>
              <a:gd name="T45" fmla="*/ 1306689 h 13066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1695" h="1306689">
                <a:moveTo>
                  <a:pt x="0" y="28222"/>
                </a:moveTo>
                <a:cubicBezTo>
                  <a:pt x="20108" y="21872"/>
                  <a:pt x="40217" y="15522"/>
                  <a:pt x="59267" y="11289"/>
                </a:cubicBezTo>
                <a:cubicBezTo>
                  <a:pt x="78317" y="7056"/>
                  <a:pt x="105833" y="0"/>
                  <a:pt x="114300" y="2822"/>
                </a:cubicBezTo>
                <a:cubicBezTo>
                  <a:pt x="122767" y="5644"/>
                  <a:pt x="115006" y="4233"/>
                  <a:pt x="110067" y="28222"/>
                </a:cubicBezTo>
                <a:cubicBezTo>
                  <a:pt x="105128" y="52211"/>
                  <a:pt x="88195" y="104423"/>
                  <a:pt x="84667" y="146756"/>
                </a:cubicBezTo>
                <a:cubicBezTo>
                  <a:pt x="81139" y="189089"/>
                  <a:pt x="88195" y="243417"/>
                  <a:pt x="88900" y="282222"/>
                </a:cubicBezTo>
                <a:cubicBezTo>
                  <a:pt x="89605" y="321027"/>
                  <a:pt x="85372" y="337256"/>
                  <a:pt x="88900" y="379589"/>
                </a:cubicBezTo>
                <a:cubicBezTo>
                  <a:pt x="92428" y="421922"/>
                  <a:pt x="103717" y="476955"/>
                  <a:pt x="110067" y="536222"/>
                </a:cubicBezTo>
                <a:cubicBezTo>
                  <a:pt x="116417" y="595489"/>
                  <a:pt x="120650" y="678039"/>
                  <a:pt x="127000" y="735189"/>
                </a:cubicBezTo>
                <a:cubicBezTo>
                  <a:pt x="133350" y="792339"/>
                  <a:pt x="144639" y="831144"/>
                  <a:pt x="148167" y="879122"/>
                </a:cubicBezTo>
                <a:cubicBezTo>
                  <a:pt x="151695" y="927100"/>
                  <a:pt x="148873" y="980723"/>
                  <a:pt x="148167" y="1023056"/>
                </a:cubicBezTo>
                <a:cubicBezTo>
                  <a:pt x="147461" y="1065389"/>
                  <a:pt x="143933" y="1093611"/>
                  <a:pt x="143933" y="1133122"/>
                </a:cubicBezTo>
                <a:cubicBezTo>
                  <a:pt x="143933" y="1172633"/>
                  <a:pt x="148167" y="1231194"/>
                  <a:pt x="148167" y="1260122"/>
                </a:cubicBezTo>
                <a:cubicBezTo>
                  <a:pt x="148167" y="1289050"/>
                  <a:pt x="143933" y="1306689"/>
                  <a:pt x="143933" y="1306689"/>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5393" name="Freeform 41"/>
          <p:cNvSpPr>
            <a:spLocks noChangeArrowheads="1"/>
          </p:cNvSpPr>
          <p:nvPr/>
        </p:nvSpPr>
        <p:spPr bwMode="auto">
          <a:xfrm>
            <a:off x="3513138" y="4433888"/>
            <a:ext cx="131762" cy="1593850"/>
          </a:xfrm>
          <a:custGeom>
            <a:avLst/>
            <a:gdLst>
              <a:gd name="T0" fmla="*/ 108337 w 131939"/>
              <a:gd name="T1" fmla="*/ 1289988 h 1594555"/>
              <a:gd name="T2" fmla="*/ 108337 w 131939"/>
              <a:gd name="T3" fmla="*/ 627409 h 1594555"/>
              <a:gd name="T4" fmla="*/ 112533 w 131939"/>
              <a:gd name="T5" fmla="*/ 437497 h 1594555"/>
              <a:gd name="T6" fmla="*/ 120919 w 131939"/>
              <a:gd name="T7" fmla="*/ 251807 h 1594555"/>
              <a:gd name="T8" fmla="*/ 125114 w 131939"/>
              <a:gd name="T9" fmla="*/ 142080 h 1594555"/>
              <a:gd name="T10" fmla="*/ 129307 w 131939"/>
              <a:gd name="T11" fmla="*/ 19692 h 1594555"/>
              <a:gd name="T12" fmla="*/ 116726 w 131939"/>
              <a:gd name="T13" fmla="*/ 23911 h 1594555"/>
              <a:gd name="T14" fmla="*/ 83176 w 131939"/>
              <a:gd name="T15" fmla="*/ 82996 h 1594555"/>
              <a:gd name="T16" fmla="*/ 49626 w 131939"/>
              <a:gd name="T17" fmla="*/ 180061 h 1594555"/>
              <a:gd name="T18" fmla="*/ 37045 w 131939"/>
              <a:gd name="T19" fmla="*/ 260250 h 1594555"/>
              <a:gd name="T20" fmla="*/ 24464 w 131939"/>
              <a:gd name="T21" fmla="*/ 353094 h 1594555"/>
              <a:gd name="T22" fmla="*/ 3493 w 131939"/>
              <a:gd name="T23" fmla="*/ 424839 h 1594555"/>
              <a:gd name="T24" fmla="*/ 3493 w 131939"/>
              <a:gd name="T25" fmla="*/ 530343 h 1594555"/>
              <a:gd name="T26" fmla="*/ 24464 w 131939"/>
              <a:gd name="T27" fmla="*/ 775118 h 1594555"/>
              <a:gd name="T28" fmla="*/ 37045 w 131939"/>
              <a:gd name="T29" fmla="*/ 939707 h 1594555"/>
              <a:gd name="T30" fmla="*/ 58014 w 131939"/>
              <a:gd name="T31" fmla="*/ 1121179 h 1594555"/>
              <a:gd name="T32" fmla="*/ 53820 w 131939"/>
              <a:gd name="T33" fmla="*/ 1378614 h 1594555"/>
              <a:gd name="T34" fmla="*/ 49626 w 131939"/>
              <a:gd name="T35" fmla="*/ 1589627 h 15945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1939"/>
              <a:gd name="T55" fmla="*/ 0 h 1594555"/>
              <a:gd name="T56" fmla="*/ 131939 w 131939"/>
              <a:gd name="T57" fmla="*/ 1594555 h 15945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1939" h="1594555">
                <a:moveTo>
                  <a:pt x="109361" y="1293988"/>
                </a:moveTo>
                <a:cubicBezTo>
                  <a:pt x="109008" y="1032932"/>
                  <a:pt x="108655" y="771877"/>
                  <a:pt x="109361" y="629355"/>
                </a:cubicBezTo>
                <a:cubicBezTo>
                  <a:pt x="110067" y="486833"/>
                  <a:pt x="111478" y="501649"/>
                  <a:pt x="113595" y="438855"/>
                </a:cubicBezTo>
                <a:cubicBezTo>
                  <a:pt x="115712" y="376061"/>
                  <a:pt x="119944" y="301977"/>
                  <a:pt x="122061" y="252588"/>
                </a:cubicBezTo>
                <a:cubicBezTo>
                  <a:pt x="124178" y="203199"/>
                  <a:pt x="124884" y="181326"/>
                  <a:pt x="126295" y="142521"/>
                </a:cubicBezTo>
                <a:cubicBezTo>
                  <a:pt x="127706" y="103716"/>
                  <a:pt x="131939" y="39510"/>
                  <a:pt x="130528" y="19755"/>
                </a:cubicBezTo>
                <a:cubicBezTo>
                  <a:pt x="129117" y="0"/>
                  <a:pt x="125589" y="13405"/>
                  <a:pt x="117828" y="23988"/>
                </a:cubicBezTo>
                <a:cubicBezTo>
                  <a:pt x="110067" y="34571"/>
                  <a:pt x="95250" y="57150"/>
                  <a:pt x="83961" y="83255"/>
                </a:cubicBezTo>
                <a:cubicBezTo>
                  <a:pt x="72672" y="109360"/>
                  <a:pt x="57856" y="150988"/>
                  <a:pt x="50095" y="180621"/>
                </a:cubicBezTo>
                <a:cubicBezTo>
                  <a:pt x="42334" y="210254"/>
                  <a:pt x="41628" y="232127"/>
                  <a:pt x="37395" y="261055"/>
                </a:cubicBezTo>
                <a:cubicBezTo>
                  <a:pt x="33162" y="289983"/>
                  <a:pt x="30339" y="326671"/>
                  <a:pt x="24695" y="354188"/>
                </a:cubicBezTo>
                <a:cubicBezTo>
                  <a:pt x="19051" y="381705"/>
                  <a:pt x="7056" y="396522"/>
                  <a:pt x="3528" y="426155"/>
                </a:cubicBezTo>
                <a:cubicBezTo>
                  <a:pt x="0" y="455788"/>
                  <a:pt x="0" y="473427"/>
                  <a:pt x="3528" y="531988"/>
                </a:cubicBezTo>
                <a:cubicBezTo>
                  <a:pt x="7056" y="590549"/>
                  <a:pt x="19050" y="709082"/>
                  <a:pt x="24695" y="777521"/>
                </a:cubicBezTo>
                <a:cubicBezTo>
                  <a:pt x="30340" y="845960"/>
                  <a:pt x="31751" y="884765"/>
                  <a:pt x="37395" y="942621"/>
                </a:cubicBezTo>
                <a:cubicBezTo>
                  <a:pt x="43039" y="1000477"/>
                  <a:pt x="55739" y="1051277"/>
                  <a:pt x="58561" y="1124655"/>
                </a:cubicBezTo>
                <a:cubicBezTo>
                  <a:pt x="61383" y="1198033"/>
                  <a:pt x="55739" y="1304571"/>
                  <a:pt x="54328" y="1382888"/>
                </a:cubicBezTo>
                <a:cubicBezTo>
                  <a:pt x="52917" y="1461205"/>
                  <a:pt x="50095" y="1594555"/>
                  <a:pt x="50095" y="1594555"/>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cxnSp>
        <p:nvCxnSpPr>
          <p:cNvPr id="44" name="Straight Connector 43"/>
          <p:cNvCxnSpPr/>
          <p:nvPr/>
        </p:nvCxnSpPr>
        <p:spPr>
          <a:xfrm flipV="1">
            <a:off x="3262313" y="1295400"/>
            <a:ext cx="1828800" cy="0"/>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14713" y="1676400"/>
            <a:ext cx="16764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0800000" flipV="1">
            <a:off x="2652713" y="2725738"/>
            <a:ext cx="808037" cy="17462"/>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643313" y="3352800"/>
            <a:ext cx="14478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3600450" y="2362200"/>
            <a:ext cx="1490663" cy="0"/>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871913" y="2819400"/>
            <a:ext cx="12192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643313" y="3962400"/>
            <a:ext cx="14478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3554413" y="4183063"/>
            <a:ext cx="1536700" cy="7937"/>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827463" y="4489450"/>
            <a:ext cx="1263650" cy="6350"/>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3432175" y="4719638"/>
            <a:ext cx="1658938" cy="4762"/>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490913" y="5181600"/>
            <a:ext cx="1600200"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405" name="Freeform 80"/>
          <p:cNvSpPr>
            <a:spLocks noChangeArrowheads="1"/>
          </p:cNvSpPr>
          <p:nvPr/>
        </p:nvSpPr>
        <p:spPr bwMode="auto">
          <a:xfrm>
            <a:off x="2995613" y="1993900"/>
            <a:ext cx="850900" cy="469900"/>
          </a:xfrm>
          <a:custGeom>
            <a:avLst/>
            <a:gdLst>
              <a:gd name="T0" fmla="*/ 0 w 850900"/>
              <a:gd name="T1" fmla="*/ 457200 h 469900"/>
              <a:gd name="T2" fmla="*/ 203200 w 850900"/>
              <a:gd name="T3" fmla="*/ 469900 h 469900"/>
              <a:gd name="T4" fmla="*/ 850900 w 850900"/>
              <a:gd name="T5" fmla="*/ 0 h 469900"/>
              <a:gd name="T6" fmla="*/ 0 60000 65536"/>
              <a:gd name="T7" fmla="*/ 0 60000 65536"/>
              <a:gd name="T8" fmla="*/ 0 60000 65536"/>
              <a:gd name="T9" fmla="*/ 0 w 850900"/>
              <a:gd name="T10" fmla="*/ 0 h 469900"/>
              <a:gd name="T11" fmla="*/ 850900 w 850900"/>
              <a:gd name="T12" fmla="*/ 469900 h 469900"/>
            </a:gdLst>
            <a:ahLst/>
            <a:cxnLst>
              <a:cxn ang="T6">
                <a:pos x="T0" y="T1"/>
              </a:cxn>
              <a:cxn ang="T7">
                <a:pos x="T2" y="T3"/>
              </a:cxn>
              <a:cxn ang="T8">
                <a:pos x="T4" y="T5"/>
              </a:cxn>
            </a:cxnLst>
            <a:rect l="T9" t="T10" r="T11" b="T12"/>
            <a:pathLst>
              <a:path w="850900" h="469900">
                <a:moveTo>
                  <a:pt x="0" y="457200"/>
                </a:moveTo>
                <a:lnTo>
                  <a:pt x="203200" y="469900"/>
                </a:lnTo>
                <a:lnTo>
                  <a:pt x="850900" y="0"/>
                </a:lnTo>
              </a:path>
            </a:pathLst>
          </a:custGeom>
          <a:noFill/>
          <a:ln w="25400">
            <a:solidFill>
              <a:srgbClr val="00000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cxnSp>
        <p:nvCxnSpPr>
          <p:cNvPr id="82" name="Straight Connector 81"/>
          <p:cNvCxnSpPr/>
          <p:nvPr/>
        </p:nvCxnSpPr>
        <p:spPr>
          <a:xfrm>
            <a:off x="3355975" y="1879600"/>
            <a:ext cx="1735138" cy="6350"/>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549650" y="2057400"/>
            <a:ext cx="1541463"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408" name="Freeform 87"/>
          <p:cNvSpPr>
            <a:spLocks noChangeArrowheads="1"/>
          </p:cNvSpPr>
          <p:nvPr/>
        </p:nvSpPr>
        <p:spPr bwMode="auto">
          <a:xfrm>
            <a:off x="3543300" y="3795713"/>
            <a:ext cx="241300" cy="149225"/>
          </a:xfrm>
          <a:custGeom>
            <a:avLst/>
            <a:gdLst>
              <a:gd name="T0" fmla="*/ 155222 w 241300"/>
              <a:gd name="T1" fmla="*/ 147124 h 149578"/>
              <a:gd name="T2" fmla="*/ 214489 w 241300"/>
              <a:gd name="T3" fmla="*/ 113813 h 149578"/>
              <a:gd name="T4" fmla="*/ 239889 w 241300"/>
              <a:gd name="T5" fmla="*/ 80502 h 149578"/>
              <a:gd name="T6" fmla="*/ 206022 w 241300"/>
              <a:gd name="T7" fmla="*/ 22207 h 149578"/>
              <a:gd name="T8" fmla="*/ 138289 w 241300"/>
              <a:gd name="T9" fmla="*/ 5553 h 149578"/>
              <a:gd name="T10" fmla="*/ 79022 w 241300"/>
              <a:gd name="T11" fmla="*/ 5553 h 149578"/>
              <a:gd name="T12" fmla="*/ 28222 w 241300"/>
              <a:gd name="T13" fmla="*/ 38863 h 149578"/>
              <a:gd name="T14" fmla="*/ 2822 w 241300"/>
              <a:gd name="T15" fmla="*/ 63847 h 149578"/>
              <a:gd name="T16" fmla="*/ 11289 w 241300"/>
              <a:gd name="T17" fmla="*/ 105484 h 149578"/>
              <a:gd name="T18" fmla="*/ 53622 w 241300"/>
              <a:gd name="T19" fmla="*/ 130468 h 149578"/>
              <a:gd name="T20" fmla="*/ 62089 w 241300"/>
              <a:gd name="T21" fmla="*/ 130468 h 1495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1300"/>
              <a:gd name="T34" fmla="*/ 0 h 149578"/>
              <a:gd name="T35" fmla="*/ 241300 w 241300"/>
              <a:gd name="T36" fmla="*/ 149578 h 1495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1300" h="149578">
                <a:moveTo>
                  <a:pt x="155222" y="149578"/>
                </a:moveTo>
                <a:cubicBezTo>
                  <a:pt x="177800" y="138289"/>
                  <a:pt x="200378" y="127000"/>
                  <a:pt x="214489" y="115711"/>
                </a:cubicBezTo>
                <a:cubicBezTo>
                  <a:pt x="228600" y="104422"/>
                  <a:pt x="241300" y="97366"/>
                  <a:pt x="239889" y="81844"/>
                </a:cubicBezTo>
                <a:cubicBezTo>
                  <a:pt x="238478" y="66322"/>
                  <a:pt x="222955" y="35278"/>
                  <a:pt x="206022" y="22578"/>
                </a:cubicBezTo>
                <a:cubicBezTo>
                  <a:pt x="189089" y="9878"/>
                  <a:pt x="159456" y="8466"/>
                  <a:pt x="138289" y="5644"/>
                </a:cubicBezTo>
                <a:cubicBezTo>
                  <a:pt x="117122" y="2822"/>
                  <a:pt x="97367" y="0"/>
                  <a:pt x="79022" y="5644"/>
                </a:cubicBezTo>
                <a:cubicBezTo>
                  <a:pt x="60678" y="11289"/>
                  <a:pt x="40922" y="29633"/>
                  <a:pt x="28222" y="39511"/>
                </a:cubicBezTo>
                <a:cubicBezTo>
                  <a:pt x="15522" y="49389"/>
                  <a:pt x="5644" y="53622"/>
                  <a:pt x="2822" y="64911"/>
                </a:cubicBezTo>
                <a:cubicBezTo>
                  <a:pt x="0" y="76200"/>
                  <a:pt x="2822" y="95955"/>
                  <a:pt x="11289" y="107244"/>
                </a:cubicBezTo>
                <a:cubicBezTo>
                  <a:pt x="19756" y="118533"/>
                  <a:pt x="45155" y="128411"/>
                  <a:pt x="53622" y="132644"/>
                </a:cubicBezTo>
                <a:cubicBezTo>
                  <a:pt x="62089" y="136877"/>
                  <a:pt x="62089" y="132644"/>
                  <a:pt x="62089" y="132644"/>
                </a:cubicBezTo>
              </a:path>
            </a:pathLst>
          </a:custGeom>
          <a:noFill/>
          <a:ln w="25400">
            <a:solidFill>
              <a:srgbClr val="00000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5409" name="Freeform 88"/>
          <p:cNvSpPr>
            <a:spLocks noChangeArrowheads="1"/>
          </p:cNvSpPr>
          <p:nvPr/>
        </p:nvSpPr>
        <p:spPr bwMode="auto">
          <a:xfrm>
            <a:off x="3409950" y="4046538"/>
            <a:ext cx="152400" cy="36512"/>
          </a:xfrm>
          <a:custGeom>
            <a:avLst/>
            <a:gdLst>
              <a:gd name="T0" fmla="*/ 0 w 152400"/>
              <a:gd name="T1" fmla="*/ 0 h 35277"/>
              <a:gd name="T2" fmla="*/ 76200 w 152400"/>
              <a:gd name="T3" fmla="*/ 43091 h 35277"/>
              <a:gd name="T4" fmla="*/ 152400 w 152400"/>
              <a:gd name="T5" fmla="*/ 10771 h 35277"/>
              <a:gd name="T6" fmla="*/ 0 60000 65536"/>
              <a:gd name="T7" fmla="*/ 0 60000 65536"/>
              <a:gd name="T8" fmla="*/ 0 60000 65536"/>
              <a:gd name="T9" fmla="*/ 0 w 152400"/>
              <a:gd name="T10" fmla="*/ 0 h 35277"/>
              <a:gd name="T11" fmla="*/ 152400 w 152400"/>
              <a:gd name="T12" fmla="*/ 35277 h 35277"/>
            </a:gdLst>
            <a:ahLst/>
            <a:cxnLst>
              <a:cxn ang="T6">
                <a:pos x="T0" y="T1"/>
              </a:cxn>
              <a:cxn ang="T7">
                <a:pos x="T2" y="T3"/>
              </a:cxn>
              <a:cxn ang="T8">
                <a:pos x="T4" y="T5"/>
              </a:cxn>
            </a:cxnLst>
            <a:rect l="T9" t="T10" r="T11" b="T12"/>
            <a:pathLst>
              <a:path w="152400" h="35277">
                <a:moveTo>
                  <a:pt x="0" y="0"/>
                </a:moveTo>
                <a:cubicBezTo>
                  <a:pt x="25400" y="16227"/>
                  <a:pt x="50800" y="32455"/>
                  <a:pt x="76200" y="33866"/>
                </a:cubicBezTo>
                <a:cubicBezTo>
                  <a:pt x="101600" y="35277"/>
                  <a:pt x="152400" y="8466"/>
                  <a:pt x="152400" y="8466"/>
                </a:cubicBezTo>
              </a:path>
            </a:pathLst>
          </a:custGeom>
          <a:noFill/>
          <a:ln w="38100">
            <a:solidFill>
              <a:srgbClr val="000000"/>
            </a:solidFill>
            <a:round/>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5410" name="Freeform 90"/>
          <p:cNvSpPr>
            <a:spLocks noChangeArrowheads="1"/>
          </p:cNvSpPr>
          <p:nvPr/>
        </p:nvSpPr>
        <p:spPr bwMode="auto">
          <a:xfrm>
            <a:off x="3749675" y="4046538"/>
            <a:ext cx="177800" cy="44450"/>
          </a:xfrm>
          <a:custGeom>
            <a:avLst/>
            <a:gdLst>
              <a:gd name="T0" fmla="*/ 0 w 177800"/>
              <a:gd name="T1" fmla="*/ 9470 h 43744"/>
              <a:gd name="T2" fmla="*/ 76200 w 177800"/>
              <a:gd name="T3" fmla="*/ 47352 h 43744"/>
              <a:gd name="T4" fmla="*/ 177800 w 177800"/>
              <a:gd name="T5" fmla="*/ 0 h 43744"/>
              <a:gd name="T6" fmla="*/ 0 60000 65536"/>
              <a:gd name="T7" fmla="*/ 0 60000 65536"/>
              <a:gd name="T8" fmla="*/ 0 60000 65536"/>
              <a:gd name="T9" fmla="*/ 0 w 177800"/>
              <a:gd name="T10" fmla="*/ 0 h 43744"/>
              <a:gd name="T11" fmla="*/ 177800 w 177800"/>
              <a:gd name="T12" fmla="*/ 43744 h 43744"/>
            </a:gdLst>
            <a:ahLst/>
            <a:cxnLst>
              <a:cxn ang="T6">
                <a:pos x="T0" y="T1"/>
              </a:cxn>
              <a:cxn ang="T7">
                <a:pos x="T2" y="T3"/>
              </a:cxn>
              <a:cxn ang="T8">
                <a:pos x="T4" y="T5"/>
              </a:cxn>
            </a:cxnLst>
            <a:rect l="T9" t="T10" r="T11" b="T12"/>
            <a:pathLst>
              <a:path w="177800" h="43744">
                <a:moveTo>
                  <a:pt x="0" y="8466"/>
                </a:moveTo>
                <a:cubicBezTo>
                  <a:pt x="23283" y="26105"/>
                  <a:pt x="46567" y="43744"/>
                  <a:pt x="76200" y="42333"/>
                </a:cubicBezTo>
                <a:cubicBezTo>
                  <a:pt x="105833" y="40922"/>
                  <a:pt x="177800" y="0"/>
                  <a:pt x="177800" y="0"/>
                </a:cubicBezTo>
              </a:path>
            </a:pathLst>
          </a:custGeom>
          <a:noFill/>
          <a:ln w="38100">
            <a:solidFill>
              <a:srgbClr val="000000"/>
            </a:solidFill>
            <a:round/>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cxnSp>
        <p:nvCxnSpPr>
          <p:cNvPr id="92" name="Straight Connector 91"/>
          <p:cNvCxnSpPr/>
          <p:nvPr/>
        </p:nvCxnSpPr>
        <p:spPr>
          <a:xfrm flipV="1">
            <a:off x="3648075" y="4953000"/>
            <a:ext cx="1443038" cy="4763"/>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5" name="Rectangle 64"/>
          <p:cNvSpPr>
            <a:spLocks noChangeArrowheads="1"/>
          </p:cNvSpPr>
          <p:nvPr/>
        </p:nvSpPr>
        <p:spPr bwMode="auto">
          <a:xfrm>
            <a:off x="127000" y="165100"/>
            <a:ext cx="10045700" cy="6627813"/>
          </a:xfrm>
          <a:prstGeom prst="rect">
            <a:avLst/>
          </a:prstGeom>
          <a:noFill/>
          <a:ln w="9525">
            <a:solidFill>
              <a:schemeClr val="tx1"/>
            </a:solidFill>
            <a:miter lim="800000"/>
            <a:headEnd/>
            <a:tailEnd/>
          </a:ln>
          <a:effectLst>
            <a:outerShdw dist="23000" dir="5400000" rotWithShape="0">
              <a:srgbClr val="808080">
                <a:alpha val="34998"/>
              </a:srgbClr>
            </a:outerShdw>
          </a:effectLst>
          <a:extLst/>
        </p:spPr>
        <p:txBody>
          <a:bodyPr anchor="ctr"/>
          <a:lstStyle/>
          <a:p>
            <a:pPr algn="ctr">
              <a:defRPr/>
            </a:pPr>
            <a:endParaRPr lang="en-US">
              <a:solidFill>
                <a:schemeClr val="lt1"/>
              </a:solidFill>
              <a:latin typeface="+mn-lt"/>
              <a:ea typeface="ＭＳ Ｐゴシック" pitchFamily="-112" charset="-128"/>
              <a:cs typeface="+mn-cs"/>
            </a:endParaRPr>
          </a:p>
        </p:txBody>
      </p:sp>
      <p:grpSp>
        <p:nvGrpSpPr>
          <p:cNvPr id="53301" name="Group 6"/>
          <p:cNvGrpSpPr>
            <a:grpSpLocks/>
          </p:cNvGrpSpPr>
          <p:nvPr/>
        </p:nvGrpSpPr>
        <p:grpSpPr bwMode="auto">
          <a:xfrm>
            <a:off x="-431800" y="-104775"/>
            <a:ext cx="11234738" cy="1171575"/>
            <a:chOff x="-272" y="-66"/>
            <a:chExt cx="7077" cy="738"/>
          </a:xfrm>
        </p:grpSpPr>
        <p:sp>
          <p:nvSpPr>
            <p:cNvPr id="57" name="Rectangle 8"/>
            <p:cNvSpPr>
              <a:spLocks noChangeArrowheads="1"/>
            </p:cNvSpPr>
            <p:nvPr/>
          </p:nvSpPr>
          <p:spPr bwMode="auto">
            <a:xfrm>
              <a:off x="-72" y="0"/>
              <a:ext cx="6816" cy="672"/>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53303" name="Rectangle 17"/>
            <p:cNvSpPr>
              <a:spLocks noChangeArrowheads="1"/>
            </p:cNvSpPr>
            <p:nvPr/>
          </p:nvSpPr>
          <p:spPr bwMode="auto">
            <a:xfrm>
              <a:off x="-272" y="-66"/>
              <a:ext cx="7077" cy="6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8"/>
            <p:cNvSpPr>
              <a:spLocks noChangeArrowheads="1"/>
            </p:cNvSpPr>
            <p:nvPr/>
          </p:nvSpPr>
          <p:spPr bwMode="auto">
            <a:xfrm>
              <a:off x="-136" y="0"/>
              <a:ext cx="6832" cy="576"/>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53305" name="Rectangle 4"/>
            <p:cNvSpPr>
              <a:spLocks noChangeArrowheads="1"/>
            </p:cNvSpPr>
            <p:nvPr/>
          </p:nvSpPr>
          <p:spPr bwMode="auto">
            <a:xfrm>
              <a:off x="456" y="48"/>
              <a:ext cx="550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Leg Clots - Anatomy 101</a:t>
              </a:r>
            </a:p>
          </p:txBody>
        </p:sp>
      </p:grpSp>
    </p:spTree>
    <p:extLst>
      <p:ext uri="{BB962C8B-B14F-4D97-AF65-F5344CB8AC3E}">
        <p14:creationId xmlns:p14="http://schemas.microsoft.com/office/powerpoint/2010/main" val="1337961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34"/>
          <p:cNvGrpSpPr>
            <a:grpSpLocks/>
          </p:cNvGrpSpPr>
          <p:nvPr/>
        </p:nvGrpSpPr>
        <p:grpSpPr bwMode="auto">
          <a:xfrm>
            <a:off x="-431800" y="-104775"/>
            <a:ext cx="11234738" cy="1171575"/>
            <a:chOff x="-272" y="-66"/>
            <a:chExt cx="7077" cy="738"/>
          </a:xfrm>
        </p:grpSpPr>
        <p:sp>
          <p:nvSpPr>
            <p:cNvPr id="30" name="Rectangle 8"/>
            <p:cNvSpPr>
              <a:spLocks noChangeArrowheads="1"/>
            </p:cNvSpPr>
            <p:nvPr/>
          </p:nvSpPr>
          <p:spPr bwMode="auto">
            <a:xfrm>
              <a:off x="-72" y="0"/>
              <a:ext cx="6816" cy="672"/>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68622" name="Rectangle 17"/>
            <p:cNvSpPr>
              <a:spLocks noChangeArrowheads="1"/>
            </p:cNvSpPr>
            <p:nvPr/>
          </p:nvSpPr>
          <p:spPr bwMode="auto">
            <a:xfrm>
              <a:off x="-272" y="-66"/>
              <a:ext cx="7077" cy="6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5"/>
            <p:cNvSpPr>
              <a:spLocks noChangeArrowheads="1"/>
            </p:cNvSpPr>
            <p:nvPr/>
          </p:nvSpPr>
          <p:spPr bwMode="auto">
            <a:xfrm>
              <a:off x="-136" y="0"/>
              <a:ext cx="6832" cy="576"/>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68624" name="Rectangle 8"/>
            <p:cNvSpPr>
              <a:spLocks noChangeAspect="1" noChangeArrowheads="1"/>
            </p:cNvSpPr>
            <p:nvPr/>
          </p:nvSpPr>
          <p:spPr bwMode="auto">
            <a:xfrm>
              <a:off x="1075"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68625" name="Text Box 9"/>
            <p:cNvSpPr txBox="1">
              <a:spLocks noChangeAspect="1" noChangeArrowheads="1"/>
            </p:cNvSpPr>
            <p:nvPr/>
          </p:nvSpPr>
          <p:spPr bwMode="auto">
            <a:xfrm>
              <a:off x="1075"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3</a:t>
              </a:r>
            </a:p>
          </p:txBody>
        </p:sp>
        <p:sp>
          <p:nvSpPr>
            <p:cNvPr id="68626" name="Rectangle 10"/>
            <p:cNvSpPr>
              <a:spLocks noChangeAspect="1" noChangeArrowheads="1"/>
            </p:cNvSpPr>
            <p:nvPr/>
          </p:nvSpPr>
          <p:spPr bwMode="auto">
            <a:xfrm>
              <a:off x="1464"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68627" name="Text Box 11"/>
            <p:cNvSpPr txBox="1">
              <a:spLocks noChangeAspect="1" noChangeArrowheads="1"/>
            </p:cNvSpPr>
            <p:nvPr/>
          </p:nvSpPr>
          <p:spPr bwMode="auto">
            <a:xfrm>
              <a:off x="1464"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4</a:t>
              </a:r>
            </a:p>
          </p:txBody>
        </p:sp>
        <p:sp>
          <p:nvSpPr>
            <p:cNvPr id="68628" name="Rectangle 12"/>
            <p:cNvSpPr>
              <a:spLocks noChangeAspect="1" noChangeArrowheads="1"/>
            </p:cNvSpPr>
            <p:nvPr/>
          </p:nvSpPr>
          <p:spPr bwMode="auto">
            <a:xfrm>
              <a:off x="1859"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68629" name="Text Box 13"/>
            <p:cNvSpPr txBox="1">
              <a:spLocks noChangeAspect="1" noChangeArrowheads="1"/>
            </p:cNvSpPr>
            <p:nvPr/>
          </p:nvSpPr>
          <p:spPr bwMode="auto">
            <a:xfrm>
              <a:off x="1859"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5</a:t>
              </a:r>
            </a:p>
          </p:txBody>
        </p:sp>
        <p:sp>
          <p:nvSpPr>
            <p:cNvPr id="68630" name="Rectangle 14"/>
            <p:cNvSpPr>
              <a:spLocks noChangeAspect="1" noChangeArrowheads="1"/>
            </p:cNvSpPr>
            <p:nvPr/>
          </p:nvSpPr>
          <p:spPr bwMode="auto">
            <a:xfrm>
              <a:off x="2259"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68631" name="Text Box 15"/>
            <p:cNvSpPr txBox="1">
              <a:spLocks noChangeAspect="1" noChangeArrowheads="1"/>
            </p:cNvSpPr>
            <p:nvPr/>
          </p:nvSpPr>
          <p:spPr bwMode="auto">
            <a:xfrm>
              <a:off x="2259"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6</a:t>
              </a:r>
            </a:p>
          </p:txBody>
        </p:sp>
        <p:sp>
          <p:nvSpPr>
            <p:cNvPr id="68632" name="Rectangle 16"/>
            <p:cNvSpPr>
              <a:spLocks noChangeAspect="1" noChangeArrowheads="1"/>
            </p:cNvSpPr>
            <p:nvPr/>
          </p:nvSpPr>
          <p:spPr bwMode="auto">
            <a:xfrm>
              <a:off x="2653" y="11"/>
              <a:ext cx="373"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68633" name="Text Box 17"/>
            <p:cNvSpPr txBox="1">
              <a:spLocks noChangeAspect="1" noChangeArrowheads="1"/>
            </p:cNvSpPr>
            <p:nvPr/>
          </p:nvSpPr>
          <p:spPr bwMode="auto">
            <a:xfrm>
              <a:off x="2653" y="104"/>
              <a:ext cx="37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7</a:t>
              </a:r>
            </a:p>
          </p:txBody>
        </p:sp>
        <p:sp>
          <p:nvSpPr>
            <p:cNvPr id="68634" name="Rectangle 18"/>
            <p:cNvSpPr>
              <a:spLocks noChangeAspect="1" noChangeArrowheads="1"/>
            </p:cNvSpPr>
            <p:nvPr/>
          </p:nvSpPr>
          <p:spPr bwMode="auto">
            <a:xfrm>
              <a:off x="3048"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68635" name="Text Box 19"/>
            <p:cNvSpPr txBox="1">
              <a:spLocks noChangeAspect="1" noChangeArrowheads="1"/>
            </p:cNvSpPr>
            <p:nvPr/>
          </p:nvSpPr>
          <p:spPr bwMode="auto">
            <a:xfrm>
              <a:off x="3048"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8</a:t>
              </a:r>
            </a:p>
          </p:txBody>
        </p:sp>
        <p:sp>
          <p:nvSpPr>
            <p:cNvPr id="68636" name="Rectangle 20"/>
            <p:cNvSpPr>
              <a:spLocks noChangeAspect="1" noChangeArrowheads="1"/>
            </p:cNvSpPr>
            <p:nvPr/>
          </p:nvSpPr>
          <p:spPr bwMode="auto">
            <a:xfrm>
              <a:off x="3443"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68637" name="Text Box 21"/>
            <p:cNvSpPr txBox="1">
              <a:spLocks noChangeAspect="1" noChangeArrowheads="1"/>
            </p:cNvSpPr>
            <p:nvPr/>
          </p:nvSpPr>
          <p:spPr bwMode="auto">
            <a:xfrm>
              <a:off x="3443"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9</a:t>
              </a:r>
            </a:p>
          </p:txBody>
        </p:sp>
        <p:sp>
          <p:nvSpPr>
            <p:cNvPr id="68638" name="Rectangle 22"/>
            <p:cNvSpPr>
              <a:spLocks noChangeAspect="1" noChangeArrowheads="1"/>
            </p:cNvSpPr>
            <p:nvPr/>
          </p:nvSpPr>
          <p:spPr bwMode="auto">
            <a:xfrm>
              <a:off x="3831"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68639" name="Text Box 23"/>
            <p:cNvSpPr txBox="1">
              <a:spLocks noChangeAspect="1" noChangeArrowheads="1"/>
            </p:cNvSpPr>
            <p:nvPr/>
          </p:nvSpPr>
          <p:spPr bwMode="auto">
            <a:xfrm>
              <a:off x="3784" y="93"/>
              <a:ext cx="44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10</a:t>
              </a:r>
            </a:p>
          </p:txBody>
        </p:sp>
        <p:grpSp>
          <p:nvGrpSpPr>
            <p:cNvPr id="68640" name="Group 51"/>
            <p:cNvGrpSpPr>
              <a:grpSpLocks/>
            </p:cNvGrpSpPr>
            <p:nvPr/>
          </p:nvGrpSpPr>
          <p:grpSpPr bwMode="auto">
            <a:xfrm>
              <a:off x="-136" y="0"/>
              <a:ext cx="6832" cy="576"/>
              <a:chOff x="-215900" y="1752600"/>
              <a:chExt cx="10845800" cy="914400"/>
            </a:xfrm>
          </p:grpSpPr>
          <p:sp>
            <p:nvSpPr>
              <p:cNvPr id="53"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68642"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PE – History, Work-Up</a:t>
                </a:r>
              </a:p>
            </p:txBody>
          </p:sp>
        </p:grpSp>
      </p:grpSp>
      <p:sp>
        <p:nvSpPr>
          <p:cNvPr id="35"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68612"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8"/>
          <p:cNvSpPr>
            <a:spLocks noChangeArrowheads="1"/>
          </p:cNvSpPr>
          <p:nvPr/>
        </p:nvSpPr>
        <p:spPr bwMode="auto">
          <a:xfrm>
            <a:off x="-215900"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68614" name="Rectangle 4"/>
          <p:cNvSpPr>
            <a:spLocks noChangeArrowheads="1"/>
          </p:cNvSpPr>
          <p:nvPr/>
        </p:nvSpPr>
        <p:spPr bwMode="auto">
          <a:xfrm>
            <a:off x="6477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a:solidFill>
                  <a:schemeClr val="bg1"/>
                </a:solidFill>
              </a:rPr>
              <a:t>        Imaging, Lab Testing</a:t>
            </a:r>
          </a:p>
        </p:txBody>
      </p:sp>
    </p:spTree>
    <p:extLst>
      <p:ext uri="{BB962C8B-B14F-4D97-AF65-F5344CB8AC3E}">
        <p14:creationId xmlns:p14="http://schemas.microsoft.com/office/powerpoint/2010/main" val="199579769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34"/>
          <p:cNvGrpSpPr>
            <a:grpSpLocks/>
          </p:cNvGrpSpPr>
          <p:nvPr/>
        </p:nvGrpSpPr>
        <p:grpSpPr bwMode="auto">
          <a:xfrm>
            <a:off x="-431800" y="-104775"/>
            <a:ext cx="11234738" cy="1171575"/>
            <a:chOff x="-272" y="-66"/>
            <a:chExt cx="7077" cy="738"/>
          </a:xfrm>
        </p:grpSpPr>
        <p:sp>
          <p:nvSpPr>
            <p:cNvPr id="30" name="Rectangle 8"/>
            <p:cNvSpPr>
              <a:spLocks noChangeArrowheads="1"/>
            </p:cNvSpPr>
            <p:nvPr/>
          </p:nvSpPr>
          <p:spPr bwMode="auto">
            <a:xfrm>
              <a:off x="-72" y="0"/>
              <a:ext cx="6816" cy="672"/>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70666" name="Rectangle 17"/>
            <p:cNvSpPr>
              <a:spLocks noChangeArrowheads="1"/>
            </p:cNvSpPr>
            <p:nvPr/>
          </p:nvSpPr>
          <p:spPr bwMode="auto">
            <a:xfrm>
              <a:off x="-272" y="-66"/>
              <a:ext cx="7077" cy="6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5"/>
            <p:cNvSpPr>
              <a:spLocks noChangeArrowheads="1"/>
            </p:cNvSpPr>
            <p:nvPr/>
          </p:nvSpPr>
          <p:spPr bwMode="auto">
            <a:xfrm>
              <a:off x="-136" y="0"/>
              <a:ext cx="6832" cy="576"/>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70668" name="Rectangle 8"/>
            <p:cNvSpPr>
              <a:spLocks noChangeAspect="1" noChangeArrowheads="1"/>
            </p:cNvSpPr>
            <p:nvPr/>
          </p:nvSpPr>
          <p:spPr bwMode="auto">
            <a:xfrm>
              <a:off x="1075"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0669" name="Text Box 9"/>
            <p:cNvSpPr txBox="1">
              <a:spLocks noChangeAspect="1" noChangeArrowheads="1"/>
            </p:cNvSpPr>
            <p:nvPr/>
          </p:nvSpPr>
          <p:spPr bwMode="auto">
            <a:xfrm>
              <a:off x="1075"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3</a:t>
              </a:r>
            </a:p>
          </p:txBody>
        </p:sp>
        <p:sp>
          <p:nvSpPr>
            <p:cNvPr id="70670" name="Rectangle 10"/>
            <p:cNvSpPr>
              <a:spLocks noChangeAspect="1" noChangeArrowheads="1"/>
            </p:cNvSpPr>
            <p:nvPr/>
          </p:nvSpPr>
          <p:spPr bwMode="auto">
            <a:xfrm>
              <a:off x="1464"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0671" name="Text Box 11"/>
            <p:cNvSpPr txBox="1">
              <a:spLocks noChangeAspect="1" noChangeArrowheads="1"/>
            </p:cNvSpPr>
            <p:nvPr/>
          </p:nvSpPr>
          <p:spPr bwMode="auto">
            <a:xfrm>
              <a:off x="1464"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4</a:t>
              </a:r>
            </a:p>
          </p:txBody>
        </p:sp>
        <p:sp>
          <p:nvSpPr>
            <p:cNvPr id="70672" name="Rectangle 12"/>
            <p:cNvSpPr>
              <a:spLocks noChangeAspect="1" noChangeArrowheads="1"/>
            </p:cNvSpPr>
            <p:nvPr/>
          </p:nvSpPr>
          <p:spPr bwMode="auto">
            <a:xfrm>
              <a:off x="1859"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0673" name="Text Box 13"/>
            <p:cNvSpPr txBox="1">
              <a:spLocks noChangeAspect="1" noChangeArrowheads="1"/>
            </p:cNvSpPr>
            <p:nvPr/>
          </p:nvSpPr>
          <p:spPr bwMode="auto">
            <a:xfrm>
              <a:off x="1859"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5</a:t>
              </a:r>
            </a:p>
          </p:txBody>
        </p:sp>
        <p:sp>
          <p:nvSpPr>
            <p:cNvPr id="70674" name="Rectangle 14"/>
            <p:cNvSpPr>
              <a:spLocks noChangeAspect="1" noChangeArrowheads="1"/>
            </p:cNvSpPr>
            <p:nvPr/>
          </p:nvSpPr>
          <p:spPr bwMode="auto">
            <a:xfrm>
              <a:off x="2259"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0675" name="Text Box 15"/>
            <p:cNvSpPr txBox="1">
              <a:spLocks noChangeAspect="1" noChangeArrowheads="1"/>
            </p:cNvSpPr>
            <p:nvPr/>
          </p:nvSpPr>
          <p:spPr bwMode="auto">
            <a:xfrm>
              <a:off x="2259"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6</a:t>
              </a:r>
            </a:p>
          </p:txBody>
        </p:sp>
        <p:sp>
          <p:nvSpPr>
            <p:cNvPr id="70676" name="Rectangle 16"/>
            <p:cNvSpPr>
              <a:spLocks noChangeAspect="1" noChangeArrowheads="1"/>
            </p:cNvSpPr>
            <p:nvPr/>
          </p:nvSpPr>
          <p:spPr bwMode="auto">
            <a:xfrm>
              <a:off x="2653" y="11"/>
              <a:ext cx="373"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0677" name="Text Box 17"/>
            <p:cNvSpPr txBox="1">
              <a:spLocks noChangeAspect="1" noChangeArrowheads="1"/>
            </p:cNvSpPr>
            <p:nvPr/>
          </p:nvSpPr>
          <p:spPr bwMode="auto">
            <a:xfrm>
              <a:off x="2653" y="104"/>
              <a:ext cx="37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7</a:t>
              </a:r>
            </a:p>
          </p:txBody>
        </p:sp>
        <p:sp>
          <p:nvSpPr>
            <p:cNvPr id="70678" name="Rectangle 18"/>
            <p:cNvSpPr>
              <a:spLocks noChangeAspect="1" noChangeArrowheads="1"/>
            </p:cNvSpPr>
            <p:nvPr/>
          </p:nvSpPr>
          <p:spPr bwMode="auto">
            <a:xfrm>
              <a:off x="3048"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0679" name="Text Box 19"/>
            <p:cNvSpPr txBox="1">
              <a:spLocks noChangeAspect="1" noChangeArrowheads="1"/>
            </p:cNvSpPr>
            <p:nvPr/>
          </p:nvSpPr>
          <p:spPr bwMode="auto">
            <a:xfrm>
              <a:off x="3048"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8</a:t>
              </a:r>
            </a:p>
          </p:txBody>
        </p:sp>
        <p:sp>
          <p:nvSpPr>
            <p:cNvPr id="70680" name="Rectangle 20"/>
            <p:cNvSpPr>
              <a:spLocks noChangeAspect="1" noChangeArrowheads="1"/>
            </p:cNvSpPr>
            <p:nvPr/>
          </p:nvSpPr>
          <p:spPr bwMode="auto">
            <a:xfrm>
              <a:off x="3443"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0681" name="Text Box 21"/>
            <p:cNvSpPr txBox="1">
              <a:spLocks noChangeAspect="1" noChangeArrowheads="1"/>
            </p:cNvSpPr>
            <p:nvPr/>
          </p:nvSpPr>
          <p:spPr bwMode="auto">
            <a:xfrm>
              <a:off x="3443"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9</a:t>
              </a:r>
            </a:p>
          </p:txBody>
        </p:sp>
        <p:sp>
          <p:nvSpPr>
            <p:cNvPr id="70682" name="Rectangle 22"/>
            <p:cNvSpPr>
              <a:spLocks noChangeAspect="1" noChangeArrowheads="1"/>
            </p:cNvSpPr>
            <p:nvPr/>
          </p:nvSpPr>
          <p:spPr bwMode="auto">
            <a:xfrm>
              <a:off x="3831"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0683" name="Text Box 23"/>
            <p:cNvSpPr txBox="1">
              <a:spLocks noChangeAspect="1" noChangeArrowheads="1"/>
            </p:cNvSpPr>
            <p:nvPr/>
          </p:nvSpPr>
          <p:spPr bwMode="auto">
            <a:xfrm>
              <a:off x="3784" y="93"/>
              <a:ext cx="44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10</a:t>
              </a:r>
            </a:p>
          </p:txBody>
        </p:sp>
        <p:grpSp>
          <p:nvGrpSpPr>
            <p:cNvPr id="70684" name="Group 51"/>
            <p:cNvGrpSpPr>
              <a:grpSpLocks/>
            </p:cNvGrpSpPr>
            <p:nvPr/>
          </p:nvGrpSpPr>
          <p:grpSpPr bwMode="auto">
            <a:xfrm>
              <a:off x="-136" y="0"/>
              <a:ext cx="6832" cy="576"/>
              <a:chOff x="-215900" y="1752600"/>
              <a:chExt cx="10845800" cy="914400"/>
            </a:xfrm>
          </p:grpSpPr>
          <p:sp>
            <p:nvSpPr>
              <p:cNvPr id="53"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70686"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Doppler Ultrasound - Caveats</a:t>
                </a:r>
              </a:p>
            </p:txBody>
          </p:sp>
        </p:grpSp>
      </p:grpSp>
      <p:sp>
        <p:nvSpPr>
          <p:cNvPr id="62467" name="Rectangle 8"/>
          <p:cNvSpPr>
            <a:spLocks noChangeArrowheads="1"/>
          </p:cNvSpPr>
          <p:nvPr/>
        </p:nvSpPr>
        <p:spPr bwMode="auto">
          <a:xfrm>
            <a:off x="1485900" y="1752600"/>
            <a:ext cx="7772400" cy="2286000"/>
          </a:xfrm>
          <a:prstGeom prst="rect">
            <a:avLst/>
          </a:prstGeom>
          <a:solidFill>
            <a:schemeClr val="bg1">
              <a:lumMod val="95000"/>
            </a:schemeClr>
          </a:solidFill>
          <a:ln w="12700">
            <a:solidFill>
              <a:schemeClr val="tx1"/>
            </a:solidFill>
            <a:miter lim="800000"/>
            <a:headEnd/>
            <a:tailEnd/>
          </a:ln>
        </p:spPr>
        <p:txBody>
          <a:bodyPr lIns="90478" tIns="44445" rIns="90478" bIns="44445"/>
          <a:lstStyle/>
          <a:p>
            <a:pPr marL="406400" lvl="1" indent="-292100">
              <a:lnSpc>
                <a:spcPct val="150000"/>
              </a:lnSpc>
              <a:spcBef>
                <a:spcPct val="20000"/>
              </a:spcBef>
              <a:buClr>
                <a:schemeClr val="tx1"/>
              </a:buClr>
              <a:buFont typeface="Wingdings" pitchFamily="-110" charset="2"/>
              <a:buChar char="§"/>
              <a:defRPr/>
            </a:pPr>
            <a:r>
              <a:rPr lang="en-US" sz="2000" b="0">
                <a:latin typeface="Arial" pitchFamily="-110" charset="0"/>
                <a:ea typeface="Times New Roman" pitchFamily="-110" charset="0"/>
                <a:cs typeface="Times New Roman" pitchFamily="-110" charset="0"/>
              </a:rPr>
              <a:t>“</a:t>
            </a:r>
            <a:r>
              <a:rPr lang="en-US" sz="2000" b="0" u="sng">
                <a:latin typeface="Arial" pitchFamily="-110" charset="0"/>
                <a:ea typeface="Times New Roman" pitchFamily="-110" charset="0"/>
                <a:cs typeface="Times New Roman" pitchFamily="-110" charset="0"/>
              </a:rPr>
              <a:t>Acute</a:t>
            </a:r>
            <a:r>
              <a:rPr lang="en-US" sz="2000" b="0">
                <a:latin typeface="Arial" pitchFamily="-110" charset="0"/>
                <a:ea typeface="Times New Roman" pitchFamily="-110" charset="0"/>
                <a:cs typeface="Times New Roman" pitchFamily="-110" charset="0"/>
              </a:rPr>
              <a:t>” = acute or subacute (day to weeks to up to 3 months)</a:t>
            </a:r>
          </a:p>
          <a:p>
            <a:pPr marL="1092200" lvl="2" indent="-228600">
              <a:lnSpc>
                <a:spcPct val="150000"/>
              </a:lnSpc>
              <a:spcBef>
                <a:spcPct val="20000"/>
              </a:spcBef>
              <a:buClr>
                <a:schemeClr val="tx1"/>
              </a:buClr>
              <a:buFont typeface="Wingdings" pitchFamily="-110" charset="2"/>
              <a:buChar char="§"/>
              <a:defRPr/>
            </a:pPr>
            <a:r>
              <a:rPr lang="en-US" sz="2000" b="0">
                <a:latin typeface="Arial" pitchFamily="-110" charset="0"/>
                <a:ea typeface="Times New Roman" pitchFamily="-110" charset="0"/>
                <a:cs typeface="Times New Roman" pitchFamily="-110" charset="0"/>
              </a:rPr>
              <a:t>Dilated vein</a:t>
            </a:r>
          </a:p>
          <a:p>
            <a:pPr marL="1092200" lvl="2" indent="-228600">
              <a:lnSpc>
                <a:spcPct val="150000"/>
              </a:lnSpc>
              <a:spcBef>
                <a:spcPct val="20000"/>
              </a:spcBef>
              <a:buClr>
                <a:schemeClr val="tx1"/>
              </a:buClr>
              <a:buFont typeface="Wingdings" pitchFamily="-110" charset="2"/>
              <a:buChar char="§"/>
              <a:defRPr/>
            </a:pPr>
            <a:r>
              <a:rPr lang="en-US" sz="2000" b="0">
                <a:latin typeface="Arial" pitchFamily="-110" charset="0"/>
                <a:ea typeface="Times New Roman" pitchFamily="-110" charset="0"/>
                <a:cs typeface="Times New Roman" pitchFamily="-110" charset="0"/>
              </a:rPr>
              <a:t>“spongy” appearance</a:t>
            </a:r>
          </a:p>
          <a:p>
            <a:pPr marL="1092200" lvl="2" indent="-228600">
              <a:lnSpc>
                <a:spcPct val="150000"/>
              </a:lnSpc>
              <a:spcBef>
                <a:spcPct val="20000"/>
              </a:spcBef>
              <a:buClr>
                <a:schemeClr val="tx1"/>
              </a:buClr>
              <a:buFont typeface="Wingdings" pitchFamily="-110" charset="2"/>
              <a:buChar char="§"/>
              <a:defRPr/>
            </a:pPr>
            <a:r>
              <a:rPr lang="en-US" sz="2000" b="0">
                <a:latin typeface="Arial" pitchFamily="-110" charset="0"/>
                <a:ea typeface="Times New Roman" pitchFamily="-110" charset="0"/>
                <a:cs typeface="Times New Roman" pitchFamily="-110" charset="0"/>
              </a:rPr>
              <a:t>Non-hyperechoic intraluminal material</a:t>
            </a:r>
          </a:p>
        </p:txBody>
      </p:sp>
      <p:sp>
        <p:nvSpPr>
          <p:cNvPr id="70660" name="Rectangle 4"/>
          <p:cNvSpPr>
            <a:spLocks noChangeArrowheads="1"/>
          </p:cNvSpPr>
          <p:nvPr/>
        </p:nvSpPr>
        <p:spPr bwMode="auto">
          <a:xfrm>
            <a:off x="1485900" y="1143000"/>
            <a:ext cx="609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a:solidFill>
                  <a:srgbClr val="C00000"/>
                </a:solidFill>
              </a:rPr>
              <a:t>Caveats</a:t>
            </a:r>
          </a:p>
        </p:txBody>
      </p:sp>
      <p:pic>
        <p:nvPicPr>
          <p:cNvPr id="70661" name="Picture 6" descr="DVT%20Doppler%20ultrasound%20N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590800"/>
            <a:ext cx="15240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4"/>
          <p:cNvSpPr>
            <a:spLocks noChangeArrowheads="1"/>
          </p:cNvSpPr>
          <p:nvPr/>
        </p:nvSpPr>
        <p:spPr bwMode="auto">
          <a:xfrm>
            <a:off x="1562100" y="4343400"/>
            <a:ext cx="609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a:solidFill>
                  <a:srgbClr val="C00000"/>
                </a:solidFill>
              </a:rPr>
              <a:t>Diagnosing recurrent DVT</a:t>
            </a:r>
          </a:p>
        </p:txBody>
      </p:sp>
      <p:sp>
        <p:nvSpPr>
          <p:cNvPr id="32" name="Rectangle 8"/>
          <p:cNvSpPr>
            <a:spLocks noChangeArrowheads="1"/>
          </p:cNvSpPr>
          <p:nvPr/>
        </p:nvSpPr>
        <p:spPr bwMode="auto">
          <a:xfrm>
            <a:off x="1485900" y="4953000"/>
            <a:ext cx="7772400" cy="1143000"/>
          </a:xfrm>
          <a:prstGeom prst="rect">
            <a:avLst/>
          </a:prstGeom>
          <a:solidFill>
            <a:schemeClr val="bg1">
              <a:lumMod val="95000"/>
            </a:schemeClr>
          </a:solidFill>
          <a:ln w="12700">
            <a:solidFill>
              <a:schemeClr val="tx1"/>
            </a:solidFill>
            <a:miter lim="800000"/>
            <a:headEnd/>
            <a:tailEnd/>
          </a:ln>
        </p:spPr>
        <p:txBody>
          <a:bodyPr lIns="90478" tIns="44445" rIns="90478" bIns="44445"/>
          <a:lstStyle/>
          <a:p>
            <a:pPr marL="406400" lvl="1" indent="-292100">
              <a:lnSpc>
                <a:spcPct val="150000"/>
              </a:lnSpc>
              <a:spcBef>
                <a:spcPct val="20000"/>
              </a:spcBef>
              <a:buClr>
                <a:schemeClr val="tx1"/>
              </a:buClr>
              <a:buFont typeface="Wingdings" charset="0"/>
              <a:buChar char="§"/>
            </a:pPr>
            <a:r>
              <a:rPr lang="en-US" sz="2000" b="0">
                <a:cs typeface="Times New Roman" charset="0"/>
              </a:rPr>
              <a:t>Decision is </a:t>
            </a:r>
            <a:r>
              <a:rPr lang="en-US" sz="2000" b="0"/>
              <a:t>conglomerate of  new clinical symptoms, DD, Doppler US </a:t>
            </a:r>
            <a:endParaRPr lang="en-US" sz="2000" b="0">
              <a:cs typeface="Times New Roman" charset="0"/>
            </a:endParaRPr>
          </a:p>
        </p:txBody>
      </p:sp>
      <p:sp>
        <p:nvSpPr>
          <p:cNvPr id="64520" name="TextBox 33"/>
          <p:cNvSpPr txBox="1">
            <a:spLocks noChangeArrowheads="1"/>
          </p:cNvSpPr>
          <p:nvPr/>
        </p:nvSpPr>
        <p:spPr bwMode="auto">
          <a:xfrm>
            <a:off x="4507707" y="6096000"/>
            <a:ext cx="48267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b="0" dirty="0" smtClean="0"/>
              <a:t>[Bates SM.ACCP </a:t>
            </a:r>
            <a:r>
              <a:rPr lang="en-US" b="0" dirty="0"/>
              <a:t>guidelines, Chest </a:t>
            </a:r>
            <a:r>
              <a:rPr lang="en-US" b="0" dirty="0" smtClean="0"/>
              <a:t>2012;141:351S-418S]</a:t>
            </a:r>
            <a:endParaRPr lang="en-US" b="0" dirty="0"/>
          </a:p>
        </p:txBody>
      </p:sp>
    </p:spTree>
    <p:extLst>
      <p:ext uri="{BB962C8B-B14F-4D97-AF65-F5344CB8AC3E}">
        <p14:creationId xmlns:p14="http://schemas.microsoft.com/office/powerpoint/2010/main" val="151545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5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p:bldP spid="32" grpId="0" animBg="1"/>
      <p:bldP spid="645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34"/>
          <p:cNvGrpSpPr>
            <a:grpSpLocks/>
          </p:cNvGrpSpPr>
          <p:nvPr/>
        </p:nvGrpSpPr>
        <p:grpSpPr bwMode="auto">
          <a:xfrm>
            <a:off x="-431800" y="-104775"/>
            <a:ext cx="11234738" cy="1171575"/>
            <a:chOff x="-272" y="-66"/>
            <a:chExt cx="7077" cy="738"/>
          </a:xfrm>
        </p:grpSpPr>
        <p:sp>
          <p:nvSpPr>
            <p:cNvPr id="30" name="Rectangle 8"/>
            <p:cNvSpPr>
              <a:spLocks noChangeArrowheads="1"/>
            </p:cNvSpPr>
            <p:nvPr/>
          </p:nvSpPr>
          <p:spPr bwMode="auto">
            <a:xfrm>
              <a:off x="-72" y="0"/>
              <a:ext cx="6816" cy="672"/>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79882" name="Rectangle 17"/>
            <p:cNvSpPr>
              <a:spLocks noChangeArrowheads="1"/>
            </p:cNvSpPr>
            <p:nvPr/>
          </p:nvSpPr>
          <p:spPr bwMode="auto">
            <a:xfrm>
              <a:off x="-272" y="-66"/>
              <a:ext cx="7077" cy="6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5"/>
            <p:cNvSpPr>
              <a:spLocks noChangeArrowheads="1"/>
            </p:cNvSpPr>
            <p:nvPr/>
          </p:nvSpPr>
          <p:spPr bwMode="auto">
            <a:xfrm>
              <a:off x="-136" y="0"/>
              <a:ext cx="6832" cy="576"/>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79884" name="Rectangle 8"/>
            <p:cNvSpPr>
              <a:spLocks noChangeAspect="1" noChangeArrowheads="1"/>
            </p:cNvSpPr>
            <p:nvPr/>
          </p:nvSpPr>
          <p:spPr bwMode="auto">
            <a:xfrm>
              <a:off x="1075"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9885" name="Text Box 9"/>
            <p:cNvSpPr txBox="1">
              <a:spLocks noChangeAspect="1" noChangeArrowheads="1"/>
            </p:cNvSpPr>
            <p:nvPr/>
          </p:nvSpPr>
          <p:spPr bwMode="auto">
            <a:xfrm>
              <a:off x="1075"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3</a:t>
              </a:r>
            </a:p>
          </p:txBody>
        </p:sp>
        <p:sp>
          <p:nvSpPr>
            <p:cNvPr id="79886" name="Rectangle 10"/>
            <p:cNvSpPr>
              <a:spLocks noChangeAspect="1" noChangeArrowheads="1"/>
            </p:cNvSpPr>
            <p:nvPr/>
          </p:nvSpPr>
          <p:spPr bwMode="auto">
            <a:xfrm>
              <a:off x="1464"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9887" name="Text Box 11"/>
            <p:cNvSpPr txBox="1">
              <a:spLocks noChangeAspect="1" noChangeArrowheads="1"/>
            </p:cNvSpPr>
            <p:nvPr/>
          </p:nvSpPr>
          <p:spPr bwMode="auto">
            <a:xfrm>
              <a:off x="1464"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4</a:t>
              </a:r>
            </a:p>
          </p:txBody>
        </p:sp>
        <p:sp>
          <p:nvSpPr>
            <p:cNvPr id="79888" name="Rectangle 12"/>
            <p:cNvSpPr>
              <a:spLocks noChangeAspect="1" noChangeArrowheads="1"/>
            </p:cNvSpPr>
            <p:nvPr/>
          </p:nvSpPr>
          <p:spPr bwMode="auto">
            <a:xfrm>
              <a:off x="1859"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9889" name="Text Box 13"/>
            <p:cNvSpPr txBox="1">
              <a:spLocks noChangeAspect="1" noChangeArrowheads="1"/>
            </p:cNvSpPr>
            <p:nvPr/>
          </p:nvSpPr>
          <p:spPr bwMode="auto">
            <a:xfrm>
              <a:off x="1859"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5</a:t>
              </a:r>
            </a:p>
          </p:txBody>
        </p:sp>
        <p:sp>
          <p:nvSpPr>
            <p:cNvPr id="79890" name="Rectangle 14"/>
            <p:cNvSpPr>
              <a:spLocks noChangeAspect="1" noChangeArrowheads="1"/>
            </p:cNvSpPr>
            <p:nvPr/>
          </p:nvSpPr>
          <p:spPr bwMode="auto">
            <a:xfrm>
              <a:off x="2259"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9891" name="Text Box 15"/>
            <p:cNvSpPr txBox="1">
              <a:spLocks noChangeAspect="1" noChangeArrowheads="1"/>
            </p:cNvSpPr>
            <p:nvPr/>
          </p:nvSpPr>
          <p:spPr bwMode="auto">
            <a:xfrm>
              <a:off x="2259"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6</a:t>
              </a:r>
            </a:p>
          </p:txBody>
        </p:sp>
        <p:sp>
          <p:nvSpPr>
            <p:cNvPr id="79892" name="Rectangle 16"/>
            <p:cNvSpPr>
              <a:spLocks noChangeAspect="1" noChangeArrowheads="1"/>
            </p:cNvSpPr>
            <p:nvPr/>
          </p:nvSpPr>
          <p:spPr bwMode="auto">
            <a:xfrm>
              <a:off x="2653" y="11"/>
              <a:ext cx="373"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9893" name="Text Box 17"/>
            <p:cNvSpPr txBox="1">
              <a:spLocks noChangeAspect="1" noChangeArrowheads="1"/>
            </p:cNvSpPr>
            <p:nvPr/>
          </p:nvSpPr>
          <p:spPr bwMode="auto">
            <a:xfrm>
              <a:off x="2653" y="104"/>
              <a:ext cx="37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7</a:t>
              </a:r>
            </a:p>
          </p:txBody>
        </p:sp>
        <p:sp>
          <p:nvSpPr>
            <p:cNvPr id="79894" name="Rectangle 18"/>
            <p:cNvSpPr>
              <a:spLocks noChangeAspect="1" noChangeArrowheads="1"/>
            </p:cNvSpPr>
            <p:nvPr/>
          </p:nvSpPr>
          <p:spPr bwMode="auto">
            <a:xfrm>
              <a:off x="3048"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9895" name="Text Box 19"/>
            <p:cNvSpPr txBox="1">
              <a:spLocks noChangeAspect="1" noChangeArrowheads="1"/>
            </p:cNvSpPr>
            <p:nvPr/>
          </p:nvSpPr>
          <p:spPr bwMode="auto">
            <a:xfrm>
              <a:off x="3048"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8</a:t>
              </a:r>
            </a:p>
          </p:txBody>
        </p:sp>
        <p:sp>
          <p:nvSpPr>
            <p:cNvPr id="79896" name="Rectangle 20"/>
            <p:cNvSpPr>
              <a:spLocks noChangeAspect="1" noChangeArrowheads="1"/>
            </p:cNvSpPr>
            <p:nvPr/>
          </p:nvSpPr>
          <p:spPr bwMode="auto">
            <a:xfrm>
              <a:off x="3443"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9897" name="Text Box 21"/>
            <p:cNvSpPr txBox="1">
              <a:spLocks noChangeAspect="1" noChangeArrowheads="1"/>
            </p:cNvSpPr>
            <p:nvPr/>
          </p:nvSpPr>
          <p:spPr bwMode="auto">
            <a:xfrm>
              <a:off x="3443" y="104"/>
              <a:ext cx="37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9</a:t>
              </a:r>
            </a:p>
          </p:txBody>
        </p:sp>
        <p:sp>
          <p:nvSpPr>
            <p:cNvPr id="79898" name="Rectangle 22"/>
            <p:cNvSpPr>
              <a:spLocks noChangeAspect="1" noChangeArrowheads="1"/>
            </p:cNvSpPr>
            <p:nvPr/>
          </p:nvSpPr>
          <p:spPr bwMode="auto">
            <a:xfrm>
              <a:off x="3831" y="11"/>
              <a:ext cx="372" cy="544"/>
            </a:xfrm>
            <a:prstGeom prst="rect">
              <a:avLst/>
            </a:prstGeom>
            <a:gradFill rotWithShape="1">
              <a:gsLst>
                <a:gs pos="0">
                  <a:srgbClr val="DDDDDD"/>
                </a:gs>
                <a:gs pos="100000">
                  <a:srgbClr val="666666"/>
                </a:gs>
              </a:gsLst>
              <a:lin ang="5400000" scaled="1"/>
            </a:gradFill>
            <a:ln w="9525">
              <a:solidFill>
                <a:schemeClr val="tx1"/>
              </a:solidFill>
              <a:miter lim="800000"/>
              <a:headEnd/>
              <a:tailEnd/>
            </a:ln>
          </p:spPr>
          <p:txBody>
            <a:bodyPr wrap="none" anchor="ctr"/>
            <a:lstStyle/>
            <a:p>
              <a:endParaRPr lang="en-US" sz="3600"/>
            </a:p>
          </p:txBody>
        </p:sp>
        <p:sp>
          <p:nvSpPr>
            <p:cNvPr id="79899" name="Text Box 23"/>
            <p:cNvSpPr txBox="1">
              <a:spLocks noChangeAspect="1" noChangeArrowheads="1"/>
            </p:cNvSpPr>
            <p:nvPr/>
          </p:nvSpPr>
          <p:spPr bwMode="auto">
            <a:xfrm>
              <a:off x="3784" y="93"/>
              <a:ext cx="44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3600">
                  <a:solidFill>
                    <a:schemeClr val="bg1"/>
                  </a:solidFill>
                </a:rPr>
                <a:t>10</a:t>
              </a:r>
            </a:p>
          </p:txBody>
        </p:sp>
        <p:grpSp>
          <p:nvGrpSpPr>
            <p:cNvPr id="79900" name="Group 51"/>
            <p:cNvGrpSpPr>
              <a:grpSpLocks/>
            </p:cNvGrpSpPr>
            <p:nvPr/>
          </p:nvGrpSpPr>
          <p:grpSpPr bwMode="auto">
            <a:xfrm>
              <a:off x="-136" y="0"/>
              <a:ext cx="6832" cy="576"/>
              <a:chOff x="-215900" y="1752600"/>
              <a:chExt cx="10845800" cy="914400"/>
            </a:xfrm>
          </p:grpSpPr>
          <p:sp>
            <p:nvSpPr>
              <p:cNvPr id="53"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79902"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CTA Scan </a:t>
                </a:r>
                <a:r>
                  <a:rPr lang="en-US" sz="3000" dirty="0">
                    <a:solidFill>
                      <a:schemeClr val="bg1"/>
                    </a:solidFill>
                  </a:rPr>
                  <a:t>Caveats</a:t>
                </a:r>
              </a:p>
            </p:txBody>
          </p:sp>
        </p:grpSp>
      </p:grpSp>
      <p:sp>
        <p:nvSpPr>
          <p:cNvPr id="79875" name="Rectangle 8"/>
          <p:cNvSpPr>
            <a:spLocks noChangeArrowheads="1"/>
          </p:cNvSpPr>
          <p:nvPr/>
        </p:nvSpPr>
        <p:spPr bwMode="auto">
          <a:xfrm>
            <a:off x="1104900" y="2286000"/>
            <a:ext cx="7573963" cy="1143000"/>
          </a:xfrm>
          <a:prstGeom prst="rect">
            <a:avLst/>
          </a:prstGeom>
          <a:solidFill>
            <a:srgbClr val="F2F2F2"/>
          </a:solidFill>
          <a:ln w="12700">
            <a:solidFill>
              <a:schemeClr val="tx1"/>
            </a:solidFill>
            <a:miter lim="800000"/>
            <a:headEnd/>
            <a:tailEnd/>
          </a:ln>
        </p:spPr>
        <p:txBody>
          <a:bodyPr lIns="90478" tIns="44445" rIns="90478" bIns="44445"/>
          <a:lstStyle/>
          <a:p>
            <a:pPr marL="635000" lvl="1" indent="-228600">
              <a:lnSpc>
                <a:spcPct val="150000"/>
              </a:lnSpc>
              <a:spcBef>
                <a:spcPct val="20000"/>
              </a:spcBef>
              <a:buClr>
                <a:schemeClr val="tx1"/>
              </a:buClr>
              <a:buFont typeface="Wingdings" charset="0"/>
              <a:buChar char="§"/>
            </a:pPr>
            <a:r>
              <a:rPr lang="en-US" sz="2000" b="0" dirty="0" smtClean="0">
                <a:cs typeface="Times New Roman" charset="0"/>
              </a:rPr>
              <a:t>If CTA results do NOT match pre-test clinical assessment: CTA is wrong in ca. 50 % of cases</a:t>
            </a:r>
            <a:endParaRPr lang="en-US" sz="2000" b="0" dirty="0">
              <a:cs typeface="Times New Roman" charset="0"/>
            </a:endParaRPr>
          </a:p>
        </p:txBody>
      </p:sp>
      <p:sp>
        <p:nvSpPr>
          <p:cNvPr id="55302" name="Rectangle 8"/>
          <p:cNvSpPr>
            <a:spLocks noChangeArrowheads="1"/>
          </p:cNvSpPr>
          <p:nvPr/>
        </p:nvSpPr>
        <p:spPr bwMode="auto">
          <a:xfrm>
            <a:off x="1104900" y="4191000"/>
            <a:ext cx="7573963" cy="609600"/>
          </a:xfrm>
          <a:prstGeom prst="rect">
            <a:avLst/>
          </a:prstGeom>
          <a:solidFill>
            <a:schemeClr val="bg1">
              <a:lumMod val="95000"/>
            </a:schemeClr>
          </a:solidFill>
          <a:ln w="12700">
            <a:solidFill>
              <a:schemeClr val="tx1"/>
            </a:solidFill>
            <a:miter lim="800000"/>
            <a:headEnd/>
            <a:tailEnd/>
          </a:ln>
        </p:spPr>
        <p:txBody>
          <a:bodyPr lIns="90478" tIns="44445" rIns="90478" bIns="44445"/>
          <a:lstStyle/>
          <a:p>
            <a:pPr marL="635000" lvl="1" indent="-228600">
              <a:lnSpc>
                <a:spcPct val="150000"/>
              </a:lnSpc>
              <a:spcBef>
                <a:spcPct val="20000"/>
              </a:spcBef>
              <a:buClr>
                <a:schemeClr val="tx1"/>
              </a:buClr>
              <a:buFont typeface="Wingdings" pitchFamily="-110" charset="2"/>
              <a:buChar char="§"/>
              <a:defRPr/>
            </a:pPr>
            <a:r>
              <a:rPr lang="en-US" sz="2000" b="0" dirty="0" smtClean="0">
                <a:latin typeface="Arial" pitchFamily="-110" charset="0"/>
                <a:ea typeface="Times New Roman" pitchFamily="-110" charset="0"/>
                <a:cs typeface="Times New Roman" pitchFamily="-110" charset="0"/>
              </a:rPr>
              <a:t>Review CTA with best radiologist</a:t>
            </a:r>
            <a:endParaRPr lang="en-US" sz="2000" b="0" dirty="0">
              <a:latin typeface="Arial" pitchFamily="-110" charset="0"/>
              <a:ea typeface="Times New Roman" pitchFamily="-110" charset="0"/>
              <a:cs typeface="Times New Roman" pitchFamily="-110" charset="0"/>
            </a:endParaRPr>
          </a:p>
        </p:txBody>
      </p:sp>
      <p:sp>
        <p:nvSpPr>
          <p:cNvPr id="79878" name="Rectangle 4"/>
          <p:cNvSpPr>
            <a:spLocks noChangeArrowheads="1"/>
          </p:cNvSpPr>
          <p:nvPr/>
        </p:nvSpPr>
        <p:spPr bwMode="auto">
          <a:xfrm>
            <a:off x="1028700" y="1447800"/>
            <a:ext cx="609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a:solidFill>
                  <a:srgbClr val="C00000"/>
                </a:solidFill>
              </a:rPr>
              <a:t>Caveats</a:t>
            </a:r>
          </a:p>
        </p:txBody>
      </p:sp>
      <p:sp>
        <p:nvSpPr>
          <p:cNvPr id="31" name="Rectangle 5"/>
          <p:cNvSpPr>
            <a:spLocks noChangeArrowheads="1"/>
          </p:cNvSpPr>
          <p:nvPr/>
        </p:nvSpPr>
        <p:spPr bwMode="auto">
          <a:xfrm>
            <a:off x="6134100" y="3581400"/>
            <a:ext cx="2543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b="0">
                <a:solidFill>
                  <a:srgbClr val="000000"/>
                </a:solidFill>
              </a:rPr>
              <a:t>[Stein P. NEJM 2006;354:2317-27]</a:t>
            </a:r>
            <a:endParaRPr lang="en-US" b="0">
              <a:solidFill>
                <a:srgbClr val="000000"/>
              </a:solidFill>
            </a:endParaRPr>
          </a:p>
        </p:txBody>
      </p:sp>
      <p:sp>
        <p:nvSpPr>
          <p:cNvPr id="32" name="Rectangle 8"/>
          <p:cNvSpPr>
            <a:spLocks noChangeArrowheads="1"/>
          </p:cNvSpPr>
          <p:nvPr/>
        </p:nvSpPr>
        <p:spPr bwMode="auto">
          <a:xfrm>
            <a:off x="1104900" y="5181600"/>
            <a:ext cx="7573963" cy="1219200"/>
          </a:xfrm>
          <a:prstGeom prst="rect">
            <a:avLst/>
          </a:prstGeom>
          <a:solidFill>
            <a:schemeClr val="bg1">
              <a:lumMod val="95000"/>
            </a:schemeClr>
          </a:solidFill>
          <a:ln w="12700">
            <a:solidFill>
              <a:schemeClr val="tx1"/>
            </a:solidFill>
            <a:miter lim="800000"/>
            <a:headEnd/>
            <a:tailEnd/>
          </a:ln>
        </p:spPr>
        <p:txBody>
          <a:bodyPr lIns="90478" tIns="44445" rIns="90478" bIns="44445"/>
          <a:lstStyle/>
          <a:p>
            <a:pPr marL="635000" lvl="1" indent="-228600">
              <a:lnSpc>
                <a:spcPct val="150000"/>
              </a:lnSpc>
              <a:spcBef>
                <a:spcPct val="20000"/>
              </a:spcBef>
              <a:buClr>
                <a:schemeClr val="tx1"/>
              </a:buClr>
              <a:buFont typeface="Wingdings" pitchFamily="-110" charset="2"/>
              <a:buChar char="§"/>
              <a:defRPr/>
            </a:pPr>
            <a:r>
              <a:rPr lang="en-US" sz="2000" b="0" dirty="0" smtClean="0">
                <a:latin typeface="Arial" pitchFamily="-110" charset="0"/>
                <a:ea typeface="Times New Roman" pitchFamily="-110" charset="0"/>
                <a:cs typeface="Times New Roman" pitchFamily="-110" charset="0"/>
              </a:rPr>
              <a:t>CTA is insensitive to detect chronic PE; </a:t>
            </a:r>
          </a:p>
          <a:p>
            <a:pPr marL="635000" lvl="1" indent="-228600">
              <a:lnSpc>
                <a:spcPct val="150000"/>
              </a:lnSpc>
              <a:spcBef>
                <a:spcPct val="20000"/>
              </a:spcBef>
              <a:buClr>
                <a:schemeClr val="tx1"/>
              </a:buClr>
              <a:buFont typeface="Wingdings" pitchFamily="-110" charset="2"/>
              <a:buChar char="§"/>
              <a:defRPr/>
            </a:pPr>
            <a:r>
              <a:rPr lang="en-US" sz="2000" b="0" dirty="0" smtClean="0">
                <a:latin typeface="Arial" pitchFamily="-110" charset="0"/>
                <a:ea typeface="Times New Roman" pitchFamily="-110" charset="0"/>
                <a:cs typeface="Times New Roman" pitchFamily="-110" charset="0"/>
              </a:rPr>
              <a:t>VQ scan is test of choice</a:t>
            </a:r>
          </a:p>
        </p:txBody>
      </p:sp>
    </p:spTree>
    <p:extLst>
      <p:ext uri="{BB962C8B-B14F-4D97-AF65-F5344CB8AC3E}">
        <p14:creationId xmlns:p14="http://schemas.microsoft.com/office/powerpoint/2010/main" val="16574176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37"/>
          <p:cNvSpPr txBox="1">
            <a:spLocks noChangeArrowheads="1"/>
          </p:cNvSpPr>
          <p:nvPr/>
        </p:nvSpPr>
        <p:spPr bwMode="auto">
          <a:xfrm>
            <a:off x="246066" y="3135313"/>
            <a:ext cx="2497134" cy="1200150"/>
          </a:xfrm>
          <a:prstGeom prst="rect">
            <a:avLst/>
          </a:prstGeom>
          <a:solidFill>
            <a:srgbClr val="FFFFCC"/>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dirty="0">
                <a:solidFill>
                  <a:srgbClr val="FF0000"/>
                </a:solidFill>
              </a:rPr>
              <a:t>Q1:  </a:t>
            </a:r>
          </a:p>
          <a:p>
            <a:pPr eaLnBrk="1" hangingPunct="1"/>
            <a:r>
              <a:rPr lang="en-US" sz="2400" b="0" dirty="0"/>
              <a:t>Outpatient </a:t>
            </a:r>
          </a:p>
          <a:p>
            <a:pPr eaLnBrk="1" hangingPunct="1"/>
            <a:r>
              <a:rPr lang="en-US" sz="2400" b="0" i="1" dirty="0"/>
              <a:t>or</a:t>
            </a:r>
            <a:r>
              <a:rPr lang="en-US" sz="2400" b="0" dirty="0"/>
              <a:t> inpatient?</a:t>
            </a:r>
          </a:p>
        </p:txBody>
      </p:sp>
      <p:grpSp>
        <p:nvGrpSpPr>
          <p:cNvPr id="18434" name="Group 18"/>
          <p:cNvGrpSpPr>
            <a:grpSpLocks/>
          </p:cNvGrpSpPr>
          <p:nvPr/>
        </p:nvGrpSpPr>
        <p:grpSpPr bwMode="auto">
          <a:xfrm>
            <a:off x="114300" y="1143002"/>
            <a:ext cx="10172700" cy="1808163"/>
            <a:chOff x="709612" y="1519535"/>
            <a:chExt cx="9005888" cy="1807865"/>
          </a:xfrm>
        </p:grpSpPr>
        <p:cxnSp>
          <p:nvCxnSpPr>
            <p:cNvPr id="21" name="Straight Connector 20"/>
            <p:cNvCxnSpPr/>
            <p:nvPr/>
          </p:nvCxnSpPr>
          <p:spPr>
            <a:xfrm>
              <a:off x="799558" y="3098838"/>
              <a:ext cx="8915942" cy="0"/>
            </a:xfrm>
            <a:prstGeom prst="line">
              <a:avLst/>
            </a:prstGeom>
            <a:ln w="1270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Down Arrow 21"/>
            <p:cNvSpPr/>
            <p:nvPr/>
          </p:nvSpPr>
          <p:spPr>
            <a:xfrm>
              <a:off x="1014587" y="2057609"/>
              <a:ext cx="685842" cy="73647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8441" name="TextBox 8"/>
            <p:cNvSpPr txBox="1">
              <a:spLocks noChangeArrowheads="1"/>
            </p:cNvSpPr>
            <p:nvPr/>
          </p:nvSpPr>
          <p:spPr bwMode="auto">
            <a:xfrm>
              <a:off x="709612" y="1519535"/>
              <a:ext cx="1686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t>Diagnosis</a:t>
              </a:r>
            </a:p>
          </p:txBody>
        </p:sp>
        <p:sp>
          <p:nvSpPr>
            <p:cNvPr id="24" name="Oval 23"/>
            <p:cNvSpPr/>
            <p:nvPr/>
          </p:nvSpPr>
          <p:spPr>
            <a:xfrm>
              <a:off x="1146696"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5" name="Oval 24"/>
            <p:cNvSpPr/>
            <p:nvPr/>
          </p:nvSpPr>
          <p:spPr>
            <a:xfrm>
              <a:off x="3769197"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8444" name="TextBox 41"/>
            <p:cNvSpPr txBox="1">
              <a:spLocks noChangeArrowheads="1"/>
            </p:cNvSpPr>
            <p:nvPr/>
          </p:nvSpPr>
          <p:spPr bwMode="auto">
            <a:xfrm>
              <a:off x="3112869" y="1976658"/>
              <a:ext cx="1801416" cy="8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few days later</a:t>
              </a:r>
            </a:p>
          </p:txBody>
        </p:sp>
      </p:grpSp>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18436"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18438"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chemeClr val="bg1"/>
                </a:solidFill>
              </a:rPr>
              <a:t>Patient</a:t>
            </a:r>
          </a:p>
        </p:txBody>
      </p:sp>
      <p:sp>
        <p:nvSpPr>
          <p:cNvPr id="19" name="Oval 18"/>
          <p:cNvSpPr/>
          <p:nvPr/>
        </p:nvSpPr>
        <p:spPr bwMode="auto">
          <a:xfrm>
            <a:off x="6146525" y="2493964"/>
            <a:ext cx="515939" cy="457200"/>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0" name="TextBox 44"/>
          <p:cNvSpPr txBox="1">
            <a:spLocks noChangeArrowheads="1"/>
          </p:cNvSpPr>
          <p:nvPr/>
        </p:nvSpPr>
        <p:spPr bwMode="auto">
          <a:xfrm>
            <a:off x="5608563" y="1941377"/>
            <a:ext cx="1592342" cy="4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3 </a:t>
            </a:r>
            <a:r>
              <a:rPr lang="en-US" sz="2400" dirty="0" err="1"/>
              <a:t>mo</a:t>
            </a:r>
            <a:endParaRPr lang="en-US" sz="2400" dirty="0"/>
          </a:p>
        </p:txBody>
      </p:sp>
      <p:sp>
        <p:nvSpPr>
          <p:cNvPr id="23" name="Oval 22"/>
          <p:cNvSpPr/>
          <p:nvPr/>
        </p:nvSpPr>
        <p:spPr bwMode="auto">
          <a:xfrm>
            <a:off x="8739554" y="2493965"/>
            <a:ext cx="515939" cy="457200"/>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6" name="TextBox 55"/>
          <p:cNvSpPr txBox="1">
            <a:spLocks noChangeArrowheads="1"/>
          </p:cNvSpPr>
          <p:nvPr/>
        </p:nvSpPr>
        <p:spPr bwMode="auto">
          <a:xfrm>
            <a:off x="7972425" y="1941370"/>
            <a:ext cx="2020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any time</a:t>
            </a:r>
          </a:p>
        </p:txBody>
      </p:sp>
    </p:spTree>
    <p:extLst>
      <p:ext uri="{BB962C8B-B14F-4D97-AF65-F5344CB8AC3E}">
        <p14:creationId xmlns:p14="http://schemas.microsoft.com/office/powerpoint/2010/main" val="3064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29698"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304" name="Rectangle 8"/>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sp>
        <p:nvSpPr>
          <p:cNvPr id="29700"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a:solidFill>
                  <a:schemeClr val="bg1"/>
                </a:solidFill>
              </a:rPr>
              <a:t>Outpatient vs. </a:t>
            </a:r>
            <a:r>
              <a:rPr lang="en-US" sz="3000" dirty="0" smtClean="0">
                <a:solidFill>
                  <a:schemeClr val="bg1"/>
                </a:solidFill>
              </a:rPr>
              <a:t>Inpatient</a:t>
            </a:r>
            <a:endParaRPr lang="en-US" sz="3000" dirty="0">
              <a:solidFill>
                <a:schemeClr val="bg1"/>
              </a:solidFill>
            </a:endParaRPr>
          </a:p>
        </p:txBody>
      </p:sp>
      <p:sp>
        <p:nvSpPr>
          <p:cNvPr id="29701" name="TextBox 19"/>
          <p:cNvSpPr txBox="1">
            <a:spLocks noChangeArrowheads="1"/>
          </p:cNvSpPr>
          <p:nvPr/>
        </p:nvSpPr>
        <p:spPr bwMode="auto">
          <a:xfrm>
            <a:off x="-55562" y="5463690"/>
            <a:ext cx="10372726" cy="1089529"/>
          </a:xfrm>
          <a:prstGeom prst="rect">
            <a:avLst/>
          </a:prstGeom>
          <a:solidFill>
            <a:srgbClr val="FFB212"/>
          </a:solidFill>
          <a:ln w="38100">
            <a:solidFill>
              <a:srgbClr val="FF0000"/>
            </a:solidFill>
            <a:round/>
            <a:headEnd/>
            <a:tailEnd/>
          </a:ln>
        </p:spPr>
        <p:txBody>
          <a:bodyPr>
            <a:spAutoFit/>
          </a:bodyPr>
          <a:lstStyle>
            <a:lvl1pPr marL="342900" indent="-342900" eaLnBrk="0" hangingPunct="0">
              <a:defRPr sz="1200" b="1">
                <a:solidFill>
                  <a:schemeClr val="tx1"/>
                </a:solidFill>
                <a:latin typeface="Arial" charset="0"/>
                <a:ea typeface="ＭＳ Ｐゴシック" charset="0"/>
                <a:cs typeface="ＭＳ Ｐゴシック" charset="0"/>
              </a:defRPr>
            </a:lvl1pPr>
            <a:lvl2pPr indent="-22860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461963" lvl="2" indent="-290513" eaLnBrk="1" hangingPunct="1">
              <a:lnSpc>
                <a:spcPct val="135000"/>
              </a:lnSpc>
              <a:buFont typeface="Arial" charset="0"/>
              <a:buChar char="•"/>
            </a:pPr>
            <a:r>
              <a:rPr lang="en-US" sz="2400" u="sng" dirty="0" smtClean="0">
                <a:solidFill>
                  <a:srgbClr val="000000"/>
                </a:solidFill>
              </a:rPr>
              <a:t>DVT</a:t>
            </a:r>
            <a:r>
              <a:rPr lang="en-US" sz="2400" dirty="0" smtClean="0">
                <a:solidFill>
                  <a:srgbClr val="000000"/>
                </a:solidFill>
              </a:rPr>
              <a:t>:  </a:t>
            </a:r>
            <a:r>
              <a:rPr lang="en-US" sz="2400" b="0" dirty="0" smtClean="0">
                <a:solidFill>
                  <a:srgbClr val="000000"/>
                </a:solidFill>
              </a:rPr>
              <a:t>Patient can walk into clinic/ED </a:t>
            </a:r>
            <a:r>
              <a:rPr lang="en-US" sz="2400" b="0" dirty="0" smtClean="0">
                <a:solidFill>
                  <a:srgbClr val="000000"/>
                </a:solidFill>
                <a:latin typeface="+mn-lt"/>
                <a:ea typeface="Wingdings"/>
                <a:cs typeface="Wingdings"/>
                <a:sym typeface="Wingdings"/>
              </a:rPr>
              <a:t></a:t>
            </a:r>
            <a:r>
              <a:rPr lang="en-US" sz="2400" b="0" dirty="0" smtClean="0">
                <a:solidFill>
                  <a:srgbClr val="000000"/>
                </a:solidFill>
                <a:latin typeface="+mn-lt"/>
              </a:rPr>
              <a:t> </a:t>
            </a:r>
            <a:r>
              <a:rPr lang="en-US" sz="2400" b="0" dirty="0" err="1" smtClean="0">
                <a:solidFill>
                  <a:srgbClr val="000000"/>
                </a:solidFill>
              </a:rPr>
              <a:t>pt</a:t>
            </a:r>
            <a:r>
              <a:rPr lang="en-US" sz="2400" b="0" dirty="0" smtClean="0">
                <a:solidFill>
                  <a:srgbClr val="000000"/>
                </a:solidFill>
              </a:rPr>
              <a:t> can walk out of it.</a:t>
            </a:r>
          </a:p>
          <a:p>
            <a:pPr marL="461963" lvl="2" indent="-290513" eaLnBrk="1" hangingPunct="1">
              <a:lnSpc>
                <a:spcPct val="135000"/>
              </a:lnSpc>
              <a:buFont typeface="Arial" charset="0"/>
              <a:buChar char="•"/>
            </a:pPr>
            <a:r>
              <a:rPr lang="en-US" sz="2400" u="sng" dirty="0" smtClean="0">
                <a:solidFill>
                  <a:srgbClr val="000000"/>
                </a:solidFill>
              </a:rPr>
              <a:t>PE</a:t>
            </a:r>
            <a:r>
              <a:rPr lang="en-US" sz="2400" dirty="0" smtClean="0">
                <a:solidFill>
                  <a:srgbClr val="000000"/>
                </a:solidFill>
              </a:rPr>
              <a:t>:  </a:t>
            </a:r>
            <a:r>
              <a:rPr lang="en-US" sz="2400" b="0" dirty="0" smtClean="0">
                <a:solidFill>
                  <a:srgbClr val="000000"/>
                </a:solidFill>
              </a:rPr>
              <a:t>Suitable </a:t>
            </a:r>
            <a:r>
              <a:rPr lang="en-US" sz="2400" b="0" dirty="0">
                <a:solidFill>
                  <a:srgbClr val="000000"/>
                </a:solidFill>
              </a:rPr>
              <a:t>for, may be, 50 % of </a:t>
            </a:r>
            <a:r>
              <a:rPr lang="en-US" sz="2400" b="0" dirty="0" smtClean="0">
                <a:solidFill>
                  <a:srgbClr val="000000"/>
                </a:solidFill>
              </a:rPr>
              <a:t>pts.</a:t>
            </a:r>
            <a:endParaRPr lang="en-US" sz="2400" b="0" dirty="0">
              <a:solidFill>
                <a:srgbClr val="000000"/>
              </a:solidFill>
            </a:endParaRPr>
          </a:p>
        </p:txBody>
      </p:sp>
      <p:pic>
        <p:nvPicPr>
          <p:cNvPr id="9" name="Picture 21" descr="stethosc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482" y="4572000"/>
            <a:ext cx="857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2"/>
          <p:cNvSpPr>
            <a:spLocks noChangeArrowheads="1"/>
          </p:cNvSpPr>
          <p:nvPr/>
        </p:nvSpPr>
        <p:spPr bwMode="auto">
          <a:xfrm>
            <a:off x="911584" y="4870502"/>
            <a:ext cx="26048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t>Take home point</a:t>
            </a:r>
            <a:endParaRPr lang="en-US" sz="2400" dirty="0"/>
          </a:p>
        </p:txBody>
      </p:sp>
    </p:spTree>
    <p:extLst>
      <p:ext uri="{BB962C8B-B14F-4D97-AF65-F5344CB8AC3E}">
        <p14:creationId xmlns:p14="http://schemas.microsoft.com/office/powerpoint/2010/main" val="1234996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7"/>
          <p:cNvSpPr txBox="1">
            <a:spLocks noChangeArrowheads="1"/>
          </p:cNvSpPr>
          <p:nvPr/>
        </p:nvSpPr>
        <p:spPr bwMode="auto">
          <a:xfrm>
            <a:off x="246067" y="3135313"/>
            <a:ext cx="2582862" cy="1200150"/>
          </a:xfrm>
          <a:prstGeom prst="rect">
            <a:avLst/>
          </a:prstGeom>
          <a:solidFill>
            <a:schemeClr val="bg1">
              <a:lumMod val="95000"/>
            </a:schemeClr>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2400" dirty="0" smtClean="0">
                <a:solidFill>
                  <a:srgbClr val="FF0000"/>
                </a:solidFill>
              </a:rPr>
              <a:t>Q1:  </a:t>
            </a:r>
          </a:p>
          <a:p>
            <a:pPr eaLnBrk="1" hangingPunct="1">
              <a:defRPr/>
            </a:pPr>
            <a:r>
              <a:rPr lang="en-US" sz="2400" b="0" dirty="0" smtClean="0"/>
              <a:t>Outpatient </a:t>
            </a:r>
          </a:p>
          <a:p>
            <a:pPr eaLnBrk="1" hangingPunct="1">
              <a:defRPr/>
            </a:pPr>
            <a:r>
              <a:rPr lang="en-US" sz="2400" b="0" i="1" dirty="0" smtClean="0"/>
              <a:t>or</a:t>
            </a:r>
            <a:r>
              <a:rPr lang="en-US" sz="2400" b="0" dirty="0" smtClean="0"/>
              <a:t> inpatient?</a:t>
            </a:r>
          </a:p>
        </p:txBody>
      </p:sp>
      <p:sp>
        <p:nvSpPr>
          <p:cNvPr id="30722" name="TextBox 11"/>
          <p:cNvSpPr txBox="1">
            <a:spLocks noChangeArrowheads="1"/>
          </p:cNvSpPr>
          <p:nvPr/>
        </p:nvSpPr>
        <p:spPr bwMode="auto">
          <a:xfrm>
            <a:off x="234950" y="4387900"/>
            <a:ext cx="2595533" cy="830997"/>
          </a:xfrm>
          <a:prstGeom prst="rect">
            <a:avLst/>
          </a:prstGeom>
          <a:solidFill>
            <a:srgbClr val="FFFFCC"/>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dirty="0">
                <a:solidFill>
                  <a:srgbClr val="FF0000"/>
                </a:solidFill>
              </a:rPr>
              <a:t>Q2:  </a:t>
            </a:r>
          </a:p>
          <a:p>
            <a:pPr eaLnBrk="1" hangingPunct="1"/>
            <a:r>
              <a:rPr lang="en-US" sz="2400" b="0" dirty="0"/>
              <a:t>Thrombolytics?</a:t>
            </a:r>
          </a:p>
        </p:txBody>
      </p:sp>
      <p:grpSp>
        <p:nvGrpSpPr>
          <p:cNvPr id="30723" name="Group 18"/>
          <p:cNvGrpSpPr>
            <a:grpSpLocks/>
          </p:cNvGrpSpPr>
          <p:nvPr/>
        </p:nvGrpSpPr>
        <p:grpSpPr bwMode="auto">
          <a:xfrm>
            <a:off x="114300" y="1143002"/>
            <a:ext cx="10172700" cy="1808163"/>
            <a:chOff x="709612" y="1519535"/>
            <a:chExt cx="9005888" cy="1807865"/>
          </a:xfrm>
        </p:grpSpPr>
        <p:cxnSp>
          <p:nvCxnSpPr>
            <p:cNvPr id="21" name="Straight Connector 20"/>
            <p:cNvCxnSpPr/>
            <p:nvPr/>
          </p:nvCxnSpPr>
          <p:spPr>
            <a:xfrm>
              <a:off x="799558" y="3098838"/>
              <a:ext cx="8915942" cy="0"/>
            </a:xfrm>
            <a:prstGeom prst="line">
              <a:avLst/>
            </a:prstGeom>
            <a:ln w="1270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Down Arrow 21"/>
            <p:cNvSpPr/>
            <p:nvPr/>
          </p:nvSpPr>
          <p:spPr>
            <a:xfrm>
              <a:off x="1014587" y="2057609"/>
              <a:ext cx="685842" cy="73647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30730" name="TextBox 8"/>
            <p:cNvSpPr txBox="1">
              <a:spLocks noChangeArrowheads="1"/>
            </p:cNvSpPr>
            <p:nvPr/>
          </p:nvSpPr>
          <p:spPr bwMode="auto">
            <a:xfrm>
              <a:off x="709612" y="1519535"/>
              <a:ext cx="1686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t>Diagnosis</a:t>
              </a:r>
            </a:p>
          </p:txBody>
        </p:sp>
        <p:sp>
          <p:nvSpPr>
            <p:cNvPr id="24" name="Oval 23"/>
            <p:cNvSpPr/>
            <p:nvPr/>
          </p:nvSpPr>
          <p:spPr>
            <a:xfrm>
              <a:off x="1146696"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5" name="Oval 24"/>
            <p:cNvSpPr/>
            <p:nvPr/>
          </p:nvSpPr>
          <p:spPr>
            <a:xfrm>
              <a:off x="3769197"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30725"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30727"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chemeClr val="bg1"/>
                </a:solidFill>
              </a:rPr>
              <a:t>Patient</a:t>
            </a:r>
          </a:p>
        </p:txBody>
      </p:sp>
      <p:sp>
        <p:nvSpPr>
          <p:cNvPr id="19" name="TextBox 41"/>
          <p:cNvSpPr txBox="1">
            <a:spLocks noChangeArrowheads="1"/>
          </p:cNvSpPr>
          <p:nvPr/>
        </p:nvSpPr>
        <p:spPr bwMode="auto">
          <a:xfrm>
            <a:off x="2828953" y="1600207"/>
            <a:ext cx="20348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few days later</a:t>
            </a:r>
          </a:p>
        </p:txBody>
      </p:sp>
      <p:sp>
        <p:nvSpPr>
          <p:cNvPr id="20" name="Oval 19"/>
          <p:cNvSpPr/>
          <p:nvPr/>
        </p:nvSpPr>
        <p:spPr bwMode="auto">
          <a:xfrm>
            <a:off x="6146525" y="2493964"/>
            <a:ext cx="515939" cy="457200"/>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3" name="TextBox 44"/>
          <p:cNvSpPr txBox="1">
            <a:spLocks noChangeArrowheads="1"/>
          </p:cNvSpPr>
          <p:nvPr/>
        </p:nvSpPr>
        <p:spPr bwMode="auto">
          <a:xfrm>
            <a:off x="5608563" y="1941377"/>
            <a:ext cx="1592342" cy="4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3 </a:t>
            </a:r>
            <a:r>
              <a:rPr lang="en-US" sz="2400" dirty="0" err="1"/>
              <a:t>mo</a:t>
            </a:r>
            <a:endParaRPr lang="en-US" sz="2400" dirty="0"/>
          </a:p>
        </p:txBody>
      </p:sp>
      <p:sp>
        <p:nvSpPr>
          <p:cNvPr id="26" name="Oval 25"/>
          <p:cNvSpPr/>
          <p:nvPr/>
        </p:nvSpPr>
        <p:spPr bwMode="auto">
          <a:xfrm>
            <a:off x="8739554" y="2493965"/>
            <a:ext cx="515939" cy="457200"/>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7" name="TextBox 55"/>
          <p:cNvSpPr txBox="1">
            <a:spLocks noChangeArrowheads="1"/>
          </p:cNvSpPr>
          <p:nvPr/>
        </p:nvSpPr>
        <p:spPr bwMode="auto">
          <a:xfrm>
            <a:off x="7972425" y="1941370"/>
            <a:ext cx="2020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any time</a:t>
            </a:r>
          </a:p>
        </p:txBody>
      </p:sp>
    </p:spTree>
    <p:extLst>
      <p:ext uri="{BB962C8B-B14F-4D97-AF65-F5344CB8AC3E}">
        <p14:creationId xmlns:p14="http://schemas.microsoft.com/office/powerpoint/2010/main" val="2223939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31746"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304" name="Rectangle 8"/>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sp>
        <p:nvSpPr>
          <p:cNvPr id="31748"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PE:  Indicators of Poor Outcome</a:t>
            </a:r>
          </a:p>
        </p:txBody>
      </p:sp>
      <p:sp>
        <p:nvSpPr>
          <p:cNvPr id="31749" name="TextBox 3"/>
          <p:cNvSpPr txBox="1">
            <a:spLocks noChangeArrowheads="1"/>
          </p:cNvSpPr>
          <p:nvPr/>
        </p:nvSpPr>
        <p:spPr bwMode="auto">
          <a:xfrm>
            <a:off x="723926" y="1295447"/>
            <a:ext cx="8448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dirty="0"/>
              <a:t>ESC criteria </a:t>
            </a:r>
            <a:r>
              <a:rPr lang="en-US" sz="2400" b="0" dirty="0"/>
              <a:t>(based on consensus; lack of validation)</a:t>
            </a:r>
          </a:p>
        </p:txBody>
      </p:sp>
      <p:graphicFrame>
        <p:nvGraphicFramePr>
          <p:cNvPr id="5" name="Table 4"/>
          <p:cNvGraphicFramePr>
            <a:graphicFrameLocks noGrp="1"/>
          </p:cNvGraphicFramePr>
          <p:nvPr>
            <p:extLst>
              <p:ext uri="{D42A27DB-BD31-4B8C-83A1-F6EECF244321}">
                <p14:modId xmlns:p14="http://schemas.microsoft.com/office/powerpoint/2010/main" val="2776114247"/>
              </p:ext>
            </p:extLst>
          </p:nvPr>
        </p:nvGraphicFramePr>
        <p:xfrm>
          <a:off x="514356" y="1904999"/>
          <a:ext cx="9344024" cy="4095858"/>
        </p:xfrm>
        <a:graphic>
          <a:graphicData uri="http://schemas.openxmlformats.org/drawingml/2006/table">
            <a:tbl>
              <a:tblPr/>
              <a:tblGrid>
                <a:gridCol w="3257550"/>
                <a:gridCol w="3771894"/>
                <a:gridCol w="2314580"/>
              </a:tblGrid>
              <a:tr h="530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Criteria</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ＭＳ Ｐゴシック" charset="0"/>
                        </a:rPr>
                        <a:t>mortality</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r>
              <a:tr h="1188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High </a:t>
                      </a: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risk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Cardiovascular shock or persistent </a:t>
                      </a:r>
                      <a:r>
                        <a:rPr kumimoji="0" lang="en-US" sz="2400" b="0" i="0" u="none" strike="noStrike" cap="none" normalizeH="0" baseline="0" dirty="0" smtClean="0">
                          <a:ln>
                            <a:noFill/>
                          </a:ln>
                          <a:solidFill>
                            <a:srgbClr val="000000"/>
                          </a:solidFill>
                          <a:effectLst/>
                          <a:latin typeface="Wingdings"/>
                          <a:ea typeface="Wingdings"/>
                          <a:cs typeface="Wingdings"/>
                          <a:sym typeface="Wingdings"/>
                        </a:rPr>
                        <a:t></a:t>
                      </a: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sym typeface="Wingdings"/>
                        </a:rPr>
                        <a:t> </a:t>
                      </a: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BP</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&gt; 30 %</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188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Intermediate </a:t>
                      </a: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risk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73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ea typeface="ＭＳ Ｐゴシック" charset="0"/>
                          <a:cs typeface="ＭＳ Ｐゴシック" charset="0"/>
                        </a:rPr>
                        <a:t>Lab (troponin, BNP) </a:t>
                      </a:r>
                      <a:r>
                        <a:rPr kumimoji="0" lang="en-US" sz="2400" b="0" i="0" u="none" strike="noStrike" cap="none" normalizeH="0" baseline="0" dirty="0">
                          <a:ln>
                            <a:noFill/>
                          </a:ln>
                          <a:solidFill>
                            <a:srgbClr val="FF0000"/>
                          </a:solidFill>
                          <a:effectLst/>
                          <a:latin typeface="Wingdings" charset="0"/>
                          <a:ea typeface="ＭＳ Ｐゴシック" charset="0"/>
                          <a:cs typeface="ＭＳ Ｐゴシック" charset="0"/>
                          <a:sym typeface="Wingdings" charset="0"/>
                        </a:rPr>
                        <a:t></a:t>
                      </a:r>
                      <a:br>
                        <a:rPr kumimoji="0" lang="en-US" sz="2400" b="0" i="0" u="none" strike="noStrike" cap="none" normalizeH="0" baseline="0" dirty="0">
                          <a:ln>
                            <a:noFill/>
                          </a:ln>
                          <a:solidFill>
                            <a:srgbClr val="FF0000"/>
                          </a:solidFill>
                          <a:effectLst/>
                          <a:latin typeface="Wingdings" charset="0"/>
                          <a:ea typeface="ＭＳ Ｐゴシック" charset="0"/>
                          <a:cs typeface="ＭＳ Ｐゴシック" charset="0"/>
                          <a:sym typeface="Wingdings" charset="0"/>
                        </a:rPr>
                      </a:br>
                      <a:r>
                        <a:rPr kumimoji="0" lang="en-US" sz="2400" b="0" i="0" u="none" strike="noStrike" cap="none" normalizeH="0" baseline="0" dirty="0">
                          <a:ln>
                            <a:noFill/>
                          </a:ln>
                          <a:solidFill>
                            <a:srgbClr val="FF0000"/>
                          </a:solidFill>
                          <a:effectLst/>
                          <a:latin typeface="Arial" charset="0"/>
                          <a:ea typeface="ＭＳ Ｐゴシック" charset="0"/>
                          <a:cs typeface="ＭＳ Ｐゴシック" charset="0"/>
                        </a:rPr>
                        <a:t>or RV </a:t>
                      </a:r>
                      <a:r>
                        <a:rPr kumimoji="0" lang="en-US" sz="2400" b="0" i="0" u="none" strike="noStrike" cap="none" normalizeH="0" baseline="0" dirty="0" smtClean="0">
                          <a:ln>
                            <a:noFill/>
                          </a:ln>
                          <a:solidFill>
                            <a:srgbClr val="FF0000"/>
                          </a:solidFill>
                          <a:effectLst/>
                          <a:latin typeface="Arial" charset="0"/>
                          <a:ea typeface="ＭＳ Ｐゴシック" charset="0"/>
                          <a:cs typeface="ＭＳ Ｐゴシック" charset="0"/>
                        </a:rPr>
                        <a:t>dysfunction</a:t>
                      </a:r>
                      <a:br>
                        <a:rPr kumimoji="0" lang="en-US" sz="2400" b="0" i="0" u="none" strike="noStrike" cap="none" normalizeH="0" baseline="0" dirty="0" smtClean="0">
                          <a:ln>
                            <a:noFill/>
                          </a:ln>
                          <a:solidFill>
                            <a:srgbClr val="FF0000"/>
                          </a:solidFill>
                          <a:effectLst/>
                          <a:latin typeface="Arial" charset="0"/>
                          <a:ea typeface="ＭＳ Ｐゴシック" charset="0"/>
                          <a:cs typeface="ＭＳ Ｐゴシック" charset="0"/>
                        </a:rPr>
                      </a:br>
                      <a:endParaRPr kumimoji="0" lang="en-US" sz="2400" b="0"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73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1-30 %</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734"/>
                    </a:solidFill>
                  </a:tcPr>
                </a:tc>
              </a:tr>
              <a:tr h="1188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Low </a:t>
                      </a: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risk</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00"/>
                          </a:solidFill>
                          <a:effectLst/>
                          <a:latin typeface="Arial" charset="0"/>
                          <a:ea typeface="ＭＳ Ｐゴシック" charset="0"/>
                          <a:cs typeface="ＭＳ Ｐゴシック" charset="0"/>
                        </a:rPr>
                        <a:t>nl</a:t>
                      </a: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 labs (troponin, BNP); </a:t>
                      </a:r>
                      <a:b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br>
                      <a:r>
                        <a:rPr kumimoji="0" lang="en-US" sz="2400" b="0" i="0" u="none" strike="noStrike" cap="none" normalizeH="0" baseline="0" dirty="0" err="1">
                          <a:ln>
                            <a:noFill/>
                          </a:ln>
                          <a:solidFill>
                            <a:srgbClr val="000000"/>
                          </a:solidFill>
                          <a:effectLst/>
                          <a:latin typeface="Arial" charset="0"/>
                          <a:ea typeface="ＭＳ Ｐゴシック" charset="0"/>
                          <a:cs typeface="ＭＳ Ｐゴシック" charset="0"/>
                        </a:rPr>
                        <a:t>nl</a:t>
                      </a: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 RV </a:t>
                      </a: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function</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&lt; 1 %</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bl>
          </a:graphicData>
        </a:graphic>
      </p:graphicFrame>
      <p:sp>
        <p:nvSpPr>
          <p:cNvPr id="31772" name="TextBox 11"/>
          <p:cNvSpPr txBox="1">
            <a:spLocks noChangeArrowheads="1"/>
          </p:cNvSpPr>
          <p:nvPr/>
        </p:nvSpPr>
        <p:spPr bwMode="auto">
          <a:xfrm>
            <a:off x="5819775" y="6096000"/>
            <a:ext cx="403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b="0" dirty="0"/>
              <a:t>[</a:t>
            </a:r>
            <a:r>
              <a:rPr lang="en-US" b="0" dirty="0" err="1"/>
              <a:t>Torbicki</a:t>
            </a:r>
            <a:r>
              <a:rPr lang="en-US" b="0" dirty="0"/>
              <a:t> A et al. </a:t>
            </a:r>
            <a:r>
              <a:rPr lang="en-US" b="0" dirty="0" err="1"/>
              <a:t>Eur</a:t>
            </a:r>
            <a:r>
              <a:rPr lang="en-US" b="0" dirty="0"/>
              <a:t> Heart J 2008;2276-315]</a:t>
            </a:r>
          </a:p>
        </p:txBody>
      </p:sp>
      <p:sp>
        <p:nvSpPr>
          <p:cNvPr id="2" name="Rectangle 1"/>
          <p:cNvSpPr/>
          <p:nvPr/>
        </p:nvSpPr>
        <p:spPr>
          <a:xfrm>
            <a:off x="514380" y="3124247"/>
            <a:ext cx="2279715" cy="461665"/>
          </a:xfrm>
          <a:prstGeom prst="rect">
            <a:avLst/>
          </a:prstGeom>
        </p:spPr>
        <p:txBody>
          <a:bodyPr wrap="none">
            <a:spAutoFit/>
          </a:bodyPr>
          <a:lstStyle/>
          <a:p>
            <a:pPr lvl="0"/>
            <a:r>
              <a:rPr lang="en-US" sz="2400" i="1" dirty="0">
                <a:solidFill>
                  <a:schemeClr val="accent3"/>
                </a:solidFill>
              </a:rPr>
              <a:t>“massive PE”</a:t>
            </a:r>
          </a:p>
        </p:txBody>
      </p:sp>
      <p:sp>
        <p:nvSpPr>
          <p:cNvPr id="10" name="Rectangle 9"/>
          <p:cNvSpPr/>
          <p:nvPr/>
        </p:nvSpPr>
        <p:spPr>
          <a:xfrm>
            <a:off x="514350" y="4267215"/>
            <a:ext cx="2929382" cy="461665"/>
          </a:xfrm>
          <a:prstGeom prst="rect">
            <a:avLst/>
          </a:prstGeom>
        </p:spPr>
        <p:txBody>
          <a:bodyPr wrap="none">
            <a:spAutoFit/>
          </a:bodyPr>
          <a:lstStyle/>
          <a:p>
            <a:pPr lvl="0"/>
            <a:r>
              <a:rPr lang="en-US" sz="2400" i="1" dirty="0" smtClean="0">
                <a:solidFill>
                  <a:srgbClr val="FFFFFF"/>
                </a:solidFill>
              </a:rPr>
              <a:t>“sub-massive </a:t>
            </a:r>
            <a:r>
              <a:rPr lang="en-US" sz="2400" i="1" dirty="0">
                <a:solidFill>
                  <a:srgbClr val="FFFFFF"/>
                </a:solidFill>
              </a:rPr>
              <a:t>PE”</a:t>
            </a:r>
          </a:p>
        </p:txBody>
      </p:sp>
      <p:sp>
        <p:nvSpPr>
          <p:cNvPr id="11" name="Rectangle 10"/>
          <p:cNvSpPr/>
          <p:nvPr/>
        </p:nvSpPr>
        <p:spPr>
          <a:xfrm>
            <a:off x="514350" y="5486415"/>
            <a:ext cx="2227717" cy="461665"/>
          </a:xfrm>
          <a:prstGeom prst="rect">
            <a:avLst/>
          </a:prstGeom>
        </p:spPr>
        <p:txBody>
          <a:bodyPr wrap="none">
            <a:spAutoFit/>
          </a:bodyPr>
          <a:lstStyle/>
          <a:p>
            <a:pPr lvl="0"/>
            <a:r>
              <a:rPr lang="en-US" sz="2400" i="1" dirty="0" smtClean="0">
                <a:solidFill>
                  <a:srgbClr val="FFFFFF"/>
                </a:solidFill>
              </a:rPr>
              <a:t>“low-risk </a:t>
            </a:r>
            <a:r>
              <a:rPr lang="en-US" sz="2400" i="1" dirty="0">
                <a:solidFill>
                  <a:srgbClr val="FFFFFF"/>
                </a:solidFill>
              </a:rPr>
              <a:t>PE”</a:t>
            </a:r>
          </a:p>
        </p:txBody>
      </p:sp>
      <p:sp>
        <p:nvSpPr>
          <p:cNvPr id="12" name="Rectangle 11"/>
          <p:cNvSpPr/>
          <p:nvPr/>
        </p:nvSpPr>
        <p:spPr>
          <a:xfrm>
            <a:off x="2933700" y="6581001"/>
            <a:ext cx="6943725" cy="276999"/>
          </a:xfrm>
          <a:prstGeom prst="rect">
            <a:avLst/>
          </a:prstGeom>
        </p:spPr>
        <p:txBody>
          <a:bodyPr wrap="square">
            <a:spAutoFit/>
          </a:bodyPr>
          <a:lstStyle/>
          <a:p>
            <a:pPr algn="r"/>
            <a:r>
              <a:rPr lang="en-US" b="0" dirty="0" smtClean="0"/>
              <a:t>[Meyer G et al. NEJM 2014;370:</a:t>
            </a:r>
            <a:r>
              <a:rPr lang="en-US" b="0" dirty="0"/>
              <a:t>1402-11</a:t>
            </a:r>
            <a:r>
              <a:rPr lang="en-US" b="0" dirty="0" smtClean="0"/>
              <a:t>]</a:t>
            </a:r>
            <a:endParaRPr lang="en-US" b="0" dirty="0"/>
          </a:p>
        </p:txBody>
      </p:sp>
      <p:sp>
        <p:nvSpPr>
          <p:cNvPr id="13" name="Rectangle 12"/>
          <p:cNvSpPr/>
          <p:nvPr/>
        </p:nvSpPr>
        <p:spPr>
          <a:xfrm>
            <a:off x="2933700" y="6340768"/>
            <a:ext cx="6943725" cy="276999"/>
          </a:xfrm>
          <a:prstGeom prst="rect">
            <a:avLst/>
          </a:prstGeom>
        </p:spPr>
        <p:txBody>
          <a:bodyPr wrap="square">
            <a:spAutoFit/>
          </a:bodyPr>
          <a:lstStyle/>
          <a:p>
            <a:pPr algn="r"/>
            <a:r>
              <a:rPr lang="en-US" b="0" dirty="0" smtClean="0"/>
              <a:t>[</a:t>
            </a:r>
            <a:r>
              <a:rPr lang="en-US" b="0" dirty="0" err="1" smtClean="0"/>
              <a:t>Jaff</a:t>
            </a:r>
            <a:r>
              <a:rPr lang="en-US" b="0" dirty="0" smtClean="0"/>
              <a:t> MR et al. Circulation 2011;123:1788-830. AHA statement]</a:t>
            </a:r>
            <a:endParaRPr lang="en-US" b="0" dirty="0"/>
          </a:p>
        </p:txBody>
      </p:sp>
    </p:spTree>
    <p:extLst>
      <p:ext uri="{BB962C8B-B14F-4D97-AF65-F5344CB8AC3E}">
        <p14:creationId xmlns:p14="http://schemas.microsoft.com/office/powerpoint/2010/main" val="1284267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31746"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304" name="Rectangle 8"/>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sp>
        <p:nvSpPr>
          <p:cNvPr id="31748"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a:solidFill>
                  <a:schemeClr val="bg1"/>
                </a:solidFill>
              </a:rPr>
              <a:t>PE:  </a:t>
            </a:r>
            <a:r>
              <a:rPr lang="en-US" sz="3000" dirty="0" smtClean="0">
                <a:solidFill>
                  <a:schemeClr val="bg1"/>
                </a:solidFill>
              </a:rPr>
              <a:t>Thrombolysis? – PEITHO trial</a:t>
            </a:r>
            <a:endParaRPr lang="en-US" sz="3000" dirty="0">
              <a:solidFill>
                <a:schemeClr val="bg1"/>
              </a:solidFill>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066800"/>
            <a:ext cx="7065335" cy="5605339"/>
          </a:xfrm>
          <a:prstGeom prst="rect">
            <a:avLst/>
          </a:prstGeom>
        </p:spPr>
      </p:pic>
      <p:sp>
        <p:nvSpPr>
          <p:cNvPr id="15" name="Rectangle 14"/>
          <p:cNvSpPr/>
          <p:nvPr/>
        </p:nvSpPr>
        <p:spPr>
          <a:xfrm>
            <a:off x="3162300" y="6581000"/>
            <a:ext cx="6943725" cy="276999"/>
          </a:xfrm>
          <a:prstGeom prst="rect">
            <a:avLst/>
          </a:prstGeom>
        </p:spPr>
        <p:txBody>
          <a:bodyPr wrap="square">
            <a:spAutoFit/>
          </a:bodyPr>
          <a:lstStyle/>
          <a:p>
            <a:pPr algn="r"/>
            <a:r>
              <a:rPr lang="en-US" b="0" dirty="0" smtClean="0"/>
              <a:t>[Meyer G et al. NEJM 2014;370:</a:t>
            </a:r>
            <a:r>
              <a:rPr lang="en-US" b="0" dirty="0"/>
              <a:t>1402-11</a:t>
            </a:r>
            <a:r>
              <a:rPr lang="en-US" b="0" dirty="0" smtClean="0"/>
              <a:t>]</a:t>
            </a:r>
            <a:endParaRPr lang="en-US" b="0" dirty="0"/>
          </a:p>
        </p:txBody>
      </p:sp>
      <p:sp>
        <p:nvSpPr>
          <p:cNvPr id="6" name="Rectangle 5"/>
          <p:cNvSpPr/>
          <p:nvPr/>
        </p:nvSpPr>
        <p:spPr>
          <a:xfrm>
            <a:off x="800100" y="5486400"/>
            <a:ext cx="67056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00100" y="1873956"/>
            <a:ext cx="6705600" cy="259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0100" y="2362200"/>
            <a:ext cx="6705600" cy="259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19075" y="6127951"/>
            <a:ext cx="6829425" cy="730048"/>
            <a:chOff x="219075" y="6127951"/>
            <a:chExt cx="6829425" cy="730048"/>
          </a:xfrm>
        </p:grpSpPr>
        <p:sp>
          <p:nvSpPr>
            <p:cNvPr id="7" name="TextBox 6"/>
            <p:cNvSpPr txBox="1"/>
            <p:nvPr/>
          </p:nvSpPr>
          <p:spPr>
            <a:xfrm>
              <a:off x="723900" y="6581000"/>
              <a:ext cx="6324600" cy="276999"/>
            </a:xfrm>
            <a:prstGeom prst="rect">
              <a:avLst/>
            </a:prstGeom>
            <a:solidFill>
              <a:schemeClr val="bg1"/>
            </a:solidFill>
          </p:spPr>
          <p:txBody>
            <a:bodyPr wrap="square" rtlCol="0">
              <a:spAutoFit/>
            </a:bodyPr>
            <a:lstStyle/>
            <a:p>
              <a:r>
                <a:rPr lang="en-US" dirty="0" smtClean="0">
                  <a:solidFill>
                    <a:srgbClr val="C00000"/>
                  </a:solidFill>
                </a:rPr>
                <a:t>Pulmonary hypertension at 3 and 12 months?</a:t>
              </a:r>
              <a:endParaRPr lang="en-US" dirty="0">
                <a:solidFill>
                  <a:srgbClr val="C00000"/>
                </a:solidFill>
              </a:endParaRPr>
            </a:p>
          </p:txBody>
        </p:sp>
        <p:pic>
          <p:nvPicPr>
            <p:cNvPr id="2050" name="Picture 2" descr="C:\Users\smoll\AppData\Local\Microsoft\Windows\Temporary Internet Files\Content.IE5\FMWCNAN3\MC90043485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6127951"/>
              <a:ext cx="704850" cy="7048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69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31746"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304" name="Rectangle 8"/>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sp>
        <p:nvSpPr>
          <p:cNvPr id="31748"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a:solidFill>
                  <a:schemeClr val="bg1"/>
                </a:solidFill>
              </a:rPr>
              <a:t>PE:  </a:t>
            </a:r>
            <a:r>
              <a:rPr lang="en-US" sz="3000" dirty="0" smtClean="0">
                <a:solidFill>
                  <a:schemeClr val="bg1"/>
                </a:solidFill>
              </a:rPr>
              <a:t>Thrombolysis?</a:t>
            </a:r>
            <a:endParaRPr lang="en-US" sz="3000" dirty="0">
              <a:solidFill>
                <a:schemeClr val="bg1"/>
              </a:solidFill>
            </a:endParaRPr>
          </a:p>
        </p:txBody>
      </p:sp>
      <p:sp>
        <p:nvSpPr>
          <p:cNvPr id="15" name="Rectangle 14"/>
          <p:cNvSpPr/>
          <p:nvPr/>
        </p:nvSpPr>
        <p:spPr>
          <a:xfrm>
            <a:off x="3162300" y="6581000"/>
            <a:ext cx="6943725" cy="276999"/>
          </a:xfrm>
          <a:prstGeom prst="rect">
            <a:avLst/>
          </a:prstGeom>
        </p:spPr>
        <p:txBody>
          <a:bodyPr wrap="square">
            <a:spAutoFit/>
          </a:bodyPr>
          <a:lstStyle/>
          <a:p>
            <a:pPr algn="r"/>
            <a:r>
              <a:rPr lang="en-US" b="0" dirty="0" smtClean="0"/>
              <a:t>[Meyer G et al. NEJM 2014;370:</a:t>
            </a:r>
            <a:r>
              <a:rPr lang="en-US" b="0" dirty="0"/>
              <a:t>1402-11</a:t>
            </a:r>
            <a:r>
              <a:rPr lang="en-US" b="0" dirty="0" smtClean="0"/>
              <a:t>]</a:t>
            </a:r>
            <a:endParaRPr lang="en-US" b="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07" y="1669825"/>
            <a:ext cx="9867900" cy="4502375"/>
          </a:xfrm>
          <a:prstGeom prst="rect">
            <a:avLst/>
          </a:prstGeom>
        </p:spPr>
      </p:pic>
      <p:sp>
        <p:nvSpPr>
          <p:cNvPr id="18" name="Rectangle 17"/>
          <p:cNvSpPr/>
          <p:nvPr/>
        </p:nvSpPr>
        <p:spPr>
          <a:xfrm>
            <a:off x="294216" y="4489226"/>
            <a:ext cx="9294283" cy="259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94216" y="3498626"/>
            <a:ext cx="9294283" cy="259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4216" y="5149626"/>
            <a:ext cx="9294283" cy="259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115714"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grpSp>
        <p:nvGrpSpPr>
          <p:cNvPr id="115716" name="Group 51"/>
          <p:cNvGrpSpPr>
            <a:grpSpLocks/>
          </p:cNvGrpSpPr>
          <p:nvPr/>
        </p:nvGrpSpPr>
        <p:grpSpPr bwMode="auto">
          <a:xfrm>
            <a:off x="-215896" y="0"/>
            <a:ext cx="10845800" cy="914400"/>
            <a:chOff x="-215900" y="1752600"/>
            <a:chExt cx="10845800" cy="914400"/>
          </a:xfrm>
        </p:grpSpPr>
        <p:sp>
          <p:nvSpPr>
            <p:cNvPr id="53"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sp>
          <p:nvSpPr>
            <p:cNvPr id="115722" name="Rectangle 4"/>
            <p:cNvSpPr>
              <a:spLocks noChangeArrowheads="1"/>
            </p:cNvSpPr>
            <p:nvPr/>
          </p:nvSpPr>
          <p:spPr bwMode="auto">
            <a:xfrm>
              <a:off x="476457" y="1828800"/>
              <a:ext cx="946765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Objectives</a:t>
              </a:r>
              <a:endParaRPr lang="en-US" sz="3000" dirty="0">
                <a:solidFill>
                  <a:schemeClr val="bg1"/>
                </a:solidFill>
              </a:endParaRPr>
            </a:p>
          </p:txBody>
        </p:sp>
      </p:grpSp>
      <p:sp>
        <p:nvSpPr>
          <p:cNvPr id="14" name="Text Box 3"/>
          <p:cNvSpPr txBox="1">
            <a:spLocks noChangeArrowheads="1"/>
          </p:cNvSpPr>
          <p:nvPr/>
        </p:nvSpPr>
        <p:spPr bwMode="auto">
          <a:xfrm>
            <a:off x="790688" y="3872794"/>
            <a:ext cx="8839200" cy="538609"/>
          </a:xfrm>
          <a:prstGeom prst="rect">
            <a:avLst/>
          </a:prstGeom>
          <a:solidFill>
            <a:schemeClr val="bg1">
              <a:lumMod val="95000"/>
            </a:schemeClr>
          </a:solidFill>
          <a:ln w="9525">
            <a:solidFill>
              <a:srgbClr val="000000"/>
            </a:solidFill>
            <a:miter lim="800000"/>
            <a:headEnd/>
            <a:tailEnd/>
          </a:ln>
        </p:spPr>
        <p:txBody>
          <a:bodyPr wrap="square">
            <a:spAutoFit/>
          </a:bodyPr>
          <a:lstStyle/>
          <a:p>
            <a:pPr marL="50800" indent="6350">
              <a:lnSpc>
                <a:spcPct val="125000"/>
              </a:lnSpc>
              <a:spcBef>
                <a:spcPct val="50000"/>
              </a:spcBef>
              <a:tabLst>
                <a:tab pos="50800" algn="l"/>
              </a:tabLst>
              <a:defRPr/>
            </a:pPr>
            <a:r>
              <a:rPr lang="en-US" sz="2400" b="0" dirty="0" smtClean="0">
                <a:latin typeface="Arial" pitchFamily="-110" charset="0"/>
                <a:ea typeface="Times New Roman" pitchFamily="-110" charset="0"/>
                <a:cs typeface="Times New Roman" pitchFamily="-110" charset="0"/>
              </a:rPr>
              <a:t>… optimally manage patients with VTE</a:t>
            </a:r>
          </a:p>
        </p:txBody>
      </p:sp>
      <p:sp>
        <p:nvSpPr>
          <p:cNvPr id="15" name="Rectangle 6"/>
          <p:cNvSpPr>
            <a:spLocks noChangeArrowheads="1"/>
          </p:cNvSpPr>
          <p:nvPr/>
        </p:nvSpPr>
        <p:spPr bwMode="auto">
          <a:xfrm>
            <a:off x="333488" y="3030127"/>
            <a:ext cx="8610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sz="2400" dirty="0" smtClean="0">
                <a:solidFill>
                  <a:srgbClr val="B20202"/>
                </a:solidFill>
              </a:rPr>
              <a:t>At the end of this session the participant will be able to…</a:t>
            </a:r>
            <a:endParaRPr lang="en-US" sz="2400" dirty="0">
              <a:solidFill>
                <a:srgbClr val="B20202"/>
              </a:solidFill>
            </a:endParaRPr>
          </a:p>
        </p:txBody>
      </p:sp>
    </p:spTree>
    <p:extLst>
      <p:ext uri="{BB962C8B-B14F-4D97-AF65-F5344CB8AC3E}">
        <p14:creationId xmlns:p14="http://schemas.microsoft.com/office/powerpoint/2010/main" val="264988116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33794"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8"/>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sp>
        <p:nvSpPr>
          <p:cNvPr id="33796"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Thrombolytics in DVT?</a:t>
            </a:r>
            <a:endParaRPr lang="en-US" sz="3000" dirty="0">
              <a:solidFill>
                <a:schemeClr val="bg1"/>
              </a:solidFill>
            </a:endParaRPr>
          </a:p>
        </p:txBody>
      </p:sp>
      <p:sp>
        <p:nvSpPr>
          <p:cNvPr id="33798" name="Rectangle 3"/>
          <p:cNvSpPr>
            <a:spLocks noChangeArrowheads="1"/>
          </p:cNvSpPr>
          <p:nvPr/>
        </p:nvSpPr>
        <p:spPr bwMode="auto">
          <a:xfrm>
            <a:off x="3771900" y="6366320"/>
            <a:ext cx="6257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b="0" dirty="0"/>
              <a:t>[http://</a:t>
            </a:r>
            <a:r>
              <a:rPr lang="en-US" b="0" dirty="0" err="1"/>
              <a:t>clinicaltrials.gov</a:t>
            </a:r>
            <a:r>
              <a:rPr lang="en-US" b="0" dirty="0"/>
              <a:t>/ct2/show/NCT00790335?term=</a:t>
            </a:r>
            <a:r>
              <a:rPr lang="en-US" b="0" dirty="0" err="1"/>
              <a:t>ATTRACT&amp;rank</a:t>
            </a:r>
            <a:r>
              <a:rPr lang="en-US" b="0" dirty="0"/>
              <a:t>=1]</a:t>
            </a:r>
          </a:p>
        </p:txBody>
      </p:sp>
      <p:grpSp>
        <p:nvGrpSpPr>
          <p:cNvPr id="33799" name="Group 5"/>
          <p:cNvGrpSpPr>
            <a:grpSpLocks/>
          </p:cNvGrpSpPr>
          <p:nvPr/>
        </p:nvGrpSpPr>
        <p:grpSpPr bwMode="auto">
          <a:xfrm>
            <a:off x="647700" y="2122851"/>
            <a:ext cx="1543050" cy="2057400"/>
            <a:chOff x="342900" y="3276600"/>
            <a:chExt cx="1079500" cy="1600200"/>
          </a:xfrm>
        </p:grpSpPr>
        <p:pic>
          <p:nvPicPr>
            <p:cNvPr id="3380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3276600"/>
              <a:ext cx="1079500" cy="70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42900" y="4648200"/>
              <a:ext cx="1066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7" name="Rectangle 6"/>
          <p:cNvSpPr>
            <a:spLocks noChangeArrowheads="1"/>
          </p:cNvSpPr>
          <p:nvPr/>
        </p:nvSpPr>
        <p:spPr bwMode="auto">
          <a:xfrm>
            <a:off x="1104900" y="3536573"/>
            <a:ext cx="8001000" cy="1200329"/>
          </a:xfrm>
          <a:prstGeom prst="rect">
            <a:avLst/>
          </a:prstGeom>
          <a:solidFill>
            <a:schemeClr val="bg1">
              <a:lumMod val="95000"/>
            </a:schemeClr>
          </a:solidFill>
          <a:ln w="9525">
            <a:solidFill>
              <a:schemeClr val="tx1"/>
            </a:solidFill>
            <a:miter lim="800000"/>
            <a:headEnd/>
            <a:tailEnd/>
          </a:ln>
        </p:spPr>
        <p:txBody>
          <a:bodyPr wrap="square" anchor="ctr">
            <a:spAutoFit/>
          </a:bodyPr>
          <a:lstStyle/>
          <a:p>
            <a:pPr marL="114300">
              <a:lnSpc>
                <a:spcPct val="150000"/>
              </a:lnSpc>
              <a:defRPr/>
            </a:pPr>
            <a:r>
              <a:rPr lang="en-US" sz="2400" dirty="0">
                <a:solidFill>
                  <a:srgbClr val="FF0000"/>
                </a:solidFill>
                <a:latin typeface="Arial" pitchFamily="34" charset="0"/>
                <a:ea typeface="ＭＳ Ｐゴシック" pitchFamily="34" charset="-128"/>
                <a:cs typeface="+mn-cs"/>
              </a:rPr>
              <a:t>ATTRACT </a:t>
            </a:r>
            <a:r>
              <a:rPr lang="en-US" sz="2400" dirty="0" smtClean="0">
                <a:solidFill>
                  <a:srgbClr val="FF0000"/>
                </a:solidFill>
                <a:latin typeface="Arial" pitchFamily="34" charset="0"/>
                <a:ea typeface="ＭＳ Ｐゴシック" pitchFamily="34" charset="-128"/>
                <a:cs typeface="+mn-cs"/>
              </a:rPr>
              <a:t>trial</a:t>
            </a:r>
          </a:p>
          <a:p>
            <a:pPr marL="800100" lvl="1" indent="-228600">
              <a:lnSpc>
                <a:spcPct val="150000"/>
              </a:lnSpc>
              <a:buFont typeface="Arial" pitchFamily="34" charset="0"/>
              <a:buChar char="•"/>
              <a:defRPr/>
            </a:pPr>
            <a:r>
              <a:rPr lang="en-US" sz="2400" b="0" dirty="0" smtClean="0">
                <a:latin typeface="Arial" pitchFamily="34" charset="0"/>
                <a:ea typeface="ＭＳ Ｐゴシック" pitchFamily="34" charset="-128"/>
                <a:cs typeface="+mn-cs"/>
              </a:rPr>
              <a:t>666/692 </a:t>
            </a:r>
            <a:r>
              <a:rPr lang="en-US" sz="2400" b="0" dirty="0">
                <a:latin typeface="Arial" pitchFamily="34" charset="0"/>
                <a:ea typeface="ＭＳ Ｐゴシック" pitchFamily="34" charset="-128"/>
                <a:cs typeface="+mn-cs"/>
              </a:rPr>
              <a:t>patients enrolled as of </a:t>
            </a:r>
            <a:r>
              <a:rPr lang="en-US" sz="2400" b="0" dirty="0" smtClean="0">
                <a:latin typeface="Arial" pitchFamily="34" charset="0"/>
                <a:ea typeface="ＭＳ Ｐゴシック" pitchFamily="34" charset="-128"/>
                <a:cs typeface="+mn-cs"/>
              </a:rPr>
              <a:t>Sept 24</a:t>
            </a:r>
            <a:r>
              <a:rPr lang="en-US" sz="2400" b="0" baseline="30000" dirty="0" smtClean="0">
                <a:latin typeface="Arial" pitchFamily="34" charset="0"/>
                <a:ea typeface="ＭＳ Ｐゴシック" pitchFamily="34" charset="-128"/>
                <a:cs typeface="+mn-cs"/>
              </a:rPr>
              <a:t>th</a:t>
            </a:r>
            <a:r>
              <a:rPr lang="en-US" sz="2400" b="0" dirty="0" smtClean="0">
                <a:latin typeface="Arial" pitchFamily="34" charset="0"/>
                <a:ea typeface="ＭＳ Ｐゴシック" pitchFamily="34" charset="-128"/>
                <a:cs typeface="+mn-cs"/>
              </a:rPr>
              <a:t>, </a:t>
            </a:r>
            <a:r>
              <a:rPr lang="en-US" sz="2400" b="0" dirty="0">
                <a:latin typeface="Arial" pitchFamily="34" charset="0"/>
                <a:ea typeface="ＭＳ Ｐゴシック" pitchFamily="34" charset="-128"/>
                <a:cs typeface="+mn-cs"/>
              </a:rPr>
              <a:t>2014</a:t>
            </a:r>
            <a:r>
              <a:rPr lang="en-US" sz="2400" b="0" dirty="0" smtClean="0">
                <a:latin typeface="Arial" pitchFamily="34" charset="0"/>
                <a:ea typeface="ＭＳ Ｐゴシック" pitchFamily="34" charset="-128"/>
                <a:cs typeface="+mn-cs"/>
              </a:rPr>
              <a:t>.</a:t>
            </a:r>
            <a:endParaRPr lang="en-US" sz="2400" dirty="0">
              <a:solidFill>
                <a:srgbClr val="FF0000"/>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126654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7"/>
          <p:cNvSpPr txBox="1">
            <a:spLocks noChangeArrowheads="1"/>
          </p:cNvSpPr>
          <p:nvPr/>
        </p:nvSpPr>
        <p:spPr bwMode="auto">
          <a:xfrm>
            <a:off x="246067" y="3135313"/>
            <a:ext cx="2582862" cy="1200150"/>
          </a:xfrm>
          <a:prstGeom prst="rect">
            <a:avLst/>
          </a:prstGeom>
          <a:solidFill>
            <a:schemeClr val="bg1">
              <a:lumMod val="95000"/>
            </a:schemeClr>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2400" dirty="0" smtClean="0">
                <a:solidFill>
                  <a:srgbClr val="FF0000"/>
                </a:solidFill>
              </a:rPr>
              <a:t>Q1:  </a:t>
            </a:r>
          </a:p>
          <a:p>
            <a:pPr eaLnBrk="1" hangingPunct="1">
              <a:defRPr/>
            </a:pPr>
            <a:r>
              <a:rPr lang="en-US" sz="2400" b="0" dirty="0" smtClean="0"/>
              <a:t>Outpatient </a:t>
            </a:r>
          </a:p>
          <a:p>
            <a:pPr eaLnBrk="1" hangingPunct="1">
              <a:defRPr/>
            </a:pPr>
            <a:r>
              <a:rPr lang="en-US" sz="2400" b="0" i="1" dirty="0" smtClean="0"/>
              <a:t>or</a:t>
            </a:r>
            <a:r>
              <a:rPr lang="en-US" sz="2400" b="0" dirty="0" smtClean="0"/>
              <a:t> inpatient?</a:t>
            </a:r>
          </a:p>
        </p:txBody>
      </p:sp>
      <p:sp>
        <p:nvSpPr>
          <p:cNvPr id="34818" name="TextBox 11"/>
          <p:cNvSpPr txBox="1">
            <a:spLocks noChangeArrowheads="1"/>
          </p:cNvSpPr>
          <p:nvPr/>
        </p:nvSpPr>
        <p:spPr bwMode="auto">
          <a:xfrm>
            <a:off x="234961" y="4387896"/>
            <a:ext cx="2595531" cy="830997"/>
          </a:xfrm>
          <a:prstGeom prst="rect">
            <a:avLst/>
          </a:prstGeom>
          <a:solidFill>
            <a:srgbClr val="F2F2F2"/>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FF0000"/>
                </a:solidFill>
              </a:rPr>
              <a:t>Q2:  </a:t>
            </a:r>
          </a:p>
          <a:p>
            <a:pPr eaLnBrk="1" hangingPunct="1"/>
            <a:r>
              <a:rPr lang="en-US" sz="2400" b="0"/>
              <a:t>Thrombolytics?</a:t>
            </a:r>
          </a:p>
        </p:txBody>
      </p:sp>
      <p:sp>
        <p:nvSpPr>
          <p:cNvPr id="13" name="TextBox 12"/>
          <p:cNvSpPr txBox="1"/>
          <p:nvPr/>
        </p:nvSpPr>
        <p:spPr>
          <a:xfrm>
            <a:off x="190500" y="5281613"/>
            <a:ext cx="2649832" cy="1200328"/>
          </a:xfrm>
          <a:prstGeom prst="rect">
            <a:avLst/>
          </a:prstGeom>
          <a:solidFill>
            <a:srgbClr val="FFFFCC"/>
          </a:solidFill>
          <a:ln>
            <a:solidFill>
              <a:schemeClr val="tx1"/>
            </a:solidFill>
          </a:ln>
        </p:spPr>
        <p:txBody>
          <a:bodyPr wrap="square">
            <a:spAutoFit/>
          </a:bodyPr>
          <a:lstStyle/>
          <a:p>
            <a:pPr>
              <a:defRPr/>
            </a:pPr>
            <a:r>
              <a:rPr lang="en-US" sz="2400" dirty="0">
                <a:solidFill>
                  <a:srgbClr val="FF0000"/>
                </a:solidFill>
                <a:latin typeface="Arial" pitchFamily="34" charset="0"/>
                <a:ea typeface="ＭＳ Ｐゴシック" pitchFamily="34" charset="-128"/>
                <a:cs typeface="+mn-cs"/>
              </a:rPr>
              <a:t>Q3:  </a:t>
            </a:r>
          </a:p>
          <a:p>
            <a:pPr>
              <a:defRPr/>
            </a:pPr>
            <a:r>
              <a:rPr lang="en-US" sz="2400" b="0" dirty="0">
                <a:latin typeface="Arial" pitchFamily="34" charset="0"/>
                <a:ea typeface="ＭＳ Ｐゴシック" pitchFamily="34" charset="-128"/>
                <a:cs typeface="+mn-cs"/>
              </a:rPr>
              <a:t>LMWH/warfarin </a:t>
            </a:r>
            <a:r>
              <a:rPr lang="en-US" sz="2400" b="0" i="1" dirty="0">
                <a:latin typeface="Arial" pitchFamily="34" charset="0"/>
                <a:ea typeface="ＭＳ Ｐゴシック" pitchFamily="34" charset="-128"/>
                <a:cs typeface="+mn-cs"/>
              </a:rPr>
              <a:t>or</a:t>
            </a:r>
            <a:r>
              <a:rPr lang="en-US" sz="2400" b="0" dirty="0">
                <a:latin typeface="Arial" pitchFamily="34" charset="0"/>
                <a:ea typeface="ＭＳ Ｐゴシック" pitchFamily="34" charset="-128"/>
                <a:cs typeface="+mn-cs"/>
              </a:rPr>
              <a:t> </a:t>
            </a:r>
            <a:r>
              <a:rPr lang="en-US" sz="2400" b="0" dirty="0" smtClean="0">
                <a:latin typeface="Arial" pitchFamily="34" charset="0"/>
                <a:ea typeface="ＭＳ Ｐゴシック" pitchFamily="34" charset="-128"/>
                <a:cs typeface="+mn-cs"/>
              </a:rPr>
              <a:t>NOAC?</a:t>
            </a:r>
            <a:endParaRPr lang="en-US" sz="2400" b="0" dirty="0">
              <a:latin typeface="Arial" pitchFamily="34" charset="0"/>
              <a:ea typeface="ＭＳ Ｐゴシック" pitchFamily="34" charset="-128"/>
              <a:cs typeface="+mn-cs"/>
            </a:endParaRPr>
          </a:p>
        </p:txBody>
      </p:sp>
      <p:grpSp>
        <p:nvGrpSpPr>
          <p:cNvPr id="34820" name="Group 18"/>
          <p:cNvGrpSpPr>
            <a:grpSpLocks/>
          </p:cNvGrpSpPr>
          <p:nvPr/>
        </p:nvGrpSpPr>
        <p:grpSpPr bwMode="auto">
          <a:xfrm>
            <a:off x="114300" y="1143002"/>
            <a:ext cx="10172700" cy="1808163"/>
            <a:chOff x="709612" y="1519535"/>
            <a:chExt cx="9005888" cy="1807865"/>
          </a:xfrm>
        </p:grpSpPr>
        <p:cxnSp>
          <p:nvCxnSpPr>
            <p:cNvPr id="21" name="Straight Connector 20"/>
            <p:cNvCxnSpPr/>
            <p:nvPr/>
          </p:nvCxnSpPr>
          <p:spPr>
            <a:xfrm>
              <a:off x="799558" y="3098838"/>
              <a:ext cx="8915942" cy="0"/>
            </a:xfrm>
            <a:prstGeom prst="line">
              <a:avLst/>
            </a:prstGeom>
            <a:ln w="1270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Down Arrow 21"/>
            <p:cNvSpPr/>
            <p:nvPr/>
          </p:nvSpPr>
          <p:spPr>
            <a:xfrm>
              <a:off x="1014587" y="2057609"/>
              <a:ext cx="685842" cy="73647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34827" name="TextBox 8"/>
            <p:cNvSpPr txBox="1">
              <a:spLocks noChangeArrowheads="1"/>
            </p:cNvSpPr>
            <p:nvPr/>
          </p:nvSpPr>
          <p:spPr bwMode="auto">
            <a:xfrm>
              <a:off x="709612" y="1519535"/>
              <a:ext cx="1686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t>Diagnosis</a:t>
              </a:r>
            </a:p>
          </p:txBody>
        </p:sp>
        <p:sp>
          <p:nvSpPr>
            <p:cNvPr id="24" name="Oval 23"/>
            <p:cNvSpPr/>
            <p:nvPr/>
          </p:nvSpPr>
          <p:spPr>
            <a:xfrm>
              <a:off x="1146696"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5" name="Oval 24"/>
            <p:cNvSpPr/>
            <p:nvPr/>
          </p:nvSpPr>
          <p:spPr>
            <a:xfrm>
              <a:off x="3769197"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34830" name="TextBox 41"/>
            <p:cNvSpPr txBox="1">
              <a:spLocks noChangeArrowheads="1"/>
            </p:cNvSpPr>
            <p:nvPr/>
          </p:nvSpPr>
          <p:spPr bwMode="auto">
            <a:xfrm>
              <a:off x="3132869" y="2001838"/>
              <a:ext cx="1725523" cy="8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few days later</a:t>
              </a:r>
            </a:p>
          </p:txBody>
        </p:sp>
      </p:grpSp>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34822"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34824"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chemeClr val="bg1"/>
                </a:solidFill>
              </a:rPr>
              <a:t>Patient</a:t>
            </a:r>
          </a:p>
        </p:txBody>
      </p:sp>
      <p:sp>
        <p:nvSpPr>
          <p:cNvPr id="20" name="Oval 19"/>
          <p:cNvSpPr/>
          <p:nvPr/>
        </p:nvSpPr>
        <p:spPr bwMode="auto">
          <a:xfrm>
            <a:off x="6146525" y="2493964"/>
            <a:ext cx="515939" cy="457200"/>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3" name="TextBox 44"/>
          <p:cNvSpPr txBox="1">
            <a:spLocks noChangeArrowheads="1"/>
          </p:cNvSpPr>
          <p:nvPr/>
        </p:nvSpPr>
        <p:spPr bwMode="auto">
          <a:xfrm>
            <a:off x="5608563" y="1941377"/>
            <a:ext cx="1592342" cy="4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3 </a:t>
            </a:r>
            <a:r>
              <a:rPr lang="en-US" sz="2400" dirty="0" err="1"/>
              <a:t>mo</a:t>
            </a:r>
            <a:endParaRPr lang="en-US" sz="2400" dirty="0"/>
          </a:p>
        </p:txBody>
      </p:sp>
      <p:sp>
        <p:nvSpPr>
          <p:cNvPr id="26" name="Oval 25"/>
          <p:cNvSpPr/>
          <p:nvPr/>
        </p:nvSpPr>
        <p:spPr bwMode="auto">
          <a:xfrm>
            <a:off x="8739554" y="2493965"/>
            <a:ext cx="515939" cy="457200"/>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7" name="TextBox 55"/>
          <p:cNvSpPr txBox="1">
            <a:spLocks noChangeArrowheads="1"/>
          </p:cNvSpPr>
          <p:nvPr/>
        </p:nvSpPr>
        <p:spPr bwMode="auto">
          <a:xfrm>
            <a:off x="7972425" y="1941370"/>
            <a:ext cx="2020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any time</a:t>
            </a:r>
          </a:p>
        </p:txBody>
      </p:sp>
    </p:spTree>
    <p:extLst>
      <p:ext uri="{BB962C8B-B14F-4D97-AF65-F5344CB8AC3E}">
        <p14:creationId xmlns:p14="http://schemas.microsoft.com/office/powerpoint/2010/main" val="2772978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34"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grpSp>
        <p:nvGrpSpPr>
          <p:cNvPr id="36" name="Group 51"/>
          <p:cNvGrpSpPr>
            <a:grpSpLocks/>
          </p:cNvGrpSpPr>
          <p:nvPr/>
        </p:nvGrpSpPr>
        <p:grpSpPr bwMode="auto">
          <a:xfrm>
            <a:off x="-215896" y="0"/>
            <a:ext cx="10845800" cy="914400"/>
            <a:chOff x="-215900" y="1752600"/>
            <a:chExt cx="10845800" cy="914400"/>
          </a:xfrm>
        </p:grpSpPr>
        <p:sp>
          <p:nvSpPr>
            <p:cNvPr id="37"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sp>
          <p:nvSpPr>
            <p:cNvPr id="38" name="Rectangle 4"/>
            <p:cNvSpPr>
              <a:spLocks noChangeArrowheads="1"/>
            </p:cNvSpPr>
            <p:nvPr/>
          </p:nvSpPr>
          <p:spPr bwMode="auto">
            <a:xfrm>
              <a:off x="476457" y="1828800"/>
              <a:ext cx="946765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New Oral Anticoagulants</a:t>
              </a:r>
              <a:endParaRPr lang="en-US" sz="3000" dirty="0">
                <a:solidFill>
                  <a:schemeClr val="bg1"/>
                </a:solidFill>
              </a:endParaRPr>
            </a:p>
          </p:txBody>
        </p:sp>
      </p:grpSp>
      <p:sp>
        <p:nvSpPr>
          <p:cNvPr id="12" name="TextBox 11"/>
          <p:cNvSpPr txBox="1"/>
          <p:nvPr/>
        </p:nvSpPr>
        <p:spPr>
          <a:xfrm>
            <a:off x="3390900" y="3200399"/>
            <a:ext cx="4419600" cy="492443"/>
          </a:xfrm>
          <a:prstGeom prst="rect">
            <a:avLst/>
          </a:prstGeom>
          <a:noFill/>
        </p:spPr>
        <p:txBody>
          <a:bodyPr wrap="square" rtlCol="0">
            <a:spAutoFit/>
          </a:bodyPr>
          <a:lstStyle/>
          <a:p>
            <a:r>
              <a:rPr lang="en-US" sz="2600" dirty="0" smtClean="0"/>
              <a:t>NOAC = TSOAC = ODI</a:t>
            </a:r>
            <a:endParaRPr lang="en-US" sz="2600" dirty="0"/>
          </a:p>
        </p:txBody>
      </p:sp>
      <p:sp>
        <p:nvSpPr>
          <p:cNvPr id="2" name="TextBox 1"/>
          <p:cNvSpPr txBox="1"/>
          <p:nvPr/>
        </p:nvSpPr>
        <p:spPr>
          <a:xfrm>
            <a:off x="2476500" y="5105400"/>
            <a:ext cx="5715000" cy="492443"/>
          </a:xfrm>
          <a:prstGeom prst="rect">
            <a:avLst/>
          </a:prstGeom>
          <a:noFill/>
        </p:spPr>
        <p:txBody>
          <a:bodyPr wrap="square" rtlCol="0">
            <a:spAutoFit/>
          </a:bodyPr>
          <a:lstStyle/>
          <a:p>
            <a:r>
              <a:rPr lang="en-US" sz="2600" b="0" dirty="0" smtClean="0"/>
              <a:t>Non-vitamin K Oral Anticoagulants</a:t>
            </a:r>
            <a:endParaRPr lang="en-US" sz="2600" b="0" dirty="0"/>
          </a:p>
        </p:txBody>
      </p:sp>
    </p:spTree>
    <p:custDataLst>
      <p:tags r:id="rId1"/>
    </p:custDataLst>
    <p:extLst>
      <p:ext uri="{BB962C8B-B14F-4D97-AF65-F5344CB8AC3E}">
        <p14:creationId xmlns:p14="http://schemas.microsoft.com/office/powerpoint/2010/main" val="399620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911192419"/>
              </p:ext>
            </p:extLst>
          </p:nvPr>
        </p:nvGraphicFramePr>
        <p:xfrm>
          <a:off x="266700" y="1689100"/>
          <a:ext cx="9740900" cy="5638800"/>
        </p:xfrm>
        <a:graphic>
          <a:graphicData uri="http://schemas.openxmlformats.org/presentationml/2006/ole">
            <mc:AlternateContent xmlns:mc="http://schemas.openxmlformats.org/markup-compatibility/2006">
              <mc:Choice xmlns:v="urn:schemas-microsoft-com:vml" Requires="v">
                <p:oleObj spid="_x0000_s1083" name="Document" r:id="rId5" imgW="6253235" imgH="3622669" progId="Word.Document.12">
                  <p:embed/>
                </p:oleObj>
              </mc:Choice>
              <mc:Fallback>
                <p:oleObj name="Document" r:id="rId5" imgW="6253235" imgH="3622669" progId="Word.Document.12">
                  <p:embed/>
                  <p:pic>
                    <p:nvPicPr>
                      <p:cNvPr id="0" name=""/>
                      <p:cNvPicPr/>
                      <p:nvPr/>
                    </p:nvPicPr>
                    <p:blipFill>
                      <a:blip r:embed="rId6"/>
                      <a:stretch>
                        <a:fillRect/>
                      </a:stretch>
                    </p:blipFill>
                    <p:spPr>
                      <a:xfrm>
                        <a:off x="266700" y="1689100"/>
                        <a:ext cx="9740900" cy="5638800"/>
                      </a:xfrm>
                      <a:prstGeom prst="rect">
                        <a:avLst/>
                      </a:prstGeom>
                    </p:spPr>
                  </p:pic>
                </p:oleObj>
              </mc:Fallback>
            </mc:AlternateContent>
          </a:graphicData>
        </a:graphic>
      </p:graphicFrame>
      <p:sp>
        <p:nvSpPr>
          <p:cNvPr id="6" name="TextBox 5"/>
          <p:cNvSpPr txBox="1"/>
          <p:nvPr/>
        </p:nvSpPr>
        <p:spPr>
          <a:xfrm>
            <a:off x="6172200" y="6400859"/>
            <a:ext cx="3857625" cy="276999"/>
          </a:xfrm>
          <a:prstGeom prst="rect">
            <a:avLst/>
          </a:prstGeom>
          <a:noFill/>
        </p:spPr>
        <p:txBody>
          <a:bodyPr wrap="square" rtlCol="0">
            <a:spAutoFit/>
          </a:bodyPr>
          <a:lstStyle/>
          <a:p>
            <a:pPr algn="r"/>
            <a:r>
              <a:rPr lang="en-US" b="0" dirty="0" smtClean="0"/>
              <a:t>[last updated: June 19th, 2014]</a:t>
            </a:r>
            <a:endParaRPr lang="en-US" b="0" dirty="0"/>
          </a:p>
        </p:txBody>
      </p:sp>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34"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grpSp>
        <p:nvGrpSpPr>
          <p:cNvPr id="36" name="Group 51"/>
          <p:cNvGrpSpPr>
            <a:grpSpLocks/>
          </p:cNvGrpSpPr>
          <p:nvPr/>
        </p:nvGrpSpPr>
        <p:grpSpPr bwMode="auto">
          <a:xfrm>
            <a:off x="-215896" y="0"/>
            <a:ext cx="10845800" cy="914400"/>
            <a:chOff x="-215900" y="1752600"/>
            <a:chExt cx="10845800" cy="914400"/>
          </a:xfrm>
        </p:grpSpPr>
        <p:sp>
          <p:nvSpPr>
            <p:cNvPr id="37"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sp>
          <p:nvSpPr>
            <p:cNvPr id="38" name="Rectangle 4"/>
            <p:cNvSpPr>
              <a:spLocks noChangeArrowheads="1"/>
            </p:cNvSpPr>
            <p:nvPr/>
          </p:nvSpPr>
          <p:spPr bwMode="auto">
            <a:xfrm>
              <a:off x="476457" y="1828800"/>
              <a:ext cx="946765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New Oral Anticoagulants</a:t>
              </a:r>
              <a:endParaRPr lang="en-US" sz="3000" dirty="0">
                <a:solidFill>
                  <a:schemeClr val="bg1"/>
                </a:solidFill>
              </a:endParaRPr>
            </a:p>
          </p:txBody>
        </p:sp>
      </p:grpSp>
    </p:spTree>
    <p:custDataLst>
      <p:tags r:id="rId2"/>
    </p:custDataLst>
    <p:extLst>
      <p:ext uri="{BB962C8B-B14F-4D97-AF65-F5344CB8AC3E}">
        <p14:creationId xmlns:p14="http://schemas.microsoft.com/office/powerpoint/2010/main" val="3046213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8"/>
          <p:cNvSpPr>
            <a:spLocks noChangeArrowheads="1"/>
          </p:cNvSpPr>
          <p:nvPr/>
        </p:nvSpPr>
        <p:spPr bwMode="auto">
          <a:xfrm>
            <a:off x="6210300" y="5881229"/>
            <a:ext cx="3902003" cy="1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761" tIns="6348" rIns="79350" bIns="6348" anchor="ctr">
            <a:spAutoFit/>
          </a:bodyPr>
          <a:lstStyle/>
          <a:p>
            <a:pPr algn="ctr"/>
            <a:r>
              <a:rPr lang="en-US" b="0" dirty="0" smtClean="0"/>
              <a:t>[</a:t>
            </a:r>
            <a:r>
              <a:rPr lang="en-US" b="0" dirty="0" err="1" smtClean="0"/>
              <a:t>Yeh</a:t>
            </a:r>
            <a:r>
              <a:rPr lang="en-US" b="0" dirty="0" smtClean="0"/>
              <a:t> CH et al. Blood 2014;June12. </a:t>
            </a:r>
            <a:r>
              <a:rPr lang="en-US" b="0" dirty="0" err="1" smtClean="0"/>
              <a:t>Epub</a:t>
            </a:r>
            <a:r>
              <a:rPr lang="en-US" b="0" dirty="0" smtClean="0"/>
              <a:t> ahead of print]</a:t>
            </a:r>
            <a:endParaRPr lang="en-US" b="0" dirty="0"/>
          </a:p>
        </p:txBody>
      </p:sp>
      <p:graphicFrame>
        <p:nvGraphicFramePr>
          <p:cNvPr id="108710" name="Group 166"/>
          <p:cNvGraphicFramePr>
            <a:graphicFrameLocks noGrp="1"/>
          </p:cNvGraphicFramePr>
          <p:nvPr>
            <p:extLst>
              <p:ext uri="{D42A27DB-BD31-4B8C-83A1-F6EECF244321}">
                <p14:modId xmlns:p14="http://schemas.microsoft.com/office/powerpoint/2010/main" val="217180600"/>
              </p:ext>
            </p:extLst>
          </p:nvPr>
        </p:nvGraphicFramePr>
        <p:xfrm>
          <a:off x="495305" y="1371600"/>
          <a:ext cx="9534521" cy="4465358"/>
        </p:xfrm>
        <a:graphic>
          <a:graphicData uri="http://schemas.openxmlformats.org/drawingml/2006/table">
            <a:tbl>
              <a:tblPr bandRow="1"/>
              <a:tblGrid>
                <a:gridCol w="1561368"/>
                <a:gridCol w="2058131"/>
                <a:gridCol w="2057400"/>
                <a:gridCol w="1971672"/>
                <a:gridCol w="1885950"/>
              </a:tblGrid>
              <a:tr h="6649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Dabigatran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Rivaroxaban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Apixaban</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Edoxaban</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66657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tmax</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1.5 - 3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2 - 4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1 - 3 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 – 1.5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6649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Half life</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12 – 14 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9 - 13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8 – 15 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9 – 11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Renal excretion</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Dosing in VTE</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Acute VTE</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
        <p:nvSpPr>
          <p:cNvPr id="27"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7" charset="0"/>
              <a:ea typeface="Arial" pitchFamily="-107" charset="0"/>
              <a:cs typeface="+mn-cs"/>
            </a:endParaRPr>
          </a:p>
        </p:txBody>
      </p:sp>
      <p:sp>
        <p:nvSpPr>
          <p:cNvPr id="36899"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9"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grpSp>
        <p:nvGrpSpPr>
          <p:cNvPr id="36901" name="Group 51"/>
          <p:cNvGrpSpPr>
            <a:grpSpLocks/>
          </p:cNvGrpSpPr>
          <p:nvPr/>
        </p:nvGrpSpPr>
        <p:grpSpPr bwMode="auto">
          <a:xfrm>
            <a:off x="-215896" y="0"/>
            <a:ext cx="10845800" cy="914400"/>
            <a:chOff x="-215900" y="1752600"/>
            <a:chExt cx="10845800" cy="914400"/>
          </a:xfrm>
        </p:grpSpPr>
        <p:sp>
          <p:nvSpPr>
            <p:cNvPr id="32"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sp>
          <p:nvSpPr>
            <p:cNvPr id="36910"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NOACs</a:t>
              </a:r>
              <a:endParaRPr lang="en-US" sz="3000" dirty="0">
                <a:solidFill>
                  <a:schemeClr val="bg1"/>
                </a:solidFill>
              </a:endParaRPr>
            </a:p>
          </p:txBody>
        </p:sp>
      </p:grpSp>
      <p:sp>
        <p:nvSpPr>
          <p:cNvPr id="2" name="TextBox 1"/>
          <p:cNvSpPr txBox="1"/>
          <p:nvPr/>
        </p:nvSpPr>
        <p:spPr>
          <a:xfrm>
            <a:off x="6648450" y="6047658"/>
            <a:ext cx="4286250" cy="276999"/>
          </a:xfrm>
          <a:prstGeom prst="rect">
            <a:avLst/>
          </a:prstGeom>
          <a:noFill/>
        </p:spPr>
        <p:txBody>
          <a:bodyPr wrap="square" rtlCol="0">
            <a:spAutoFit/>
          </a:bodyPr>
          <a:lstStyle/>
          <a:p>
            <a:r>
              <a:rPr lang="en-US" b="0" dirty="0" smtClean="0"/>
              <a:t>[</a:t>
            </a:r>
            <a:r>
              <a:rPr lang="en-US" b="0" dirty="0" err="1" smtClean="0"/>
              <a:t>Eikelboom</a:t>
            </a:r>
            <a:r>
              <a:rPr lang="en-US" b="0" dirty="0" smtClean="0"/>
              <a:t> JW et al. Circulation;121:1523-1532]</a:t>
            </a:r>
            <a:endParaRPr lang="en-US" b="0" dirty="0"/>
          </a:p>
        </p:txBody>
      </p:sp>
      <p:sp>
        <p:nvSpPr>
          <p:cNvPr id="18" name="TextBox 17"/>
          <p:cNvSpPr txBox="1"/>
          <p:nvPr/>
        </p:nvSpPr>
        <p:spPr>
          <a:xfrm>
            <a:off x="6515100" y="6248457"/>
            <a:ext cx="4286250" cy="276999"/>
          </a:xfrm>
          <a:prstGeom prst="rect">
            <a:avLst/>
          </a:prstGeom>
          <a:noFill/>
        </p:spPr>
        <p:txBody>
          <a:bodyPr wrap="square" rtlCol="0">
            <a:spAutoFit/>
          </a:bodyPr>
          <a:lstStyle/>
          <a:p>
            <a:r>
              <a:rPr lang="en-US" b="0" dirty="0" smtClean="0"/>
              <a:t>[</a:t>
            </a:r>
            <a:r>
              <a:rPr lang="en-US" b="0" dirty="0" err="1" smtClean="0"/>
              <a:t>Perzborn</a:t>
            </a:r>
            <a:r>
              <a:rPr lang="en-US" b="0" dirty="0" smtClean="0"/>
              <a:t> E. </a:t>
            </a:r>
            <a:r>
              <a:rPr lang="en-US" b="0" dirty="0" err="1" smtClean="0"/>
              <a:t>Haemostaseologie</a:t>
            </a:r>
            <a:r>
              <a:rPr lang="en-US" b="0" dirty="0" smtClean="0"/>
              <a:t> 2009;29:260-267]</a:t>
            </a:r>
            <a:endParaRPr lang="en-US" b="0" dirty="0"/>
          </a:p>
        </p:txBody>
      </p:sp>
    </p:spTree>
    <p:extLst>
      <p:ext uri="{BB962C8B-B14F-4D97-AF65-F5344CB8AC3E}">
        <p14:creationId xmlns:p14="http://schemas.microsoft.com/office/powerpoint/2010/main" val="164568874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710" name="Group 166"/>
          <p:cNvGraphicFramePr>
            <a:graphicFrameLocks noGrp="1"/>
          </p:cNvGraphicFramePr>
          <p:nvPr>
            <p:extLst>
              <p:ext uri="{D42A27DB-BD31-4B8C-83A1-F6EECF244321}">
                <p14:modId xmlns:p14="http://schemas.microsoft.com/office/powerpoint/2010/main" val="688999003"/>
              </p:ext>
            </p:extLst>
          </p:nvPr>
        </p:nvGraphicFramePr>
        <p:xfrm>
          <a:off x="495305" y="1371600"/>
          <a:ext cx="9534521" cy="4465358"/>
        </p:xfrm>
        <a:graphic>
          <a:graphicData uri="http://schemas.openxmlformats.org/drawingml/2006/table">
            <a:tbl>
              <a:tblPr bandRow="1"/>
              <a:tblGrid>
                <a:gridCol w="1561368"/>
                <a:gridCol w="2058131"/>
                <a:gridCol w="2057400"/>
                <a:gridCol w="1971672"/>
                <a:gridCol w="1885950"/>
              </a:tblGrid>
              <a:tr h="6649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Dabigatran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Rivaroxaban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Apixaban</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Edoxaban</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66657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tmax</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1.5 - 3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2 - 4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1 - 3 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 – 1.5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6649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Half life</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12 – 14 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9 - 13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8 – 15 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9 – 11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Renal excretion</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80%</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33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ca. 25 %</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35 %</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Dosing in VTE</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Acute VTE</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
        <p:nvSpPr>
          <p:cNvPr id="27"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7" charset="0"/>
              <a:ea typeface="Arial" pitchFamily="-107" charset="0"/>
              <a:cs typeface="+mn-cs"/>
            </a:endParaRPr>
          </a:p>
        </p:txBody>
      </p:sp>
      <p:sp>
        <p:nvSpPr>
          <p:cNvPr id="36899"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9"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grpSp>
        <p:nvGrpSpPr>
          <p:cNvPr id="36901" name="Group 51"/>
          <p:cNvGrpSpPr>
            <a:grpSpLocks/>
          </p:cNvGrpSpPr>
          <p:nvPr/>
        </p:nvGrpSpPr>
        <p:grpSpPr bwMode="auto">
          <a:xfrm>
            <a:off x="-215896" y="0"/>
            <a:ext cx="10845800" cy="914400"/>
            <a:chOff x="-215900" y="1752600"/>
            <a:chExt cx="10845800" cy="914400"/>
          </a:xfrm>
        </p:grpSpPr>
        <p:sp>
          <p:nvSpPr>
            <p:cNvPr id="32"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sp>
          <p:nvSpPr>
            <p:cNvPr id="36910"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NOACs</a:t>
              </a:r>
              <a:endParaRPr lang="en-US" sz="3000" dirty="0">
                <a:solidFill>
                  <a:schemeClr val="bg1"/>
                </a:solidFill>
              </a:endParaRPr>
            </a:p>
          </p:txBody>
        </p:sp>
      </p:grpSp>
      <p:sp>
        <p:nvSpPr>
          <p:cNvPr id="12" name="Rectangle 108"/>
          <p:cNvSpPr>
            <a:spLocks noChangeArrowheads="1"/>
          </p:cNvSpPr>
          <p:nvPr/>
        </p:nvSpPr>
        <p:spPr bwMode="auto">
          <a:xfrm>
            <a:off x="6210300" y="5881229"/>
            <a:ext cx="3902003" cy="1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761" tIns="6348" rIns="79350" bIns="6348" anchor="ctr">
            <a:spAutoFit/>
          </a:bodyPr>
          <a:lstStyle/>
          <a:p>
            <a:pPr algn="ctr"/>
            <a:r>
              <a:rPr lang="en-US" b="0" dirty="0" smtClean="0"/>
              <a:t>[</a:t>
            </a:r>
            <a:r>
              <a:rPr lang="en-US" b="0" dirty="0" err="1" smtClean="0"/>
              <a:t>Yeh</a:t>
            </a:r>
            <a:r>
              <a:rPr lang="en-US" b="0" dirty="0" smtClean="0"/>
              <a:t> CH et al. Blood 2014;June12. </a:t>
            </a:r>
            <a:r>
              <a:rPr lang="en-US" b="0" dirty="0" err="1" smtClean="0"/>
              <a:t>Epub</a:t>
            </a:r>
            <a:r>
              <a:rPr lang="en-US" b="0" dirty="0" smtClean="0"/>
              <a:t> ahead of print]</a:t>
            </a:r>
            <a:endParaRPr lang="en-US" b="0" dirty="0"/>
          </a:p>
        </p:txBody>
      </p:sp>
      <p:sp>
        <p:nvSpPr>
          <p:cNvPr id="13" name="TextBox 12"/>
          <p:cNvSpPr txBox="1"/>
          <p:nvPr/>
        </p:nvSpPr>
        <p:spPr>
          <a:xfrm>
            <a:off x="6648450" y="6047658"/>
            <a:ext cx="4286250" cy="276999"/>
          </a:xfrm>
          <a:prstGeom prst="rect">
            <a:avLst/>
          </a:prstGeom>
          <a:noFill/>
        </p:spPr>
        <p:txBody>
          <a:bodyPr wrap="square" rtlCol="0">
            <a:spAutoFit/>
          </a:bodyPr>
          <a:lstStyle/>
          <a:p>
            <a:r>
              <a:rPr lang="en-US" b="0" dirty="0" smtClean="0"/>
              <a:t>[</a:t>
            </a:r>
            <a:r>
              <a:rPr lang="en-US" b="0" dirty="0" err="1" smtClean="0"/>
              <a:t>Eikelboom</a:t>
            </a:r>
            <a:r>
              <a:rPr lang="en-US" b="0" dirty="0" smtClean="0"/>
              <a:t> JW et al. Circulation;121:1523-1532]</a:t>
            </a:r>
            <a:endParaRPr lang="en-US" b="0" dirty="0"/>
          </a:p>
        </p:txBody>
      </p:sp>
      <p:sp>
        <p:nvSpPr>
          <p:cNvPr id="14" name="TextBox 13"/>
          <p:cNvSpPr txBox="1"/>
          <p:nvPr/>
        </p:nvSpPr>
        <p:spPr>
          <a:xfrm>
            <a:off x="6515100" y="6248457"/>
            <a:ext cx="4286250" cy="276999"/>
          </a:xfrm>
          <a:prstGeom prst="rect">
            <a:avLst/>
          </a:prstGeom>
          <a:noFill/>
        </p:spPr>
        <p:txBody>
          <a:bodyPr wrap="square" rtlCol="0">
            <a:spAutoFit/>
          </a:bodyPr>
          <a:lstStyle/>
          <a:p>
            <a:r>
              <a:rPr lang="en-US" b="0" dirty="0" smtClean="0"/>
              <a:t>[</a:t>
            </a:r>
            <a:r>
              <a:rPr lang="en-US" b="0" dirty="0" err="1" smtClean="0"/>
              <a:t>Perzborn</a:t>
            </a:r>
            <a:r>
              <a:rPr lang="en-US" b="0" dirty="0" smtClean="0"/>
              <a:t> E. </a:t>
            </a:r>
            <a:r>
              <a:rPr lang="en-US" b="0" dirty="0" err="1" smtClean="0"/>
              <a:t>Haemostaseologie</a:t>
            </a:r>
            <a:r>
              <a:rPr lang="en-US" b="0" dirty="0" smtClean="0"/>
              <a:t> 2009;29:260-267]</a:t>
            </a:r>
            <a:endParaRPr lang="en-US" b="0" dirty="0"/>
          </a:p>
        </p:txBody>
      </p:sp>
    </p:spTree>
    <p:extLst>
      <p:ext uri="{BB962C8B-B14F-4D97-AF65-F5344CB8AC3E}">
        <p14:creationId xmlns:p14="http://schemas.microsoft.com/office/powerpoint/2010/main" val="110707525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710" name="Group 166"/>
          <p:cNvGraphicFramePr>
            <a:graphicFrameLocks noGrp="1"/>
          </p:cNvGraphicFramePr>
          <p:nvPr>
            <p:extLst>
              <p:ext uri="{D42A27DB-BD31-4B8C-83A1-F6EECF244321}">
                <p14:modId xmlns:p14="http://schemas.microsoft.com/office/powerpoint/2010/main" val="863027297"/>
              </p:ext>
            </p:extLst>
          </p:nvPr>
        </p:nvGraphicFramePr>
        <p:xfrm>
          <a:off x="495305" y="1371600"/>
          <a:ext cx="9534521" cy="4465358"/>
        </p:xfrm>
        <a:graphic>
          <a:graphicData uri="http://schemas.openxmlformats.org/drawingml/2006/table">
            <a:tbl>
              <a:tblPr bandRow="1"/>
              <a:tblGrid>
                <a:gridCol w="1561368"/>
                <a:gridCol w="2058131"/>
                <a:gridCol w="2057400"/>
                <a:gridCol w="1971672"/>
                <a:gridCol w="1885950"/>
              </a:tblGrid>
              <a:tr h="6649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Dabigatran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Rivaroxaban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Apixaban</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Edoxaban</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66657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tmax</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1.5 - 3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2 - 4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1 - 3 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 – 1.5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6649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Half life</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12 – 14 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9 - 13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8 – 15 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9 – 11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Renal excretion</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80%</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33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ca. 25 %</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35 %</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Dosing in VTE</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q 12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1x / day</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q 12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1x / day</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Acute VTE</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
        <p:nvSpPr>
          <p:cNvPr id="27"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7" charset="0"/>
              <a:ea typeface="Arial" pitchFamily="-107" charset="0"/>
              <a:cs typeface="+mn-cs"/>
            </a:endParaRPr>
          </a:p>
        </p:txBody>
      </p:sp>
      <p:sp>
        <p:nvSpPr>
          <p:cNvPr id="36899"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9"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grpSp>
        <p:nvGrpSpPr>
          <p:cNvPr id="36901" name="Group 51"/>
          <p:cNvGrpSpPr>
            <a:grpSpLocks/>
          </p:cNvGrpSpPr>
          <p:nvPr/>
        </p:nvGrpSpPr>
        <p:grpSpPr bwMode="auto">
          <a:xfrm>
            <a:off x="-215896" y="0"/>
            <a:ext cx="10845800" cy="914400"/>
            <a:chOff x="-215900" y="1752600"/>
            <a:chExt cx="10845800" cy="914400"/>
          </a:xfrm>
        </p:grpSpPr>
        <p:sp>
          <p:nvSpPr>
            <p:cNvPr id="32"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sp>
          <p:nvSpPr>
            <p:cNvPr id="36910"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NOACs</a:t>
              </a:r>
              <a:endParaRPr lang="en-US" sz="3000" dirty="0">
                <a:solidFill>
                  <a:schemeClr val="bg1"/>
                </a:solidFill>
              </a:endParaRPr>
            </a:p>
          </p:txBody>
        </p:sp>
      </p:grpSp>
      <p:sp>
        <p:nvSpPr>
          <p:cNvPr id="12" name="Rectangle 108"/>
          <p:cNvSpPr>
            <a:spLocks noChangeArrowheads="1"/>
          </p:cNvSpPr>
          <p:nvPr/>
        </p:nvSpPr>
        <p:spPr bwMode="auto">
          <a:xfrm>
            <a:off x="6210300" y="5881229"/>
            <a:ext cx="3902003" cy="1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761" tIns="6348" rIns="79350" bIns="6348" anchor="ctr">
            <a:spAutoFit/>
          </a:bodyPr>
          <a:lstStyle/>
          <a:p>
            <a:pPr algn="ctr"/>
            <a:r>
              <a:rPr lang="en-US" b="0" dirty="0" smtClean="0"/>
              <a:t>[</a:t>
            </a:r>
            <a:r>
              <a:rPr lang="en-US" b="0" dirty="0" err="1" smtClean="0"/>
              <a:t>Yeh</a:t>
            </a:r>
            <a:r>
              <a:rPr lang="en-US" b="0" dirty="0" smtClean="0"/>
              <a:t> CH et al. Blood 2014;June12. </a:t>
            </a:r>
            <a:r>
              <a:rPr lang="en-US" b="0" dirty="0" err="1" smtClean="0"/>
              <a:t>Epub</a:t>
            </a:r>
            <a:r>
              <a:rPr lang="en-US" b="0" dirty="0" smtClean="0"/>
              <a:t> ahead of print]</a:t>
            </a:r>
            <a:endParaRPr lang="en-US" b="0" dirty="0"/>
          </a:p>
        </p:txBody>
      </p:sp>
      <p:sp>
        <p:nvSpPr>
          <p:cNvPr id="13" name="TextBox 12"/>
          <p:cNvSpPr txBox="1"/>
          <p:nvPr/>
        </p:nvSpPr>
        <p:spPr>
          <a:xfrm>
            <a:off x="6648450" y="6047658"/>
            <a:ext cx="4286250" cy="276999"/>
          </a:xfrm>
          <a:prstGeom prst="rect">
            <a:avLst/>
          </a:prstGeom>
          <a:noFill/>
        </p:spPr>
        <p:txBody>
          <a:bodyPr wrap="square" rtlCol="0">
            <a:spAutoFit/>
          </a:bodyPr>
          <a:lstStyle/>
          <a:p>
            <a:r>
              <a:rPr lang="en-US" b="0" dirty="0" smtClean="0"/>
              <a:t>[</a:t>
            </a:r>
            <a:r>
              <a:rPr lang="en-US" b="0" dirty="0" err="1" smtClean="0"/>
              <a:t>Eikelboom</a:t>
            </a:r>
            <a:r>
              <a:rPr lang="en-US" b="0" dirty="0" smtClean="0"/>
              <a:t> JW et al. Circulation;121:1523-1532]</a:t>
            </a:r>
            <a:endParaRPr lang="en-US" b="0" dirty="0"/>
          </a:p>
        </p:txBody>
      </p:sp>
      <p:sp>
        <p:nvSpPr>
          <p:cNvPr id="14" name="TextBox 13"/>
          <p:cNvSpPr txBox="1"/>
          <p:nvPr/>
        </p:nvSpPr>
        <p:spPr>
          <a:xfrm>
            <a:off x="6515100" y="6248457"/>
            <a:ext cx="4286250" cy="276999"/>
          </a:xfrm>
          <a:prstGeom prst="rect">
            <a:avLst/>
          </a:prstGeom>
          <a:noFill/>
        </p:spPr>
        <p:txBody>
          <a:bodyPr wrap="square" rtlCol="0">
            <a:spAutoFit/>
          </a:bodyPr>
          <a:lstStyle/>
          <a:p>
            <a:r>
              <a:rPr lang="en-US" b="0" dirty="0" smtClean="0"/>
              <a:t>[</a:t>
            </a:r>
            <a:r>
              <a:rPr lang="en-US" b="0" dirty="0" err="1" smtClean="0"/>
              <a:t>Perzborn</a:t>
            </a:r>
            <a:r>
              <a:rPr lang="en-US" b="0" dirty="0" smtClean="0"/>
              <a:t> E. </a:t>
            </a:r>
            <a:r>
              <a:rPr lang="en-US" b="0" dirty="0" err="1" smtClean="0"/>
              <a:t>Haemostaseologie</a:t>
            </a:r>
            <a:r>
              <a:rPr lang="en-US" b="0" dirty="0" smtClean="0"/>
              <a:t> 2009;29:260-267]</a:t>
            </a:r>
            <a:endParaRPr lang="en-US" b="0" dirty="0"/>
          </a:p>
        </p:txBody>
      </p:sp>
    </p:spTree>
    <p:extLst>
      <p:ext uri="{BB962C8B-B14F-4D97-AF65-F5344CB8AC3E}">
        <p14:creationId xmlns:p14="http://schemas.microsoft.com/office/powerpoint/2010/main" val="419687468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710" name="Group 166"/>
          <p:cNvGraphicFramePr>
            <a:graphicFrameLocks noGrp="1"/>
          </p:cNvGraphicFramePr>
          <p:nvPr>
            <p:extLst>
              <p:ext uri="{D42A27DB-BD31-4B8C-83A1-F6EECF244321}">
                <p14:modId xmlns:p14="http://schemas.microsoft.com/office/powerpoint/2010/main" val="255404101"/>
              </p:ext>
            </p:extLst>
          </p:nvPr>
        </p:nvGraphicFramePr>
        <p:xfrm>
          <a:off x="495305" y="1371600"/>
          <a:ext cx="9534521" cy="4465358"/>
        </p:xfrm>
        <a:graphic>
          <a:graphicData uri="http://schemas.openxmlformats.org/drawingml/2006/table">
            <a:tbl>
              <a:tblPr bandRow="1"/>
              <a:tblGrid>
                <a:gridCol w="1561368"/>
                <a:gridCol w="2058131"/>
                <a:gridCol w="2057400"/>
                <a:gridCol w="1971672"/>
                <a:gridCol w="1885950"/>
              </a:tblGrid>
              <a:tr h="6649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Dabigatran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Rivaroxaban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Apixaban</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Edoxaban</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66657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tmax</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1.5 - 3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2 - 4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1 - 3 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 – 1.5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6649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Half life</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12 – 14 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9 - 13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hrs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8 – 15 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9 – 11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rPr>
                        <a:t>Renal excretion</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80%</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33 </a:t>
                      </a: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rPr>
                        <a:t>ca. 25 %</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35 %</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Dosing in VTE</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q 12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1x / day</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q 12 </a:t>
                      </a:r>
                      <a:r>
                        <a:rPr kumimoji="0" lang="en-US" sz="1800" b="0" i="0" u="none" strike="noStrike" cap="none" normalizeH="0" baseline="0" dirty="0" err="1" smtClean="0">
                          <a:ln>
                            <a:noFill/>
                          </a:ln>
                          <a:solidFill>
                            <a:schemeClr val="tx1"/>
                          </a:solidFill>
                          <a:effectLst/>
                          <a:latin typeface="Arial" pitchFamily="-105" charset="0"/>
                          <a:ea typeface="Arial" pitchFamily="-105" charset="0"/>
                          <a:cs typeface="Arial" pitchFamily="-105" charset="0"/>
                        </a:rPr>
                        <a:t>hrs</a:t>
                      </a:r>
                      <a:endPar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1x / day</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82293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05" charset="0"/>
                          <a:ea typeface="Arial" pitchFamily="-105" charset="0"/>
                          <a:cs typeface="Arial" pitchFamily="-105" charset="0"/>
                        </a:rPr>
                        <a:t>Acute VTE</a:t>
                      </a:r>
                      <a:endParaRPr kumimoji="0" lang="en-US" sz="1800" b="1"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Bridge with LMWH first</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Give NOAC right off the bat</a:t>
                      </a:r>
                      <a:endParaRPr kumimoji="0" lang="en-US" sz="1800" b="0" i="0" u="none" strike="noStrike" cap="none" normalizeH="0" baseline="0" dirty="0">
                        <a:ln>
                          <a:noFill/>
                        </a:ln>
                        <a:solidFill>
                          <a:schemeClr val="tx1"/>
                        </a:solidFill>
                        <a:effectLst/>
                        <a:latin typeface="Arial" pitchFamily="-105" charset="0"/>
                        <a:ea typeface="Arial" pitchFamily="-105" charset="0"/>
                        <a:cs typeface="Arial" pitchFamily="-105"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Give NOAC right off the bat</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105" charset="0"/>
                          <a:ea typeface="Arial" pitchFamily="-105" charset="0"/>
                          <a:cs typeface="Arial" pitchFamily="-105" charset="0"/>
                        </a:rPr>
                        <a:t>Bridge with LMWH first</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bl>
          </a:graphicData>
        </a:graphic>
      </p:graphicFrame>
      <p:sp>
        <p:nvSpPr>
          <p:cNvPr id="27"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7" charset="0"/>
              <a:ea typeface="Arial" pitchFamily="-107" charset="0"/>
              <a:cs typeface="+mn-cs"/>
            </a:endParaRPr>
          </a:p>
        </p:txBody>
      </p:sp>
      <p:sp>
        <p:nvSpPr>
          <p:cNvPr id="36899"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9"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grpSp>
        <p:nvGrpSpPr>
          <p:cNvPr id="36901" name="Group 51"/>
          <p:cNvGrpSpPr>
            <a:grpSpLocks/>
          </p:cNvGrpSpPr>
          <p:nvPr/>
        </p:nvGrpSpPr>
        <p:grpSpPr bwMode="auto">
          <a:xfrm>
            <a:off x="-215896" y="0"/>
            <a:ext cx="10845800" cy="914400"/>
            <a:chOff x="-215900" y="1752600"/>
            <a:chExt cx="10845800" cy="914400"/>
          </a:xfrm>
        </p:grpSpPr>
        <p:sp>
          <p:nvSpPr>
            <p:cNvPr id="32"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sp>
          <p:nvSpPr>
            <p:cNvPr id="36910"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NOACs</a:t>
              </a:r>
              <a:endParaRPr lang="en-US" sz="3000" dirty="0">
                <a:solidFill>
                  <a:schemeClr val="bg1"/>
                </a:solidFill>
              </a:endParaRPr>
            </a:p>
          </p:txBody>
        </p:sp>
      </p:grpSp>
      <p:sp>
        <p:nvSpPr>
          <p:cNvPr id="12" name="Rectangle 108"/>
          <p:cNvSpPr>
            <a:spLocks noChangeArrowheads="1"/>
          </p:cNvSpPr>
          <p:nvPr/>
        </p:nvSpPr>
        <p:spPr bwMode="auto">
          <a:xfrm>
            <a:off x="6210300" y="5881229"/>
            <a:ext cx="3902003" cy="1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761" tIns="6348" rIns="79350" bIns="6348" anchor="ctr">
            <a:spAutoFit/>
          </a:bodyPr>
          <a:lstStyle/>
          <a:p>
            <a:pPr algn="ctr"/>
            <a:r>
              <a:rPr lang="en-US" b="0" dirty="0" smtClean="0"/>
              <a:t>[</a:t>
            </a:r>
            <a:r>
              <a:rPr lang="en-US" b="0" dirty="0" err="1" smtClean="0"/>
              <a:t>Yeh</a:t>
            </a:r>
            <a:r>
              <a:rPr lang="en-US" b="0" dirty="0" smtClean="0"/>
              <a:t> CH et al. Blood 2014;June12. </a:t>
            </a:r>
            <a:r>
              <a:rPr lang="en-US" b="0" dirty="0" err="1" smtClean="0"/>
              <a:t>Epub</a:t>
            </a:r>
            <a:r>
              <a:rPr lang="en-US" b="0" dirty="0" smtClean="0"/>
              <a:t> ahead of print]</a:t>
            </a:r>
            <a:endParaRPr lang="en-US" b="0" dirty="0"/>
          </a:p>
        </p:txBody>
      </p:sp>
      <p:sp>
        <p:nvSpPr>
          <p:cNvPr id="13" name="TextBox 12"/>
          <p:cNvSpPr txBox="1"/>
          <p:nvPr/>
        </p:nvSpPr>
        <p:spPr>
          <a:xfrm>
            <a:off x="6648450" y="6047658"/>
            <a:ext cx="4286250" cy="276999"/>
          </a:xfrm>
          <a:prstGeom prst="rect">
            <a:avLst/>
          </a:prstGeom>
          <a:noFill/>
        </p:spPr>
        <p:txBody>
          <a:bodyPr wrap="square" rtlCol="0">
            <a:spAutoFit/>
          </a:bodyPr>
          <a:lstStyle/>
          <a:p>
            <a:r>
              <a:rPr lang="en-US" b="0" dirty="0" smtClean="0"/>
              <a:t>[</a:t>
            </a:r>
            <a:r>
              <a:rPr lang="en-US" b="0" dirty="0" err="1" smtClean="0"/>
              <a:t>Eikelboom</a:t>
            </a:r>
            <a:r>
              <a:rPr lang="en-US" b="0" dirty="0" smtClean="0"/>
              <a:t> JW et al. Circulation;121:1523-1532]</a:t>
            </a:r>
            <a:endParaRPr lang="en-US" b="0" dirty="0"/>
          </a:p>
        </p:txBody>
      </p:sp>
      <p:sp>
        <p:nvSpPr>
          <p:cNvPr id="14" name="TextBox 13"/>
          <p:cNvSpPr txBox="1"/>
          <p:nvPr/>
        </p:nvSpPr>
        <p:spPr>
          <a:xfrm>
            <a:off x="6515100" y="6248457"/>
            <a:ext cx="4286250" cy="276999"/>
          </a:xfrm>
          <a:prstGeom prst="rect">
            <a:avLst/>
          </a:prstGeom>
          <a:noFill/>
        </p:spPr>
        <p:txBody>
          <a:bodyPr wrap="square" rtlCol="0">
            <a:spAutoFit/>
          </a:bodyPr>
          <a:lstStyle/>
          <a:p>
            <a:r>
              <a:rPr lang="en-US" b="0" dirty="0" smtClean="0"/>
              <a:t>[</a:t>
            </a:r>
            <a:r>
              <a:rPr lang="en-US" b="0" dirty="0" err="1" smtClean="0"/>
              <a:t>Perzborn</a:t>
            </a:r>
            <a:r>
              <a:rPr lang="en-US" b="0" dirty="0" smtClean="0"/>
              <a:t> E. </a:t>
            </a:r>
            <a:r>
              <a:rPr lang="en-US" b="0" dirty="0" err="1" smtClean="0"/>
              <a:t>Haemostaseologie</a:t>
            </a:r>
            <a:r>
              <a:rPr lang="en-US" b="0" dirty="0" smtClean="0"/>
              <a:t> 2009;29:260-267]</a:t>
            </a:r>
            <a:endParaRPr lang="en-US" b="0" dirty="0"/>
          </a:p>
        </p:txBody>
      </p:sp>
    </p:spTree>
    <p:extLst>
      <p:ext uri="{BB962C8B-B14F-4D97-AF65-F5344CB8AC3E}">
        <p14:creationId xmlns:p14="http://schemas.microsoft.com/office/powerpoint/2010/main" val="169269208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55563" y="0"/>
            <a:ext cx="10820401"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5" charset="0"/>
              <a:ea typeface="Arial" pitchFamily="-105" charset="0"/>
              <a:cs typeface="+mn-cs"/>
            </a:endParaRPr>
          </a:p>
        </p:txBody>
      </p:sp>
      <p:sp>
        <p:nvSpPr>
          <p:cNvPr id="43010"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2"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grpSp>
        <p:nvGrpSpPr>
          <p:cNvPr id="43012" name="Group 51"/>
          <p:cNvGrpSpPr>
            <a:grpSpLocks/>
          </p:cNvGrpSpPr>
          <p:nvPr/>
        </p:nvGrpSpPr>
        <p:grpSpPr bwMode="auto">
          <a:xfrm>
            <a:off x="-215896" y="0"/>
            <a:ext cx="10845800" cy="914400"/>
            <a:chOff x="-215900" y="1752600"/>
            <a:chExt cx="10845800" cy="914400"/>
          </a:xfrm>
        </p:grpSpPr>
        <p:sp>
          <p:nvSpPr>
            <p:cNvPr id="3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43016" name="Rectangle 4"/>
            <p:cNvSpPr>
              <a:spLocks noChangeArrowheads="1"/>
            </p:cNvSpPr>
            <p:nvPr/>
          </p:nvSpPr>
          <p:spPr bwMode="auto">
            <a:xfrm>
              <a:off x="495300"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NOAC and VTE</a:t>
              </a:r>
              <a:endParaRPr lang="en-US" sz="3000" dirty="0">
                <a:solidFill>
                  <a:schemeClr val="bg1"/>
                </a:solidFill>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r="51186"/>
          <a:stretch>
            <a:fillRect/>
          </a:stretch>
        </p:blipFill>
        <p:spPr>
          <a:xfrm>
            <a:off x="-21317" y="1457343"/>
            <a:ext cx="1278617" cy="1743075"/>
          </a:xfrm>
          <a:prstGeom prst="rect">
            <a:avLst/>
          </a:prstGeom>
        </p:spPr>
      </p:pic>
      <p:sp>
        <p:nvSpPr>
          <p:cNvPr id="14" name="Rectangle 6"/>
          <p:cNvSpPr>
            <a:spLocks noChangeArrowheads="1"/>
          </p:cNvSpPr>
          <p:nvPr/>
        </p:nvSpPr>
        <p:spPr bwMode="auto">
          <a:xfrm>
            <a:off x="1365253" y="2232361"/>
            <a:ext cx="7620000" cy="3939539"/>
          </a:xfrm>
          <a:prstGeom prst="rect">
            <a:avLst/>
          </a:prstGeom>
          <a:solidFill>
            <a:schemeClr val="bg1">
              <a:lumMod val="95000"/>
            </a:schemeClr>
          </a:solidFill>
          <a:ln w="9525">
            <a:solidFill>
              <a:schemeClr val="tx1"/>
            </a:solidFill>
            <a:miter lim="800000"/>
            <a:headEnd/>
            <a:tailEnd/>
          </a:ln>
        </p:spPr>
        <p:txBody>
          <a:bodyPr anchor="ctr">
            <a:spAutoFit/>
          </a:bodyPr>
          <a:lstStyle/>
          <a:p>
            <a:pPr marL="571500" indent="-457200">
              <a:lnSpc>
                <a:spcPct val="150000"/>
              </a:lnSpc>
              <a:buFontTx/>
              <a:buAutoNum type="alphaLcParenR"/>
              <a:defRPr/>
            </a:pPr>
            <a:r>
              <a:rPr lang="en-US" sz="2400" b="0" u="sng" dirty="0"/>
              <a:t>Acute DVT or PE</a:t>
            </a:r>
          </a:p>
          <a:p>
            <a:pPr marL="1028700" lvl="1" indent="-457200">
              <a:lnSpc>
                <a:spcPct val="150000"/>
              </a:lnSpc>
              <a:buFont typeface="Arial" charset="0"/>
              <a:buChar char="•"/>
              <a:defRPr/>
            </a:pPr>
            <a:r>
              <a:rPr lang="en-US" sz="2400" b="0" dirty="0"/>
              <a:t>All </a:t>
            </a:r>
            <a:r>
              <a:rPr lang="en-US" sz="2400" b="0" dirty="0" smtClean="0"/>
              <a:t>VTE patients </a:t>
            </a:r>
            <a:r>
              <a:rPr lang="en-US" sz="2400" b="0" dirty="0"/>
              <a:t>treated as outpatients</a:t>
            </a:r>
          </a:p>
          <a:p>
            <a:pPr marL="1028700" lvl="1" indent="-457200">
              <a:lnSpc>
                <a:spcPct val="150000"/>
              </a:lnSpc>
              <a:buFont typeface="Arial" charset="0"/>
              <a:buChar char="•"/>
              <a:defRPr/>
            </a:pPr>
            <a:r>
              <a:rPr lang="en-US" sz="2400" b="0" dirty="0"/>
              <a:t>Mild to moderate </a:t>
            </a:r>
            <a:r>
              <a:rPr lang="en-US" sz="2400" b="0" dirty="0" smtClean="0"/>
              <a:t>VTE</a:t>
            </a:r>
            <a:r>
              <a:rPr lang="en-US" sz="2400" b="0" dirty="0"/>
              <a:t/>
            </a:r>
            <a:br>
              <a:rPr lang="en-US" sz="2400" b="0" dirty="0"/>
            </a:br>
            <a:endParaRPr lang="en-US" sz="2400" b="0" dirty="0"/>
          </a:p>
          <a:p>
            <a:pPr marL="571500" indent="-457200">
              <a:lnSpc>
                <a:spcPct val="150000"/>
              </a:lnSpc>
              <a:buFont typeface="Arial" charset="0"/>
              <a:buAutoNum type="alphaLcParenR"/>
              <a:defRPr/>
            </a:pPr>
            <a:r>
              <a:rPr lang="en-US" sz="2400" b="0" u="sng" dirty="0"/>
              <a:t>On long-term warfarin</a:t>
            </a:r>
          </a:p>
          <a:p>
            <a:pPr marL="1028700" lvl="1" indent="-457200">
              <a:lnSpc>
                <a:spcPct val="150000"/>
              </a:lnSpc>
              <a:buFont typeface="Arial" charset="0"/>
              <a:buChar char="•"/>
              <a:defRPr/>
            </a:pPr>
            <a:r>
              <a:rPr lang="en-US" sz="2400" b="0" dirty="0"/>
              <a:t>I discuss it with all patients</a:t>
            </a:r>
          </a:p>
          <a:p>
            <a:pPr marL="1028700" lvl="1" indent="-457200">
              <a:lnSpc>
                <a:spcPct val="150000"/>
              </a:lnSpc>
              <a:buFont typeface="Arial" charset="0"/>
              <a:buChar char="•"/>
              <a:defRPr/>
            </a:pPr>
            <a:r>
              <a:rPr lang="en-US" sz="2400" b="0" dirty="0"/>
              <a:t>Fluctuating INRs, high “warfarin hate factor”</a:t>
            </a:r>
          </a:p>
        </p:txBody>
      </p:sp>
      <p:sp>
        <p:nvSpPr>
          <p:cNvPr id="15" name="TextBox 3"/>
          <p:cNvSpPr txBox="1">
            <a:spLocks noChangeArrowheads="1"/>
          </p:cNvSpPr>
          <p:nvPr/>
        </p:nvSpPr>
        <p:spPr bwMode="auto">
          <a:xfrm>
            <a:off x="1254124" y="1676402"/>
            <a:ext cx="891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dirty="0">
                <a:solidFill>
                  <a:srgbClr val="FF0000"/>
                </a:solidFill>
              </a:rPr>
              <a:t>In which patient </a:t>
            </a:r>
            <a:r>
              <a:rPr lang="en-US" sz="2400" dirty="0" smtClean="0">
                <a:solidFill>
                  <a:srgbClr val="FF0000"/>
                </a:solidFill>
              </a:rPr>
              <a:t>do I </a:t>
            </a:r>
            <a:r>
              <a:rPr lang="en-US" sz="2400" u="sng" dirty="0" smtClean="0">
                <a:solidFill>
                  <a:srgbClr val="FF0000"/>
                </a:solidFill>
              </a:rPr>
              <a:t>consider</a:t>
            </a:r>
            <a:r>
              <a:rPr lang="en-US" sz="2400" dirty="0" smtClean="0">
                <a:solidFill>
                  <a:srgbClr val="FF0000"/>
                </a:solidFill>
              </a:rPr>
              <a:t> a NOAC?</a:t>
            </a:r>
            <a:endParaRPr lang="en-US" sz="2400" dirty="0">
              <a:solidFill>
                <a:srgbClr val="FF0000"/>
              </a:solidFill>
            </a:endParaRPr>
          </a:p>
        </p:txBody>
      </p:sp>
    </p:spTree>
    <p:extLst>
      <p:ext uri="{BB962C8B-B14F-4D97-AF65-F5344CB8AC3E}">
        <p14:creationId xmlns:p14="http://schemas.microsoft.com/office/powerpoint/2010/main" val="1032104466"/>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l="50545"/>
          <a:stretch>
            <a:fillRect/>
          </a:stretch>
        </p:blipFill>
        <p:spPr>
          <a:xfrm>
            <a:off x="6821718" y="914400"/>
            <a:ext cx="1295400" cy="1743075"/>
          </a:xfrm>
          <a:prstGeom prst="rect">
            <a:avLst/>
          </a:prstGeom>
        </p:spPr>
      </p:pic>
      <p:sp>
        <p:nvSpPr>
          <p:cNvPr id="20" name="Rectangle 6"/>
          <p:cNvSpPr>
            <a:spLocks noChangeArrowheads="1"/>
          </p:cNvSpPr>
          <p:nvPr/>
        </p:nvSpPr>
        <p:spPr bwMode="auto">
          <a:xfrm>
            <a:off x="304801" y="2534483"/>
            <a:ext cx="9791700" cy="3970318"/>
          </a:xfrm>
          <a:prstGeom prst="rect">
            <a:avLst/>
          </a:prstGeom>
          <a:solidFill>
            <a:schemeClr val="bg1">
              <a:lumMod val="95000"/>
            </a:schemeClr>
          </a:solidFill>
          <a:ln w="9525">
            <a:solidFill>
              <a:schemeClr val="tx1"/>
            </a:solidFill>
            <a:miter lim="800000"/>
            <a:headEnd/>
            <a:tailEnd/>
          </a:ln>
        </p:spPr>
        <p:txBody>
          <a:bodyPr anchor="ctr">
            <a:spAutoFit/>
          </a:bodyPr>
          <a:lstStyle/>
          <a:p>
            <a:pPr marL="404813" indent="-290513">
              <a:lnSpc>
                <a:spcPct val="150000"/>
              </a:lnSpc>
              <a:buFont typeface="Arial" charset="0"/>
              <a:buChar char="•"/>
              <a:defRPr/>
            </a:pPr>
            <a:r>
              <a:rPr lang="en-US" sz="2400" b="0" dirty="0"/>
              <a:t>Renal impairment: GFR &lt; 30 ml/min (or 40; “buffer zone”) </a:t>
            </a:r>
          </a:p>
          <a:p>
            <a:pPr marL="404813" indent="-290513">
              <a:lnSpc>
                <a:spcPct val="150000"/>
              </a:lnSpc>
              <a:buFont typeface="Arial" charset="0"/>
              <a:buChar char="•"/>
              <a:defRPr/>
            </a:pPr>
            <a:endParaRPr lang="en-US" sz="2400" b="0" dirty="0" smtClean="0"/>
          </a:p>
          <a:p>
            <a:pPr marL="404813" indent="-290513">
              <a:lnSpc>
                <a:spcPct val="150000"/>
              </a:lnSpc>
              <a:buFont typeface="Arial" charset="0"/>
              <a:buChar char="•"/>
              <a:defRPr/>
            </a:pPr>
            <a:endParaRPr lang="en-US" sz="2400" b="0" dirty="0" smtClean="0"/>
          </a:p>
          <a:p>
            <a:pPr marL="404813" indent="-290513">
              <a:lnSpc>
                <a:spcPct val="150000"/>
              </a:lnSpc>
              <a:buFont typeface="Arial" charset="0"/>
              <a:buChar char="•"/>
              <a:defRPr/>
            </a:pPr>
            <a:endParaRPr lang="en-US" sz="2400" b="0" dirty="0"/>
          </a:p>
          <a:p>
            <a:pPr marL="404813" indent="-290513">
              <a:lnSpc>
                <a:spcPct val="150000"/>
              </a:lnSpc>
              <a:buFont typeface="Arial" charset="0"/>
              <a:buChar char="•"/>
              <a:defRPr/>
            </a:pPr>
            <a:endParaRPr lang="en-US" sz="2400" b="0" dirty="0" smtClean="0"/>
          </a:p>
          <a:p>
            <a:pPr marL="404813" indent="-290513">
              <a:lnSpc>
                <a:spcPct val="150000"/>
              </a:lnSpc>
              <a:buFont typeface="Arial" charset="0"/>
              <a:buChar char="•"/>
              <a:defRPr/>
            </a:pPr>
            <a:endParaRPr lang="en-US" sz="2400" b="0" dirty="0"/>
          </a:p>
          <a:p>
            <a:pPr marL="404813" indent="-290513">
              <a:lnSpc>
                <a:spcPct val="150000"/>
              </a:lnSpc>
              <a:buFont typeface="Arial" charset="0"/>
              <a:buChar char="•"/>
              <a:defRPr/>
            </a:pPr>
            <a:endParaRPr lang="en-US" sz="2400" b="0" dirty="0"/>
          </a:p>
        </p:txBody>
      </p:sp>
      <p:sp>
        <p:nvSpPr>
          <p:cNvPr id="22" name="TextBox 12"/>
          <p:cNvSpPr txBox="1">
            <a:spLocks noChangeArrowheads="1"/>
          </p:cNvSpPr>
          <p:nvPr/>
        </p:nvSpPr>
        <p:spPr bwMode="auto">
          <a:xfrm>
            <a:off x="266704" y="1752600"/>
            <a:ext cx="784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dirty="0">
                <a:solidFill>
                  <a:srgbClr val="FF0000"/>
                </a:solidFill>
              </a:rPr>
              <a:t>In which patient </a:t>
            </a:r>
            <a:r>
              <a:rPr lang="en-US" sz="2400" dirty="0" smtClean="0">
                <a:solidFill>
                  <a:srgbClr val="FF0000"/>
                </a:solidFill>
              </a:rPr>
              <a:t>do I </a:t>
            </a:r>
            <a:r>
              <a:rPr lang="en-US" sz="2400" u="sng" dirty="0" smtClean="0">
                <a:solidFill>
                  <a:srgbClr val="FF0000"/>
                </a:solidFill>
              </a:rPr>
              <a:t>NOT</a:t>
            </a:r>
            <a:r>
              <a:rPr lang="en-US" sz="2400" dirty="0" smtClean="0">
                <a:solidFill>
                  <a:srgbClr val="FF0000"/>
                </a:solidFill>
              </a:rPr>
              <a:t> use a NOAC</a:t>
            </a:r>
            <a:endParaRPr lang="en-US" sz="2400" dirty="0">
              <a:solidFill>
                <a:srgbClr val="FF0000"/>
              </a:solidFill>
            </a:endParaRPr>
          </a:p>
        </p:txBody>
      </p:sp>
      <p:sp>
        <p:nvSpPr>
          <p:cNvPr id="23" name="Rectangle 8"/>
          <p:cNvSpPr>
            <a:spLocks noChangeArrowheads="1"/>
          </p:cNvSpPr>
          <p:nvPr/>
        </p:nvSpPr>
        <p:spPr bwMode="auto">
          <a:xfrm>
            <a:off x="-55563" y="0"/>
            <a:ext cx="10820401"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5" charset="0"/>
              <a:ea typeface="Arial" pitchFamily="-105" charset="0"/>
              <a:cs typeface="+mn-cs"/>
            </a:endParaRPr>
          </a:p>
        </p:txBody>
      </p:sp>
      <p:sp>
        <p:nvSpPr>
          <p:cNvPr id="24"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grpSp>
        <p:nvGrpSpPr>
          <p:cNvPr id="26" name="Group 51"/>
          <p:cNvGrpSpPr>
            <a:grpSpLocks/>
          </p:cNvGrpSpPr>
          <p:nvPr/>
        </p:nvGrpSpPr>
        <p:grpSpPr bwMode="auto">
          <a:xfrm>
            <a:off x="-215896" y="0"/>
            <a:ext cx="10845800" cy="914400"/>
            <a:chOff x="-215900" y="1752600"/>
            <a:chExt cx="10845800" cy="914400"/>
          </a:xfrm>
        </p:grpSpPr>
        <p:sp>
          <p:nvSpPr>
            <p:cNvPr id="27"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28" name="Rectangle 4"/>
            <p:cNvSpPr>
              <a:spLocks noChangeArrowheads="1"/>
            </p:cNvSpPr>
            <p:nvPr/>
          </p:nvSpPr>
          <p:spPr bwMode="auto">
            <a:xfrm>
              <a:off x="495300"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NOAC and VTE</a:t>
              </a:r>
              <a:endParaRPr lang="en-US" sz="3000" dirty="0">
                <a:solidFill>
                  <a:schemeClr val="bg1"/>
                </a:solidFill>
              </a:endParaRPr>
            </a:p>
          </p:txBody>
        </p:sp>
      </p:grpSp>
    </p:spTree>
    <p:extLst>
      <p:ext uri="{BB962C8B-B14F-4D97-AF65-F5344CB8AC3E}">
        <p14:creationId xmlns:p14="http://schemas.microsoft.com/office/powerpoint/2010/main" val="20626596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mn-ea"/>
              <a:cs typeface="+mn-cs"/>
            </a:endParaRPr>
          </a:p>
        </p:txBody>
      </p:sp>
      <p:sp>
        <p:nvSpPr>
          <p:cNvPr id="18434"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304" name="Rectangle 8"/>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mn-ea"/>
              <a:cs typeface="+mn-cs"/>
            </a:endParaRPr>
          </a:p>
        </p:txBody>
      </p:sp>
      <p:sp>
        <p:nvSpPr>
          <p:cNvPr id="18436"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Disclosures</a:t>
            </a:r>
          </a:p>
        </p:txBody>
      </p:sp>
      <p:sp>
        <p:nvSpPr>
          <p:cNvPr id="4102" name="Rectangle 3"/>
          <p:cNvSpPr txBox="1">
            <a:spLocks noChangeArrowheads="1"/>
          </p:cNvSpPr>
          <p:nvPr/>
        </p:nvSpPr>
        <p:spPr bwMode="auto">
          <a:xfrm>
            <a:off x="1028700" y="2667000"/>
            <a:ext cx="8686800" cy="2362200"/>
          </a:xfrm>
          <a:prstGeom prst="rect">
            <a:avLst/>
          </a:prstGeom>
          <a:solidFill>
            <a:srgbClr val="F2F2F2"/>
          </a:solidFill>
          <a:ln>
            <a:solidFill>
              <a:srgbClr val="000000"/>
            </a:solidFill>
          </a:ln>
          <a:extLst/>
        </p:spPr>
        <p:txBody>
          <a:bodyPr/>
          <a:lstStyle>
            <a:lvl1pPr marL="519113" indent="-519113"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2624138" indent="-2624138" eaLnBrk="1" hangingPunct="1">
              <a:lnSpc>
                <a:spcPct val="130000"/>
              </a:lnSpc>
              <a:spcBef>
                <a:spcPct val="20000"/>
              </a:spcBef>
              <a:defRPr/>
            </a:pPr>
            <a:r>
              <a:rPr lang="en-US" sz="2400" dirty="0" smtClean="0"/>
              <a:t>Consultant</a:t>
            </a:r>
            <a:r>
              <a:rPr lang="en-US" sz="2400" b="0" dirty="0" smtClean="0"/>
              <a:t>:  	</a:t>
            </a:r>
            <a:r>
              <a:rPr lang="en-US" sz="2400" b="0" i="1" dirty="0" smtClean="0"/>
              <a:t>Janssen, Boehringer-Ingelheim, Daiichi, CSL Behring</a:t>
            </a:r>
            <a:br>
              <a:rPr lang="en-US" sz="2400" b="0" i="1" dirty="0" smtClean="0"/>
            </a:br>
            <a:endParaRPr lang="en-US" sz="2400" b="0" i="1" dirty="0" smtClean="0"/>
          </a:p>
          <a:p>
            <a:pPr marL="2624138" indent="-2624138" eaLnBrk="1" hangingPunct="1">
              <a:lnSpc>
                <a:spcPct val="130000"/>
              </a:lnSpc>
              <a:spcBef>
                <a:spcPct val="20000"/>
              </a:spcBef>
              <a:defRPr/>
            </a:pPr>
            <a:r>
              <a:rPr lang="en-US" sz="2400" dirty="0" smtClean="0"/>
              <a:t>Speaker bureau</a:t>
            </a:r>
            <a:r>
              <a:rPr lang="en-US" sz="2400" b="0" dirty="0" smtClean="0"/>
              <a:t>: 	</a:t>
            </a:r>
            <a:r>
              <a:rPr lang="en-US" sz="2400" b="0" i="1" dirty="0"/>
              <a:t>n</a:t>
            </a:r>
            <a:r>
              <a:rPr lang="en-US" sz="2400" b="0" i="1" dirty="0" smtClean="0"/>
              <a:t>one</a:t>
            </a:r>
            <a:endParaRPr lang="en-US" sz="2400" dirty="0" smtClean="0"/>
          </a:p>
        </p:txBody>
      </p:sp>
    </p:spTree>
    <p:extLst>
      <p:ext uri="{BB962C8B-B14F-4D97-AF65-F5344CB8AC3E}">
        <p14:creationId xmlns:p14="http://schemas.microsoft.com/office/powerpoint/2010/main" val="7461317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p:cNvSpPr>
            <a:spLocks noChangeArrowheads="1"/>
          </p:cNvSpPr>
          <p:nvPr/>
        </p:nvSpPr>
        <p:spPr bwMode="auto">
          <a:xfrm>
            <a:off x="304801" y="2534483"/>
            <a:ext cx="9791700" cy="3970318"/>
          </a:xfrm>
          <a:prstGeom prst="rect">
            <a:avLst/>
          </a:prstGeom>
          <a:solidFill>
            <a:schemeClr val="bg1">
              <a:lumMod val="95000"/>
            </a:schemeClr>
          </a:solidFill>
          <a:ln w="9525">
            <a:solidFill>
              <a:schemeClr val="tx1"/>
            </a:solidFill>
            <a:miter lim="800000"/>
            <a:headEnd/>
            <a:tailEnd/>
          </a:ln>
        </p:spPr>
        <p:txBody>
          <a:bodyPr anchor="ctr">
            <a:spAutoFit/>
          </a:bodyPr>
          <a:lstStyle/>
          <a:p>
            <a:pPr marL="404813" indent="-290513">
              <a:lnSpc>
                <a:spcPct val="150000"/>
              </a:lnSpc>
              <a:buFont typeface="Arial" charset="0"/>
              <a:buChar char="•"/>
              <a:defRPr/>
            </a:pPr>
            <a:r>
              <a:rPr lang="en-US" sz="2400" b="0" dirty="0"/>
              <a:t>Renal impairment: GFR &lt; 30 ml/min (or 40; “buffer zone”) </a:t>
            </a:r>
            <a:endParaRPr lang="en-US" sz="2400" b="0" dirty="0" smtClean="0"/>
          </a:p>
          <a:p>
            <a:pPr marL="404813" indent="-290513">
              <a:lnSpc>
                <a:spcPct val="150000"/>
              </a:lnSpc>
              <a:buFont typeface="Arial" charset="0"/>
              <a:buChar char="•"/>
              <a:defRPr/>
            </a:pPr>
            <a:r>
              <a:rPr lang="en-US" sz="2400" b="0" dirty="0" smtClean="0"/>
              <a:t>Liver </a:t>
            </a:r>
            <a:r>
              <a:rPr lang="en-US" sz="2400" b="0" dirty="0"/>
              <a:t>disease</a:t>
            </a:r>
          </a:p>
          <a:p>
            <a:pPr marL="404813" indent="-290513">
              <a:lnSpc>
                <a:spcPct val="150000"/>
              </a:lnSpc>
              <a:buFont typeface="Arial" charset="0"/>
              <a:buChar char="•"/>
              <a:defRPr/>
            </a:pPr>
            <a:r>
              <a:rPr lang="en-US" sz="2400" b="0" dirty="0"/>
              <a:t>Increased bleeding risk</a:t>
            </a:r>
          </a:p>
          <a:p>
            <a:pPr marL="404813" indent="-290513">
              <a:lnSpc>
                <a:spcPct val="150000"/>
              </a:lnSpc>
              <a:buFont typeface="Arial" charset="0"/>
              <a:buChar char="•"/>
              <a:defRPr/>
            </a:pPr>
            <a:r>
              <a:rPr lang="en-US" sz="2400" b="0" dirty="0" smtClean="0"/>
              <a:t>BMI </a:t>
            </a:r>
            <a:r>
              <a:rPr lang="en-US" sz="2400" b="0" dirty="0"/>
              <a:t>&gt; 40 or “low” body </a:t>
            </a:r>
            <a:r>
              <a:rPr lang="en-US" sz="2400" b="0" dirty="0" smtClean="0"/>
              <a:t>weight</a:t>
            </a:r>
          </a:p>
          <a:p>
            <a:pPr marL="404813" indent="-290513">
              <a:lnSpc>
                <a:spcPct val="150000"/>
              </a:lnSpc>
              <a:buFont typeface="Arial" charset="0"/>
              <a:buChar char="•"/>
              <a:defRPr/>
            </a:pPr>
            <a:endParaRPr lang="en-US" sz="2400" b="0" dirty="0"/>
          </a:p>
          <a:p>
            <a:pPr marL="404813" indent="-290513">
              <a:lnSpc>
                <a:spcPct val="150000"/>
              </a:lnSpc>
              <a:buFont typeface="Arial" charset="0"/>
              <a:buChar char="•"/>
              <a:defRPr/>
            </a:pPr>
            <a:endParaRPr lang="en-US" sz="2400" b="0" dirty="0" smtClean="0"/>
          </a:p>
          <a:p>
            <a:pPr marL="404813" indent="-290513">
              <a:lnSpc>
                <a:spcPct val="150000"/>
              </a:lnSpc>
              <a:buFont typeface="Arial" charset="0"/>
              <a:buChar char="•"/>
              <a:defRPr/>
            </a:pPr>
            <a:endParaRPr lang="en-US" sz="2400" b="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l="50545"/>
          <a:stretch>
            <a:fillRect/>
          </a:stretch>
        </p:blipFill>
        <p:spPr>
          <a:xfrm>
            <a:off x="6821718" y="914400"/>
            <a:ext cx="1295400" cy="1743075"/>
          </a:xfrm>
          <a:prstGeom prst="rect">
            <a:avLst/>
          </a:prstGeom>
        </p:spPr>
      </p:pic>
      <p:sp>
        <p:nvSpPr>
          <p:cNvPr id="12" name="TextBox 12"/>
          <p:cNvSpPr txBox="1">
            <a:spLocks noChangeArrowheads="1"/>
          </p:cNvSpPr>
          <p:nvPr/>
        </p:nvSpPr>
        <p:spPr bwMode="auto">
          <a:xfrm>
            <a:off x="266704" y="1752600"/>
            <a:ext cx="784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dirty="0">
                <a:solidFill>
                  <a:srgbClr val="FF0000"/>
                </a:solidFill>
              </a:rPr>
              <a:t>In which patient </a:t>
            </a:r>
            <a:r>
              <a:rPr lang="en-US" sz="2400" dirty="0" smtClean="0">
                <a:solidFill>
                  <a:srgbClr val="FF0000"/>
                </a:solidFill>
              </a:rPr>
              <a:t>do I </a:t>
            </a:r>
            <a:r>
              <a:rPr lang="en-US" sz="2400" u="sng" dirty="0" smtClean="0">
                <a:solidFill>
                  <a:srgbClr val="FF0000"/>
                </a:solidFill>
              </a:rPr>
              <a:t>NOT</a:t>
            </a:r>
            <a:r>
              <a:rPr lang="en-US" sz="2400" dirty="0" smtClean="0">
                <a:solidFill>
                  <a:srgbClr val="FF0000"/>
                </a:solidFill>
              </a:rPr>
              <a:t> use a NOAC</a:t>
            </a:r>
            <a:endParaRPr lang="en-US" sz="2400" dirty="0">
              <a:solidFill>
                <a:srgbClr val="FF0000"/>
              </a:solidFill>
            </a:endParaRPr>
          </a:p>
        </p:txBody>
      </p:sp>
      <p:sp>
        <p:nvSpPr>
          <p:cNvPr id="13" name="Rectangle 8"/>
          <p:cNvSpPr>
            <a:spLocks noChangeArrowheads="1"/>
          </p:cNvSpPr>
          <p:nvPr/>
        </p:nvSpPr>
        <p:spPr bwMode="auto">
          <a:xfrm>
            <a:off x="-55563" y="0"/>
            <a:ext cx="10820401"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5" charset="0"/>
              <a:ea typeface="Arial" pitchFamily="-105" charset="0"/>
              <a:cs typeface="+mn-cs"/>
            </a:endParaRPr>
          </a:p>
        </p:txBody>
      </p:sp>
      <p:sp>
        <p:nvSpPr>
          <p:cNvPr id="14"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grpSp>
        <p:nvGrpSpPr>
          <p:cNvPr id="16" name="Group 51"/>
          <p:cNvGrpSpPr>
            <a:grpSpLocks/>
          </p:cNvGrpSpPr>
          <p:nvPr/>
        </p:nvGrpSpPr>
        <p:grpSpPr bwMode="auto">
          <a:xfrm>
            <a:off x="-215896" y="0"/>
            <a:ext cx="10845800" cy="914400"/>
            <a:chOff x="-215900" y="1752600"/>
            <a:chExt cx="10845800" cy="914400"/>
          </a:xfrm>
        </p:grpSpPr>
        <p:sp>
          <p:nvSpPr>
            <p:cNvPr id="17"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19" name="Rectangle 4"/>
            <p:cNvSpPr>
              <a:spLocks noChangeArrowheads="1"/>
            </p:cNvSpPr>
            <p:nvPr/>
          </p:nvSpPr>
          <p:spPr bwMode="auto">
            <a:xfrm>
              <a:off x="495300"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NOAC and VTE</a:t>
              </a:r>
              <a:endParaRPr lang="en-US" sz="3000" dirty="0">
                <a:solidFill>
                  <a:schemeClr val="bg1"/>
                </a:solidFill>
              </a:endParaRPr>
            </a:p>
          </p:txBody>
        </p:sp>
      </p:grpSp>
    </p:spTree>
    <p:extLst>
      <p:ext uri="{BB962C8B-B14F-4D97-AF65-F5344CB8AC3E}">
        <p14:creationId xmlns:p14="http://schemas.microsoft.com/office/powerpoint/2010/main" val="1205626830"/>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a:spLocks noChangeArrowheads="1"/>
          </p:cNvSpPr>
          <p:nvPr/>
        </p:nvSpPr>
        <p:spPr bwMode="auto">
          <a:xfrm>
            <a:off x="304801" y="2534483"/>
            <a:ext cx="9791700" cy="3970318"/>
          </a:xfrm>
          <a:prstGeom prst="rect">
            <a:avLst/>
          </a:prstGeom>
          <a:solidFill>
            <a:schemeClr val="bg1">
              <a:lumMod val="95000"/>
            </a:schemeClr>
          </a:solidFill>
          <a:ln w="9525">
            <a:solidFill>
              <a:schemeClr val="tx1"/>
            </a:solidFill>
            <a:miter lim="800000"/>
            <a:headEnd/>
            <a:tailEnd/>
          </a:ln>
        </p:spPr>
        <p:txBody>
          <a:bodyPr anchor="ctr">
            <a:spAutoFit/>
          </a:bodyPr>
          <a:lstStyle/>
          <a:p>
            <a:pPr marL="404813" indent="-290513">
              <a:lnSpc>
                <a:spcPct val="150000"/>
              </a:lnSpc>
              <a:buFont typeface="Arial" charset="0"/>
              <a:buChar char="•"/>
              <a:defRPr/>
            </a:pPr>
            <a:r>
              <a:rPr lang="en-US" sz="2400" b="0" dirty="0"/>
              <a:t>Renal impairment: GFR &lt; 30 ml/min (or 40; “buffer zone</a:t>
            </a:r>
            <a:r>
              <a:rPr lang="en-US" sz="2400" b="0" dirty="0" smtClean="0"/>
              <a:t>”)</a:t>
            </a:r>
          </a:p>
          <a:p>
            <a:pPr marL="404813" indent="-290513">
              <a:lnSpc>
                <a:spcPct val="150000"/>
              </a:lnSpc>
              <a:buFont typeface="Arial" charset="0"/>
              <a:buChar char="•"/>
              <a:defRPr/>
            </a:pPr>
            <a:r>
              <a:rPr lang="en-US" sz="2400" b="0" dirty="0" smtClean="0"/>
              <a:t>Liver </a:t>
            </a:r>
            <a:r>
              <a:rPr lang="en-US" sz="2400" b="0" dirty="0"/>
              <a:t>disease</a:t>
            </a:r>
          </a:p>
          <a:p>
            <a:pPr marL="404813" indent="-290513">
              <a:lnSpc>
                <a:spcPct val="150000"/>
              </a:lnSpc>
              <a:buFont typeface="Arial" charset="0"/>
              <a:buChar char="•"/>
              <a:defRPr/>
            </a:pPr>
            <a:r>
              <a:rPr lang="en-US" sz="2400" b="0" dirty="0"/>
              <a:t>Increased bleeding risk</a:t>
            </a:r>
          </a:p>
          <a:p>
            <a:pPr marL="404813" indent="-290513">
              <a:lnSpc>
                <a:spcPct val="150000"/>
              </a:lnSpc>
              <a:buFont typeface="Arial" charset="0"/>
              <a:buChar char="•"/>
              <a:defRPr/>
            </a:pPr>
            <a:r>
              <a:rPr lang="en-US" sz="2400" b="0" dirty="0" smtClean="0"/>
              <a:t>BMI </a:t>
            </a:r>
            <a:r>
              <a:rPr lang="en-US" sz="2400" b="0" dirty="0"/>
              <a:t>&gt; 40 or “low” body weight</a:t>
            </a:r>
          </a:p>
          <a:p>
            <a:pPr marL="404813" indent="-290513">
              <a:lnSpc>
                <a:spcPct val="150000"/>
              </a:lnSpc>
              <a:buFont typeface="Arial" charset="0"/>
              <a:buChar char="•"/>
              <a:defRPr/>
            </a:pPr>
            <a:r>
              <a:rPr lang="en-US" sz="2400" b="0" dirty="0"/>
              <a:t>Cancer</a:t>
            </a:r>
          </a:p>
          <a:p>
            <a:pPr marL="404813" indent="-290513">
              <a:lnSpc>
                <a:spcPct val="150000"/>
              </a:lnSpc>
              <a:buFont typeface="Arial" charset="0"/>
              <a:buChar char="•"/>
              <a:defRPr/>
            </a:pPr>
            <a:r>
              <a:rPr lang="en-US" sz="2400" b="0" dirty="0"/>
              <a:t>Patient who doesn’t like idea of “no known reversal agent/strategy</a:t>
            </a:r>
            <a:r>
              <a:rPr lang="en-US" sz="2400" b="0" dirty="0" smtClean="0"/>
              <a:t>”.</a:t>
            </a:r>
          </a:p>
          <a:p>
            <a:pPr marL="404813" indent="-290513">
              <a:lnSpc>
                <a:spcPct val="150000"/>
              </a:lnSpc>
              <a:buFont typeface="Arial" charset="0"/>
              <a:buChar char="•"/>
              <a:defRPr/>
            </a:pPr>
            <a:r>
              <a:rPr lang="en-US" sz="2400" b="0" dirty="0" smtClean="0">
                <a:solidFill>
                  <a:srgbClr val="000000"/>
                </a:solidFill>
              </a:rPr>
              <a:t>Sick inpatient</a:t>
            </a:r>
            <a:endParaRPr lang="en-US" sz="2400" b="0" dirty="0">
              <a:solidFill>
                <a:srgbClr val="0000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l="50545"/>
          <a:stretch>
            <a:fillRect/>
          </a:stretch>
        </p:blipFill>
        <p:spPr>
          <a:xfrm>
            <a:off x="6821718" y="914400"/>
            <a:ext cx="1295400" cy="1743075"/>
          </a:xfrm>
          <a:prstGeom prst="rect">
            <a:avLst/>
          </a:prstGeom>
        </p:spPr>
      </p:pic>
      <p:sp>
        <p:nvSpPr>
          <p:cNvPr id="13" name="TextBox 12"/>
          <p:cNvSpPr txBox="1">
            <a:spLocks noChangeArrowheads="1"/>
          </p:cNvSpPr>
          <p:nvPr/>
        </p:nvSpPr>
        <p:spPr bwMode="auto">
          <a:xfrm>
            <a:off x="266704" y="1752600"/>
            <a:ext cx="784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dirty="0">
                <a:solidFill>
                  <a:srgbClr val="FF0000"/>
                </a:solidFill>
              </a:rPr>
              <a:t>In which patient </a:t>
            </a:r>
            <a:r>
              <a:rPr lang="en-US" sz="2400" dirty="0" smtClean="0">
                <a:solidFill>
                  <a:srgbClr val="FF0000"/>
                </a:solidFill>
              </a:rPr>
              <a:t>do I </a:t>
            </a:r>
            <a:r>
              <a:rPr lang="en-US" sz="2400" u="sng" dirty="0" smtClean="0">
                <a:solidFill>
                  <a:srgbClr val="FF0000"/>
                </a:solidFill>
              </a:rPr>
              <a:t>NOT</a:t>
            </a:r>
            <a:r>
              <a:rPr lang="en-US" sz="2400" dirty="0" smtClean="0">
                <a:solidFill>
                  <a:srgbClr val="FF0000"/>
                </a:solidFill>
              </a:rPr>
              <a:t> use a NOAC</a:t>
            </a:r>
            <a:endParaRPr lang="en-US" sz="2400" dirty="0">
              <a:solidFill>
                <a:srgbClr val="FF0000"/>
              </a:solidFill>
            </a:endParaRPr>
          </a:p>
        </p:txBody>
      </p:sp>
      <p:sp>
        <p:nvSpPr>
          <p:cNvPr id="15" name="Rectangle 8"/>
          <p:cNvSpPr>
            <a:spLocks noChangeArrowheads="1"/>
          </p:cNvSpPr>
          <p:nvPr/>
        </p:nvSpPr>
        <p:spPr bwMode="auto">
          <a:xfrm>
            <a:off x="-55563" y="0"/>
            <a:ext cx="10820401"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5" charset="0"/>
              <a:ea typeface="Arial" pitchFamily="-105" charset="0"/>
              <a:cs typeface="+mn-cs"/>
            </a:endParaRPr>
          </a:p>
        </p:txBody>
      </p:sp>
      <p:sp>
        <p:nvSpPr>
          <p:cNvPr id="16"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7"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grpSp>
        <p:nvGrpSpPr>
          <p:cNvPr id="20" name="Group 51"/>
          <p:cNvGrpSpPr>
            <a:grpSpLocks/>
          </p:cNvGrpSpPr>
          <p:nvPr/>
        </p:nvGrpSpPr>
        <p:grpSpPr bwMode="auto">
          <a:xfrm>
            <a:off x="-215896" y="0"/>
            <a:ext cx="10845800" cy="914400"/>
            <a:chOff x="-215900" y="1752600"/>
            <a:chExt cx="10845800" cy="914400"/>
          </a:xfrm>
        </p:grpSpPr>
        <p:sp>
          <p:nvSpPr>
            <p:cNvPr id="21"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22" name="Rectangle 4"/>
            <p:cNvSpPr>
              <a:spLocks noChangeArrowheads="1"/>
            </p:cNvSpPr>
            <p:nvPr/>
          </p:nvSpPr>
          <p:spPr bwMode="auto">
            <a:xfrm>
              <a:off x="495300"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NOAC and VTE</a:t>
              </a:r>
              <a:endParaRPr lang="en-US" sz="3000" dirty="0">
                <a:solidFill>
                  <a:schemeClr val="bg1"/>
                </a:solidFill>
              </a:endParaRPr>
            </a:p>
          </p:txBody>
        </p:sp>
      </p:grpSp>
    </p:spTree>
    <p:extLst>
      <p:ext uri="{BB962C8B-B14F-4D97-AF65-F5344CB8AC3E}">
        <p14:creationId xmlns:p14="http://schemas.microsoft.com/office/powerpoint/2010/main" val="3350973156"/>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55563" y="0"/>
            <a:ext cx="10820401"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5" charset="0"/>
              <a:ea typeface="Arial" pitchFamily="-105" charset="0"/>
              <a:cs typeface="+mn-cs"/>
            </a:endParaRPr>
          </a:p>
        </p:txBody>
      </p:sp>
      <p:sp>
        <p:nvSpPr>
          <p:cNvPr id="49154"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2"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grpSp>
        <p:nvGrpSpPr>
          <p:cNvPr id="49156" name="Group 51"/>
          <p:cNvGrpSpPr>
            <a:grpSpLocks/>
          </p:cNvGrpSpPr>
          <p:nvPr/>
        </p:nvGrpSpPr>
        <p:grpSpPr bwMode="auto">
          <a:xfrm>
            <a:off x="-215896" y="0"/>
            <a:ext cx="10845800" cy="914400"/>
            <a:chOff x="-215900" y="1752600"/>
            <a:chExt cx="10845800" cy="914400"/>
          </a:xfrm>
        </p:grpSpPr>
        <p:sp>
          <p:nvSpPr>
            <p:cNvPr id="3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49160" name="Rectangle 4"/>
            <p:cNvSpPr>
              <a:spLocks noChangeArrowheads="1"/>
            </p:cNvSpPr>
            <p:nvPr/>
          </p:nvSpPr>
          <p:spPr bwMode="auto">
            <a:xfrm>
              <a:off x="495300"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NOAC and VTE</a:t>
              </a:r>
              <a:endParaRPr lang="en-US" sz="3000" dirty="0">
                <a:solidFill>
                  <a:schemeClr val="bg1"/>
                </a:solidFill>
              </a:endParaRPr>
            </a:p>
          </p:txBody>
        </p:sp>
      </p:grpSp>
      <p:sp>
        <p:nvSpPr>
          <p:cNvPr id="11" name="Rectangle 6"/>
          <p:cNvSpPr>
            <a:spLocks noChangeArrowheads="1"/>
          </p:cNvSpPr>
          <p:nvPr/>
        </p:nvSpPr>
        <p:spPr bwMode="auto">
          <a:xfrm>
            <a:off x="419101" y="2341106"/>
            <a:ext cx="9563100" cy="3939539"/>
          </a:xfrm>
          <a:prstGeom prst="rect">
            <a:avLst/>
          </a:prstGeom>
          <a:solidFill>
            <a:schemeClr val="bg1">
              <a:lumMod val="95000"/>
            </a:schemeClr>
          </a:solidFill>
          <a:ln w="9525">
            <a:solidFill>
              <a:schemeClr val="tx1"/>
            </a:solidFill>
            <a:miter lim="800000"/>
            <a:headEnd/>
            <a:tailEnd/>
          </a:ln>
        </p:spPr>
        <p:txBody>
          <a:bodyPr anchor="ctr">
            <a:spAutoFit/>
          </a:bodyPr>
          <a:lstStyle/>
          <a:p>
            <a:pPr marL="342900" indent="-228600">
              <a:lnSpc>
                <a:spcPct val="150000"/>
              </a:lnSpc>
              <a:buFont typeface="Arial" charset="0"/>
              <a:buChar char="•"/>
              <a:defRPr/>
            </a:pPr>
            <a:r>
              <a:rPr lang="en-US" sz="2400" b="0" dirty="0" smtClean="0">
                <a:solidFill>
                  <a:srgbClr val="C00000"/>
                </a:solidFill>
              </a:rPr>
              <a:t>Baseline Labs</a:t>
            </a:r>
            <a:r>
              <a:rPr lang="en-US" sz="2400" b="0" dirty="0" smtClean="0"/>
              <a:t>: </a:t>
            </a:r>
            <a:r>
              <a:rPr lang="en-US" sz="2400" b="0" dirty="0"/>
              <a:t>CBC, creatinine, AST, ALT, t. bili</a:t>
            </a:r>
          </a:p>
          <a:p>
            <a:pPr marL="342900" indent="-228600">
              <a:lnSpc>
                <a:spcPct val="150000"/>
              </a:lnSpc>
              <a:buFont typeface="Arial" charset="0"/>
              <a:buChar char="•"/>
              <a:defRPr/>
            </a:pPr>
            <a:r>
              <a:rPr lang="en-US" sz="2400" b="0" dirty="0"/>
              <a:t>GFR &gt; 30 ml/min</a:t>
            </a:r>
          </a:p>
          <a:p>
            <a:pPr marL="342900" indent="-228600">
              <a:lnSpc>
                <a:spcPct val="150000"/>
              </a:lnSpc>
              <a:buFont typeface="Arial" charset="0"/>
              <a:buChar char="•"/>
              <a:defRPr/>
            </a:pPr>
            <a:r>
              <a:rPr lang="en-US" sz="2400" b="0" dirty="0"/>
              <a:t>Check with insurance carrier </a:t>
            </a:r>
            <a:r>
              <a:rPr lang="en-US" sz="2400" b="0" dirty="0" smtClean="0"/>
              <a:t>(ca. $ 330 </a:t>
            </a:r>
            <a:r>
              <a:rPr lang="en-US" sz="2400" b="0" dirty="0"/>
              <a:t>/ month)</a:t>
            </a:r>
          </a:p>
          <a:p>
            <a:pPr marL="342900" indent="-228600">
              <a:lnSpc>
                <a:spcPct val="150000"/>
              </a:lnSpc>
              <a:buFont typeface="Arial" charset="0"/>
              <a:buChar char="•"/>
              <a:defRPr/>
            </a:pPr>
            <a:r>
              <a:rPr lang="en-US" sz="2400" i="1" u="sng" dirty="0" smtClean="0"/>
              <a:t>Rivaroxaban</a:t>
            </a:r>
            <a:r>
              <a:rPr lang="en-US" sz="2400" b="0" dirty="0" smtClean="0"/>
              <a:t>: 15 </a:t>
            </a:r>
            <a:r>
              <a:rPr lang="en-US" sz="2400" b="0" dirty="0"/>
              <a:t>mg bid for 3 weeks, then </a:t>
            </a:r>
            <a:r>
              <a:rPr lang="en-US" sz="2400" b="0" dirty="0">
                <a:solidFill>
                  <a:srgbClr val="C00000"/>
                </a:solidFill>
              </a:rPr>
              <a:t>20 mg </a:t>
            </a:r>
            <a:r>
              <a:rPr lang="en-US" sz="2400" b="0" dirty="0" smtClean="0">
                <a:solidFill>
                  <a:srgbClr val="C00000"/>
                </a:solidFill>
              </a:rPr>
              <a:t>once daily</a:t>
            </a:r>
          </a:p>
          <a:p>
            <a:pPr marL="342900" indent="-228600">
              <a:lnSpc>
                <a:spcPct val="150000"/>
              </a:lnSpc>
              <a:buFont typeface="Arial" charset="0"/>
              <a:buChar char="•"/>
              <a:defRPr/>
            </a:pPr>
            <a:r>
              <a:rPr lang="en-US" sz="2400" i="1" u="sng" dirty="0" smtClean="0"/>
              <a:t>Apixaban</a:t>
            </a:r>
            <a:r>
              <a:rPr lang="en-US" sz="2400" b="0" dirty="0" smtClean="0"/>
              <a:t>: acute VTE: 10 mg bid x 1 </a:t>
            </a:r>
            <a:r>
              <a:rPr lang="en-US" sz="2400" b="0" dirty="0" err="1" smtClean="0"/>
              <a:t>wk</a:t>
            </a:r>
            <a:r>
              <a:rPr lang="en-US" sz="2400" b="0" dirty="0" smtClean="0"/>
              <a:t>; then 5 mg bid</a:t>
            </a:r>
            <a:br>
              <a:rPr lang="en-US" sz="2400" b="0" dirty="0" smtClean="0"/>
            </a:br>
            <a:r>
              <a:rPr lang="en-US" sz="2400" b="0" dirty="0" smtClean="0"/>
              <a:t>secondary prevention: 2.5 mg bid</a:t>
            </a:r>
          </a:p>
          <a:p>
            <a:pPr marL="342900" indent="-228600">
              <a:lnSpc>
                <a:spcPct val="150000"/>
              </a:lnSpc>
              <a:buFont typeface="Arial" charset="0"/>
              <a:buChar char="•"/>
              <a:defRPr/>
            </a:pPr>
            <a:r>
              <a:rPr lang="en-US" sz="2400" i="1" u="sng" dirty="0" smtClean="0"/>
              <a:t>Dabigatran</a:t>
            </a:r>
            <a:r>
              <a:rPr lang="en-US" sz="2400" b="0" dirty="0" smtClean="0"/>
              <a:t>: 150 mg bid</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330" y="1083031"/>
            <a:ext cx="1171576" cy="976313"/>
          </a:xfrm>
          <a:prstGeom prst="rect">
            <a:avLst/>
          </a:prstGeom>
        </p:spPr>
      </p:pic>
      <p:sp>
        <p:nvSpPr>
          <p:cNvPr id="15" name="Rectangle 3"/>
          <p:cNvSpPr>
            <a:spLocks noChangeArrowheads="1"/>
          </p:cNvSpPr>
          <p:nvPr/>
        </p:nvSpPr>
        <p:spPr bwMode="auto">
          <a:xfrm>
            <a:off x="800111" y="6557980"/>
            <a:ext cx="93030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0" dirty="0"/>
              <a:t>[personal </a:t>
            </a:r>
            <a:r>
              <a:rPr lang="en-US" b="0" dirty="0" smtClean="0"/>
              <a:t>communications</a:t>
            </a:r>
            <a:r>
              <a:rPr lang="en-US" b="0" dirty="0"/>
              <a:t>: evaluation of </a:t>
            </a:r>
            <a:r>
              <a:rPr lang="en-US" b="0" dirty="0" smtClean="0"/>
              <a:t> Average </a:t>
            </a:r>
            <a:r>
              <a:rPr lang="en-US" b="0" dirty="0"/>
              <a:t>Wholesale Price (AWP) and inquiry from </a:t>
            </a:r>
            <a:r>
              <a:rPr lang="en-US" b="0" dirty="0" smtClean="0"/>
              <a:t>2 </a:t>
            </a:r>
            <a:r>
              <a:rPr lang="en-US" b="0" dirty="0"/>
              <a:t>national pharmacy chains; Jan </a:t>
            </a:r>
            <a:r>
              <a:rPr lang="en-US" b="0" dirty="0" smtClean="0"/>
              <a:t>13, 2014] </a:t>
            </a:r>
            <a:endParaRPr lang="en-US" b="0" dirty="0"/>
          </a:p>
        </p:txBody>
      </p:sp>
      <p:sp>
        <p:nvSpPr>
          <p:cNvPr id="16" name="TextBox 3"/>
          <p:cNvSpPr txBox="1">
            <a:spLocks noChangeArrowheads="1"/>
          </p:cNvSpPr>
          <p:nvPr/>
        </p:nvSpPr>
        <p:spPr bwMode="auto">
          <a:xfrm>
            <a:off x="342900" y="1447800"/>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dirty="0">
                <a:solidFill>
                  <a:srgbClr val="C00000"/>
                </a:solidFill>
              </a:rPr>
              <a:t>Things to consider when starting </a:t>
            </a:r>
            <a:r>
              <a:rPr lang="en-US" sz="2400" dirty="0" smtClean="0">
                <a:solidFill>
                  <a:srgbClr val="C00000"/>
                </a:solidFill>
              </a:rPr>
              <a:t>a NOAC</a:t>
            </a:r>
            <a:endParaRPr lang="en-US" sz="2400" dirty="0">
              <a:solidFill>
                <a:srgbClr val="C00000"/>
              </a:solidFill>
            </a:endParaRPr>
          </a:p>
        </p:txBody>
      </p:sp>
    </p:spTree>
    <p:extLst>
      <p:ext uri="{BB962C8B-B14F-4D97-AF65-F5344CB8AC3E}">
        <p14:creationId xmlns:p14="http://schemas.microsoft.com/office/powerpoint/2010/main" val="1377490374"/>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63490"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63492" name="Group 51"/>
          <p:cNvGrpSpPr>
            <a:grpSpLocks/>
          </p:cNvGrpSpPr>
          <p:nvPr/>
        </p:nvGrpSpPr>
        <p:grpSpPr bwMode="auto">
          <a:xfrm>
            <a:off x="-215896" y="0"/>
            <a:ext cx="10845800" cy="914400"/>
            <a:chOff x="-215900" y="1752600"/>
            <a:chExt cx="10845800" cy="914400"/>
          </a:xfrm>
        </p:grpSpPr>
        <p:sp>
          <p:nvSpPr>
            <p:cNvPr id="3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63496" name="Rectangle 4"/>
            <p:cNvSpPr>
              <a:spLocks noChangeArrowheads="1"/>
            </p:cNvSpPr>
            <p:nvPr/>
          </p:nvSpPr>
          <p:spPr bwMode="auto">
            <a:xfrm>
              <a:off x="266700" y="1828800"/>
              <a:ext cx="100202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New Oral Anticoagulants: Cost </a:t>
              </a:r>
            </a:p>
          </p:txBody>
        </p:sp>
      </p:grpSp>
      <p:sp>
        <p:nvSpPr>
          <p:cNvPr id="29" name="Rectangle 28"/>
          <p:cNvSpPr/>
          <p:nvPr/>
        </p:nvSpPr>
        <p:spPr>
          <a:xfrm>
            <a:off x="800106" y="2590835"/>
            <a:ext cx="8753475" cy="1200329"/>
          </a:xfrm>
          <a:prstGeom prst="rect">
            <a:avLst/>
          </a:prstGeom>
          <a:solidFill>
            <a:schemeClr val="bg1">
              <a:lumMod val="95000"/>
            </a:schemeClr>
          </a:solidFill>
          <a:ln>
            <a:solidFill>
              <a:schemeClr val="tx1"/>
            </a:solidFill>
          </a:ln>
        </p:spPr>
        <p:txBody>
          <a:bodyPr wrap="square">
            <a:spAutoFit/>
          </a:bodyPr>
          <a:lstStyle/>
          <a:p>
            <a:pPr marL="342900" indent="-342900">
              <a:lnSpc>
                <a:spcPct val="150000"/>
              </a:lnSpc>
              <a:buFont typeface="Arial" pitchFamily="34" charset="0"/>
              <a:buChar char="•"/>
              <a:defRPr/>
            </a:pPr>
            <a:r>
              <a:rPr lang="en-US" sz="2400" b="0" dirty="0">
                <a:latin typeface="Arial" pitchFamily="34" charset="0"/>
                <a:ea typeface="ＭＳ Ｐゴシック" pitchFamily="34" charset="-128"/>
                <a:cs typeface="+mn-cs"/>
              </a:rPr>
              <a:t>Per day: 	 </a:t>
            </a:r>
            <a:r>
              <a:rPr lang="en-US" sz="2400" b="0" dirty="0" smtClean="0">
                <a:latin typeface="Arial" pitchFamily="34" charset="0"/>
                <a:ea typeface="ＭＳ Ｐゴシック" pitchFamily="34" charset="-128"/>
                <a:cs typeface="+mn-cs"/>
              </a:rPr>
              <a:t>$ 9.90 to $ 12.00     (</a:t>
            </a:r>
            <a:r>
              <a:rPr lang="en-US" sz="2400" b="0" dirty="0">
                <a:latin typeface="Arial" pitchFamily="34" charset="0"/>
                <a:ea typeface="ＭＳ Ｐゴシック" pitchFamily="34" charset="-128"/>
                <a:cs typeface="+mn-cs"/>
              </a:rPr>
              <a:t>ca. </a:t>
            </a:r>
            <a:r>
              <a:rPr lang="en-US" sz="2400" b="0" dirty="0">
                <a:solidFill>
                  <a:srgbClr val="FF0000"/>
                </a:solidFill>
                <a:latin typeface="Arial" pitchFamily="34" charset="0"/>
                <a:ea typeface="ＭＳ Ｐゴシック" pitchFamily="34" charset="-128"/>
                <a:cs typeface="+mn-cs"/>
              </a:rPr>
              <a:t>$ </a:t>
            </a:r>
            <a:r>
              <a:rPr lang="en-US" sz="2400" b="0" dirty="0" smtClean="0">
                <a:solidFill>
                  <a:srgbClr val="FF0000"/>
                </a:solidFill>
                <a:latin typeface="Arial" pitchFamily="34" charset="0"/>
                <a:ea typeface="ＭＳ Ｐゴシック" pitchFamily="34" charset="-128"/>
                <a:cs typeface="+mn-cs"/>
              </a:rPr>
              <a:t>11.00 </a:t>
            </a:r>
            <a:r>
              <a:rPr lang="en-US" sz="2400" b="0" dirty="0">
                <a:solidFill>
                  <a:srgbClr val="FF0000"/>
                </a:solidFill>
                <a:latin typeface="Arial" pitchFamily="34" charset="0"/>
                <a:ea typeface="ＭＳ Ｐゴシック" pitchFamily="34" charset="-128"/>
                <a:cs typeface="+mn-cs"/>
              </a:rPr>
              <a:t>/day</a:t>
            </a:r>
            <a:r>
              <a:rPr lang="en-US" sz="2400" b="0" dirty="0">
                <a:latin typeface="Arial" pitchFamily="34" charset="0"/>
                <a:ea typeface="ＭＳ Ｐゴシック" pitchFamily="34" charset="-128"/>
                <a:cs typeface="+mn-cs"/>
              </a:rPr>
              <a:t>)</a:t>
            </a:r>
          </a:p>
          <a:p>
            <a:pPr marL="342900" indent="-342900">
              <a:lnSpc>
                <a:spcPct val="150000"/>
              </a:lnSpc>
              <a:buFont typeface="Arial" pitchFamily="34" charset="0"/>
              <a:buChar char="•"/>
              <a:defRPr/>
            </a:pPr>
            <a:r>
              <a:rPr lang="en-US" sz="2400" b="0" dirty="0">
                <a:latin typeface="Arial" pitchFamily="34" charset="0"/>
                <a:ea typeface="ＭＳ Ｐゴシック" pitchFamily="34" charset="-128"/>
                <a:cs typeface="+mn-cs"/>
              </a:rPr>
              <a:t>Per month: $ </a:t>
            </a:r>
            <a:r>
              <a:rPr lang="en-US" sz="2400" b="0" dirty="0" smtClean="0">
                <a:latin typeface="Arial" pitchFamily="34" charset="0"/>
                <a:ea typeface="ＭＳ Ｐゴシック" pitchFamily="34" charset="-128"/>
                <a:cs typeface="+mn-cs"/>
              </a:rPr>
              <a:t>297.00 </a:t>
            </a:r>
            <a:r>
              <a:rPr lang="en-US" sz="2400" b="0" dirty="0">
                <a:latin typeface="Arial" pitchFamily="34" charset="0"/>
                <a:ea typeface="ＭＳ Ｐゴシック" pitchFamily="34" charset="-128"/>
                <a:cs typeface="+mn-cs"/>
              </a:rPr>
              <a:t>to </a:t>
            </a:r>
            <a:r>
              <a:rPr lang="en-US" sz="2400" b="0" dirty="0" smtClean="0">
                <a:latin typeface="Arial" pitchFamily="34" charset="0"/>
                <a:ea typeface="ＭＳ Ｐゴシック" pitchFamily="34" charset="-128"/>
                <a:cs typeface="+mn-cs"/>
              </a:rPr>
              <a:t>362.00  </a:t>
            </a:r>
            <a:r>
              <a:rPr lang="en-US" sz="2400" b="0" dirty="0">
                <a:latin typeface="Arial" pitchFamily="34" charset="0"/>
                <a:ea typeface="ＭＳ Ｐゴシック" pitchFamily="34" charset="-128"/>
                <a:cs typeface="+mn-cs"/>
              </a:rPr>
              <a:t>(ca. </a:t>
            </a:r>
            <a:r>
              <a:rPr lang="en-US" sz="2400" b="0" dirty="0">
                <a:solidFill>
                  <a:srgbClr val="FF0000"/>
                </a:solidFill>
                <a:latin typeface="Arial" pitchFamily="34" charset="0"/>
                <a:ea typeface="ＭＳ Ｐゴシック" pitchFamily="34" charset="-128"/>
                <a:cs typeface="+mn-cs"/>
              </a:rPr>
              <a:t>$ </a:t>
            </a:r>
            <a:r>
              <a:rPr lang="en-US" sz="2400" b="0" dirty="0" smtClean="0">
                <a:solidFill>
                  <a:srgbClr val="FF0000"/>
                </a:solidFill>
                <a:latin typeface="Arial" pitchFamily="34" charset="0"/>
                <a:ea typeface="ＭＳ Ｐゴシック" pitchFamily="34" charset="-128"/>
                <a:cs typeface="+mn-cs"/>
              </a:rPr>
              <a:t>330.00 </a:t>
            </a:r>
            <a:r>
              <a:rPr lang="en-US" sz="2400" b="0" dirty="0">
                <a:solidFill>
                  <a:srgbClr val="FF0000"/>
                </a:solidFill>
                <a:latin typeface="Arial" pitchFamily="34" charset="0"/>
                <a:ea typeface="ＭＳ Ｐゴシック" pitchFamily="34" charset="-128"/>
                <a:cs typeface="+mn-cs"/>
              </a:rPr>
              <a:t>/</a:t>
            </a:r>
            <a:r>
              <a:rPr lang="en-US" sz="2400" b="0" dirty="0" err="1">
                <a:solidFill>
                  <a:srgbClr val="FF0000"/>
                </a:solidFill>
                <a:latin typeface="Arial" pitchFamily="34" charset="0"/>
                <a:ea typeface="ＭＳ Ｐゴシック" pitchFamily="34" charset="-128"/>
                <a:cs typeface="+mn-cs"/>
              </a:rPr>
              <a:t>mo</a:t>
            </a:r>
            <a:r>
              <a:rPr lang="en-US" sz="2400" b="0" dirty="0">
                <a:latin typeface="Arial" pitchFamily="34" charset="0"/>
                <a:ea typeface="ＭＳ Ｐゴシック" pitchFamily="34" charset="-128"/>
                <a:cs typeface="+mn-cs"/>
              </a:rPr>
              <a:t>)</a:t>
            </a:r>
          </a:p>
        </p:txBody>
      </p:sp>
      <p:sp>
        <p:nvSpPr>
          <p:cNvPr id="63494" name="Rectangle 3"/>
          <p:cNvSpPr>
            <a:spLocks noChangeArrowheads="1"/>
          </p:cNvSpPr>
          <p:nvPr/>
        </p:nvSpPr>
        <p:spPr bwMode="auto">
          <a:xfrm>
            <a:off x="3834084" y="6312965"/>
            <a:ext cx="5479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0" dirty="0"/>
              <a:t>[personal </a:t>
            </a:r>
            <a:r>
              <a:rPr lang="en-US" b="0" dirty="0" smtClean="0"/>
              <a:t>communications</a:t>
            </a:r>
            <a:r>
              <a:rPr lang="en-US" b="0" dirty="0"/>
              <a:t>: evaluation of Average Wholesale Price (AWP) and </a:t>
            </a:r>
            <a:endParaRPr lang="en-US" b="0" dirty="0" smtClean="0"/>
          </a:p>
          <a:p>
            <a:r>
              <a:rPr lang="en-US" b="0" dirty="0" smtClean="0"/>
              <a:t>inquiry </a:t>
            </a:r>
            <a:r>
              <a:rPr lang="en-US" b="0" dirty="0"/>
              <a:t>from </a:t>
            </a:r>
            <a:r>
              <a:rPr lang="en-US" b="0" dirty="0" smtClean="0"/>
              <a:t>2 </a:t>
            </a:r>
            <a:r>
              <a:rPr lang="en-US" b="0" dirty="0"/>
              <a:t>national pharmacy </a:t>
            </a:r>
            <a:r>
              <a:rPr lang="en-US" b="0" dirty="0" smtClean="0"/>
              <a:t>chains (CVS, Rite-Aid); </a:t>
            </a:r>
            <a:r>
              <a:rPr lang="en-US" b="0" dirty="0"/>
              <a:t>Jan </a:t>
            </a:r>
            <a:r>
              <a:rPr lang="en-US" b="0" dirty="0" smtClean="0"/>
              <a:t>13, 2014] </a:t>
            </a:r>
            <a:endParaRPr lang="en-US" b="0" dirty="0"/>
          </a:p>
        </p:txBody>
      </p:sp>
    </p:spTree>
    <p:extLst>
      <p:ext uri="{BB962C8B-B14F-4D97-AF65-F5344CB8AC3E}">
        <p14:creationId xmlns:p14="http://schemas.microsoft.com/office/powerpoint/2010/main" val="63797969"/>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65538"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8"/>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65540"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VTE Brochure</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219200"/>
            <a:ext cx="3440113" cy="5367338"/>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3"/>
          <p:cNvSpPr>
            <a:spLocks noChangeArrowheads="1"/>
          </p:cNvSpPr>
          <p:nvPr/>
        </p:nvSpPr>
        <p:spPr bwMode="auto">
          <a:xfrm>
            <a:off x="6086494" y="6581811"/>
            <a:ext cx="36232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0" dirty="0"/>
              <a:t>[http://</a:t>
            </a:r>
            <a:r>
              <a:rPr lang="en-US" b="0" dirty="0" err="1"/>
              <a:t>files.www.clotconnect.org</a:t>
            </a:r>
            <a:r>
              <a:rPr lang="en-US" b="0" dirty="0"/>
              <a:t>/</a:t>
            </a:r>
            <a:r>
              <a:rPr lang="en-US" b="0" dirty="0" err="1"/>
              <a:t>DVT_and_PE.pdf</a:t>
            </a:r>
            <a:r>
              <a:rPr lang="en-US" b="0" dirty="0"/>
              <a:t>]</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21" y="1219200"/>
            <a:ext cx="3686433" cy="3810000"/>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103" y="4409756"/>
            <a:ext cx="3686433" cy="1686244"/>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435" y="1535702"/>
            <a:ext cx="3114466" cy="4560298"/>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779700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23900" y="533400"/>
            <a:ext cx="8334919" cy="58674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3939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7"/>
          <p:cNvSpPr txBox="1">
            <a:spLocks noChangeArrowheads="1"/>
          </p:cNvSpPr>
          <p:nvPr/>
        </p:nvSpPr>
        <p:spPr bwMode="auto">
          <a:xfrm>
            <a:off x="246067" y="3135313"/>
            <a:ext cx="2581311" cy="1200150"/>
          </a:xfrm>
          <a:prstGeom prst="rect">
            <a:avLst/>
          </a:prstGeom>
          <a:solidFill>
            <a:schemeClr val="bg1">
              <a:lumMod val="95000"/>
            </a:schemeClr>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2400" dirty="0" smtClean="0">
                <a:solidFill>
                  <a:srgbClr val="FF0000"/>
                </a:solidFill>
              </a:rPr>
              <a:t>Q1:  </a:t>
            </a:r>
          </a:p>
          <a:p>
            <a:pPr eaLnBrk="1" hangingPunct="1">
              <a:defRPr/>
            </a:pPr>
            <a:r>
              <a:rPr lang="en-US" sz="2400" b="0" dirty="0" smtClean="0"/>
              <a:t>Outpatient </a:t>
            </a:r>
          </a:p>
          <a:p>
            <a:pPr eaLnBrk="1" hangingPunct="1">
              <a:defRPr/>
            </a:pPr>
            <a:r>
              <a:rPr lang="en-US" sz="2400" b="0" i="1" dirty="0" smtClean="0"/>
              <a:t>or</a:t>
            </a:r>
            <a:r>
              <a:rPr lang="en-US" sz="2400" b="0" dirty="0" smtClean="0"/>
              <a:t> inpatient?</a:t>
            </a:r>
          </a:p>
        </p:txBody>
      </p:sp>
      <p:sp>
        <p:nvSpPr>
          <p:cNvPr id="67586" name="TextBox 11"/>
          <p:cNvSpPr txBox="1">
            <a:spLocks noChangeArrowheads="1"/>
          </p:cNvSpPr>
          <p:nvPr/>
        </p:nvSpPr>
        <p:spPr bwMode="auto">
          <a:xfrm>
            <a:off x="234951" y="4387882"/>
            <a:ext cx="2593974" cy="830997"/>
          </a:xfrm>
          <a:prstGeom prst="rect">
            <a:avLst/>
          </a:prstGeom>
          <a:solidFill>
            <a:srgbClr val="F2F2F2"/>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FF0000"/>
                </a:solidFill>
              </a:rPr>
              <a:t>Q2:  </a:t>
            </a:r>
          </a:p>
          <a:p>
            <a:pPr eaLnBrk="1" hangingPunct="1"/>
            <a:r>
              <a:rPr lang="en-US" sz="2400" b="0"/>
              <a:t>Thrombolytics?</a:t>
            </a:r>
          </a:p>
        </p:txBody>
      </p:sp>
      <p:sp>
        <p:nvSpPr>
          <p:cNvPr id="13" name="TextBox 12"/>
          <p:cNvSpPr txBox="1"/>
          <p:nvPr/>
        </p:nvSpPr>
        <p:spPr>
          <a:xfrm>
            <a:off x="190500" y="5281613"/>
            <a:ext cx="2648242" cy="1200328"/>
          </a:xfrm>
          <a:prstGeom prst="rect">
            <a:avLst/>
          </a:prstGeom>
          <a:solidFill>
            <a:schemeClr val="bg1">
              <a:lumMod val="95000"/>
            </a:schemeClr>
          </a:solidFill>
          <a:ln>
            <a:solidFill>
              <a:schemeClr val="tx1"/>
            </a:solidFill>
          </a:ln>
        </p:spPr>
        <p:txBody>
          <a:bodyPr wrap="square">
            <a:spAutoFit/>
          </a:bodyPr>
          <a:lstStyle/>
          <a:p>
            <a:pPr>
              <a:defRPr/>
            </a:pPr>
            <a:r>
              <a:rPr lang="en-US" sz="2400" dirty="0">
                <a:solidFill>
                  <a:srgbClr val="FF0000"/>
                </a:solidFill>
                <a:latin typeface="Arial" pitchFamily="34" charset="0"/>
                <a:ea typeface="ＭＳ Ｐゴシック" pitchFamily="34" charset="-128"/>
                <a:cs typeface="+mn-cs"/>
              </a:rPr>
              <a:t>Q3:  </a:t>
            </a:r>
          </a:p>
          <a:p>
            <a:pPr>
              <a:defRPr/>
            </a:pPr>
            <a:r>
              <a:rPr lang="en-US" sz="2400" b="0" dirty="0">
                <a:latin typeface="Arial" pitchFamily="34" charset="0"/>
                <a:ea typeface="ＭＳ Ｐゴシック" pitchFamily="34" charset="-128"/>
                <a:cs typeface="+mn-cs"/>
              </a:rPr>
              <a:t>LMWH/warfarin </a:t>
            </a:r>
            <a:r>
              <a:rPr lang="en-US" sz="2400" b="0" i="1" dirty="0">
                <a:latin typeface="Arial" pitchFamily="34" charset="0"/>
                <a:ea typeface="ＭＳ Ｐゴシック" pitchFamily="34" charset="-128"/>
                <a:cs typeface="+mn-cs"/>
              </a:rPr>
              <a:t>or</a:t>
            </a:r>
            <a:r>
              <a:rPr lang="en-US" sz="2400" b="0" dirty="0">
                <a:latin typeface="Arial" pitchFamily="34" charset="0"/>
                <a:ea typeface="ＭＳ Ｐゴシック" pitchFamily="34" charset="-128"/>
                <a:cs typeface="+mn-cs"/>
              </a:rPr>
              <a:t> </a:t>
            </a:r>
            <a:r>
              <a:rPr lang="en-US" sz="2400" b="0" dirty="0" smtClean="0">
                <a:latin typeface="Arial" pitchFamily="34" charset="0"/>
                <a:ea typeface="ＭＳ Ｐゴシック" pitchFamily="34" charset="-128"/>
                <a:cs typeface="+mn-cs"/>
              </a:rPr>
              <a:t>NOAC?</a:t>
            </a:r>
            <a:endParaRPr lang="en-US" sz="2400" b="0" dirty="0">
              <a:latin typeface="Arial" pitchFamily="34" charset="0"/>
              <a:ea typeface="ＭＳ Ｐゴシック" pitchFamily="34" charset="-128"/>
              <a:cs typeface="+mn-cs"/>
            </a:endParaRPr>
          </a:p>
        </p:txBody>
      </p:sp>
      <p:sp>
        <p:nvSpPr>
          <p:cNvPr id="14" name="TextBox 13"/>
          <p:cNvSpPr txBox="1"/>
          <p:nvPr/>
        </p:nvSpPr>
        <p:spPr>
          <a:xfrm>
            <a:off x="2919413" y="3149600"/>
            <a:ext cx="2309812" cy="1200150"/>
          </a:xfrm>
          <a:prstGeom prst="rect">
            <a:avLst/>
          </a:prstGeom>
          <a:solidFill>
            <a:srgbClr val="FFFFCC"/>
          </a:solidFill>
          <a:ln>
            <a:solidFill>
              <a:schemeClr val="tx1"/>
            </a:solidFill>
          </a:ln>
        </p:spPr>
        <p:txBody>
          <a:bodyPr wrap="square">
            <a:spAutoFit/>
          </a:bodyPr>
          <a:lstStyle/>
          <a:p>
            <a:pPr>
              <a:defRPr/>
            </a:pPr>
            <a:r>
              <a:rPr lang="en-US" sz="2400" dirty="0">
                <a:solidFill>
                  <a:srgbClr val="FF0000"/>
                </a:solidFill>
                <a:latin typeface="Arial" pitchFamily="34" charset="0"/>
                <a:ea typeface="ＭＳ Ｐゴシック" pitchFamily="34" charset="-128"/>
                <a:cs typeface="+mn-cs"/>
              </a:rPr>
              <a:t>Q4:  </a:t>
            </a:r>
          </a:p>
          <a:p>
            <a:pPr>
              <a:defRPr/>
            </a:pPr>
            <a:r>
              <a:rPr lang="en-US" sz="2400" b="0" dirty="0">
                <a:latin typeface="Arial" pitchFamily="34" charset="0"/>
                <a:ea typeface="ＭＳ Ｐゴシック" pitchFamily="34" charset="-128"/>
                <a:cs typeface="+mn-cs"/>
              </a:rPr>
              <a:t>Compression stockings?</a:t>
            </a:r>
          </a:p>
        </p:txBody>
      </p:sp>
      <p:grpSp>
        <p:nvGrpSpPr>
          <p:cNvPr id="67589" name="Group 18"/>
          <p:cNvGrpSpPr>
            <a:grpSpLocks/>
          </p:cNvGrpSpPr>
          <p:nvPr/>
        </p:nvGrpSpPr>
        <p:grpSpPr bwMode="auto">
          <a:xfrm>
            <a:off x="114300" y="1143002"/>
            <a:ext cx="10172700" cy="1808163"/>
            <a:chOff x="709612" y="1519535"/>
            <a:chExt cx="9005888" cy="1807865"/>
          </a:xfrm>
        </p:grpSpPr>
        <p:cxnSp>
          <p:nvCxnSpPr>
            <p:cNvPr id="21" name="Straight Connector 20"/>
            <p:cNvCxnSpPr/>
            <p:nvPr/>
          </p:nvCxnSpPr>
          <p:spPr>
            <a:xfrm>
              <a:off x="799558" y="3098838"/>
              <a:ext cx="8915942" cy="0"/>
            </a:xfrm>
            <a:prstGeom prst="line">
              <a:avLst/>
            </a:prstGeom>
            <a:ln w="1270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Down Arrow 21"/>
            <p:cNvSpPr/>
            <p:nvPr/>
          </p:nvSpPr>
          <p:spPr>
            <a:xfrm>
              <a:off x="1014587" y="2057609"/>
              <a:ext cx="685842" cy="73647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67596" name="TextBox 8"/>
            <p:cNvSpPr txBox="1">
              <a:spLocks noChangeArrowheads="1"/>
            </p:cNvSpPr>
            <p:nvPr/>
          </p:nvSpPr>
          <p:spPr bwMode="auto">
            <a:xfrm>
              <a:off x="709612" y="1519535"/>
              <a:ext cx="1686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t>Diagnosis</a:t>
              </a:r>
            </a:p>
          </p:txBody>
        </p:sp>
        <p:sp>
          <p:nvSpPr>
            <p:cNvPr id="24" name="Oval 23"/>
            <p:cNvSpPr/>
            <p:nvPr/>
          </p:nvSpPr>
          <p:spPr>
            <a:xfrm>
              <a:off x="1146696"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5" name="Oval 24"/>
            <p:cNvSpPr/>
            <p:nvPr/>
          </p:nvSpPr>
          <p:spPr>
            <a:xfrm>
              <a:off x="3769197"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67599" name="TextBox 41"/>
            <p:cNvSpPr txBox="1">
              <a:spLocks noChangeArrowheads="1"/>
            </p:cNvSpPr>
            <p:nvPr/>
          </p:nvSpPr>
          <p:spPr bwMode="auto">
            <a:xfrm>
              <a:off x="3056976" y="2001838"/>
              <a:ext cx="1877308" cy="8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few days later</a:t>
              </a:r>
            </a:p>
          </p:txBody>
        </p:sp>
      </p:grpSp>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67591"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67593"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chemeClr val="bg1"/>
                </a:solidFill>
              </a:rPr>
              <a:t>Patient</a:t>
            </a:r>
          </a:p>
        </p:txBody>
      </p:sp>
      <p:sp>
        <p:nvSpPr>
          <p:cNvPr id="23" name="Oval 22"/>
          <p:cNvSpPr/>
          <p:nvPr/>
        </p:nvSpPr>
        <p:spPr bwMode="auto">
          <a:xfrm>
            <a:off x="6146525" y="2493964"/>
            <a:ext cx="515939" cy="457200"/>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6" name="TextBox 44"/>
          <p:cNvSpPr txBox="1">
            <a:spLocks noChangeArrowheads="1"/>
          </p:cNvSpPr>
          <p:nvPr/>
        </p:nvSpPr>
        <p:spPr bwMode="auto">
          <a:xfrm>
            <a:off x="5608563" y="1941377"/>
            <a:ext cx="1592342" cy="4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3 </a:t>
            </a:r>
            <a:r>
              <a:rPr lang="en-US" sz="2400" dirty="0" err="1"/>
              <a:t>mo</a:t>
            </a:r>
            <a:endParaRPr lang="en-US" sz="2400" dirty="0"/>
          </a:p>
        </p:txBody>
      </p:sp>
      <p:sp>
        <p:nvSpPr>
          <p:cNvPr id="28" name="Oval 27"/>
          <p:cNvSpPr/>
          <p:nvPr/>
        </p:nvSpPr>
        <p:spPr bwMode="auto">
          <a:xfrm>
            <a:off x="8739554" y="2493965"/>
            <a:ext cx="515939" cy="457200"/>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7" name="TextBox 55"/>
          <p:cNvSpPr txBox="1">
            <a:spLocks noChangeArrowheads="1"/>
          </p:cNvSpPr>
          <p:nvPr/>
        </p:nvSpPr>
        <p:spPr bwMode="auto">
          <a:xfrm>
            <a:off x="7972425" y="1941370"/>
            <a:ext cx="2020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any time</a:t>
            </a:r>
          </a:p>
        </p:txBody>
      </p:sp>
    </p:spTree>
    <p:extLst>
      <p:ext uri="{BB962C8B-B14F-4D97-AF65-F5344CB8AC3E}">
        <p14:creationId xmlns:p14="http://schemas.microsoft.com/office/powerpoint/2010/main" val="2118601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67591"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67593"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smtClean="0">
                <a:solidFill>
                  <a:schemeClr val="bg1"/>
                </a:solidFill>
              </a:rPr>
              <a:t>Stockings? SOX Trial</a:t>
            </a:r>
            <a:endParaRPr lang="en-US" sz="3200" dirty="0">
              <a:solidFill>
                <a:schemeClr val="bg1"/>
              </a:solidFill>
            </a:endParaRPr>
          </a:p>
        </p:txBody>
      </p:sp>
      <p:pic>
        <p:nvPicPr>
          <p:cNvPr id="23" name="Picture 22"/>
          <p:cNvPicPr>
            <a:picLocks noChangeAspect="1"/>
          </p:cNvPicPr>
          <p:nvPr/>
        </p:nvPicPr>
        <p:blipFill>
          <a:blip r:embed="rId2"/>
          <a:stretch>
            <a:fillRect/>
          </a:stretch>
        </p:blipFill>
        <p:spPr>
          <a:xfrm>
            <a:off x="0" y="-152400"/>
            <a:ext cx="2079126" cy="1384300"/>
          </a:xfrm>
          <a:prstGeom prst="rect">
            <a:avLst/>
          </a:prstGeom>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66" y="1087438"/>
            <a:ext cx="9762921" cy="4242279"/>
          </a:xfrm>
          <a:prstGeom prst="rect">
            <a:avLst/>
          </a:prstGeom>
        </p:spPr>
      </p:pic>
      <p:sp>
        <p:nvSpPr>
          <p:cNvPr id="5" name="Rectangle 4"/>
          <p:cNvSpPr/>
          <p:nvPr/>
        </p:nvSpPr>
        <p:spPr>
          <a:xfrm>
            <a:off x="204370" y="4234926"/>
            <a:ext cx="9911184"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39586" y="4566047"/>
            <a:ext cx="9572172" cy="615553"/>
          </a:xfrm>
          <a:prstGeom prst="rect">
            <a:avLst/>
          </a:prstGeom>
          <a:solidFill>
            <a:schemeClr val="bg1">
              <a:lumMod val="95000"/>
            </a:schemeClr>
          </a:solidFill>
          <a:ln>
            <a:solidFill>
              <a:schemeClr val="tx1"/>
            </a:solidFill>
          </a:ln>
        </p:spPr>
        <p:txBody>
          <a:bodyPr wrap="square">
            <a:spAutoFit/>
          </a:bodyPr>
          <a:lstStyle/>
          <a:p>
            <a:pPr>
              <a:lnSpc>
                <a:spcPct val="150000"/>
              </a:lnSpc>
              <a:defRPr/>
            </a:pPr>
            <a:r>
              <a:rPr lang="en-US" sz="2400" i="1" u="sng" dirty="0" smtClean="0">
                <a:latin typeface="Arial" pitchFamily="34" charset="0"/>
                <a:ea typeface="ＭＳ Ｐゴシック" pitchFamily="34" charset="-128"/>
                <a:cs typeface="+mn-cs"/>
              </a:rPr>
              <a:t>Conclusion</a:t>
            </a:r>
            <a:r>
              <a:rPr lang="en-US" sz="2400" b="0" dirty="0" smtClean="0">
                <a:latin typeface="Arial" pitchFamily="34" charset="0"/>
                <a:ea typeface="ＭＳ Ｐゴシック" pitchFamily="34" charset="-128"/>
                <a:cs typeface="+mn-cs"/>
              </a:rPr>
              <a:t>: Compression stockings did not prevent PTS</a:t>
            </a:r>
            <a:endParaRPr lang="en-US" sz="2400" b="0" dirty="0">
              <a:latin typeface="Arial" pitchFamily="34" charset="0"/>
              <a:ea typeface="ＭＳ Ｐゴシック" pitchFamily="34" charset="-128"/>
              <a:cs typeface="+mn-cs"/>
            </a:endParaRPr>
          </a:p>
        </p:txBody>
      </p:sp>
      <p:sp>
        <p:nvSpPr>
          <p:cNvPr id="18" name="Rectangle 17"/>
          <p:cNvSpPr/>
          <p:nvPr/>
        </p:nvSpPr>
        <p:spPr>
          <a:xfrm>
            <a:off x="204370" y="5638800"/>
            <a:ext cx="9911184"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8"/>
          <p:cNvGrpSpPr>
            <a:grpSpLocks/>
          </p:cNvGrpSpPr>
          <p:nvPr/>
        </p:nvGrpSpPr>
        <p:grpSpPr bwMode="auto">
          <a:xfrm>
            <a:off x="-85722" y="5366274"/>
            <a:ext cx="10520958" cy="1472486"/>
            <a:chOff x="-55287" y="4605290"/>
            <a:chExt cx="9379237" cy="1471743"/>
          </a:xfrm>
        </p:grpSpPr>
        <p:sp>
          <p:nvSpPr>
            <p:cNvPr id="20" name="TextBox 19"/>
            <p:cNvSpPr txBox="1">
              <a:spLocks noChangeArrowheads="1"/>
            </p:cNvSpPr>
            <p:nvPr/>
          </p:nvSpPr>
          <p:spPr bwMode="auto">
            <a:xfrm>
              <a:off x="-55287" y="5486400"/>
              <a:ext cx="9379237" cy="590633"/>
            </a:xfrm>
            <a:prstGeom prst="rect">
              <a:avLst/>
            </a:prstGeom>
            <a:solidFill>
              <a:srgbClr val="FFB212"/>
            </a:solidFill>
            <a:ln w="38100">
              <a:solidFill>
                <a:srgbClr val="FF0000"/>
              </a:solidFill>
              <a:round/>
              <a:headEnd/>
              <a:tailEnd/>
            </a:ln>
          </p:spPr>
          <p:txBody>
            <a:bodyPr wrap="square">
              <a:spAutoFit/>
            </a:bodyPr>
            <a:lstStyle>
              <a:lvl1pPr marL="342900" indent="-342900" eaLnBrk="0" hangingPunct="0">
                <a:defRPr sz="1200" b="1">
                  <a:solidFill>
                    <a:schemeClr val="tx1"/>
                  </a:solidFill>
                  <a:latin typeface="Arial" charset="0"/>
                  <a:ea typeface="ＭＳ Ｐゴシック" charset="0"/>
                  <a:cs typeface="ＭＳ Ｐゴシック" charset="0"/>
                </a:defRPr>
              </a:lvl1pPr>
              <a:lvl2pPr indent="-22860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236538" lvl="1" indent="-7938" eaLnBrk="1" hangingPunct="1">
                <a:lnSpc>
                  <a:spcPct val="135000"/>
                </a:lnSpc>
              </a:pPr>
              <a:r>
                <a:rPr lang="en-US" sz="2400" b="0" dirty="0" smtClean="0">
                  <a:solidFill>
                    <a:srgbClr val="000000"/>
                  </a:solidFill>
                </a:rPr>
                <a:t>Don’t MAKE patients wear compression stockings, but offer them.</a:t>
              </a:r>
              <a:endParaRPr lang="en-US" sz="2400" b="0" dirty="0">
                <a:solidFill>
                  <a:srgbClr val="000000"/>
                </a:solidFill>
              </a:endParaRPr>
            </a:p>
          </p:txBody>
        </p:sp>
        <p:pic>
          <p:nvPicPr>
            <p:cNvPr id="26" name="Picture 21" descr="stethosc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01" y="4605290"/>
              <a:ext cx="857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2"/>
            <p:cNvSpPr>
              <a:spLocks noChangeArrowheads="1"/>
            </p:cNvSpPr>
            <p:nvPr/>
          </p:nvSpPr>
          <p:spPr bwMode="auto">
            <a:xfrm>
              <a:off x="835301" y="4979566"/>
              <a:ext cx="2322145" cy="46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t>Take home point</a:t>
              </a:r>
              <a:endParaRPr lang="en-US" sz="2400" dirty="0"/>
            </a:p>
          </p:txBody>
        </p:sp>
      </p:grpSp>
      <p:sp>
        <p:nvSpPr>
          <p:cNvPr id="21" name="Rectangle 20"/>
          <p:cNvSpPr/>
          <p:nvPr/>
        </p:nvSpPr>
        <p:spPr>
          <a:xfrm>
            <a:off x="5601670" y="4191000"/>
            <a:ext cx="4342430" cy="276999"/>
          </a:xfrm>
          <a:prstGeom prst="rect">
            <a:avLst/>
          </a:prstGeom>
        </p:spPr>
        <p:txBody>
          <a:bodyPr wrap="none">
            <a:spAutoFit/>
          </a:bodyPr>
          <a:lstStyle/>
          <a:p>
            <a:r>
              <a:rPr lang="en-US" b="0" dirty="0" smtClean="0"/>
              <a:t>[Kahn </a:t>
            </a:r>
            <a:r>
              <a:rPr lang="en-US" b="0" dirty="0"/>
              <a:t>S et al. Lancet Dec 6</a:t>
            </a:r>
            <a:r>
              <a:rPr lang="en-US" b="0" dirty="0" smtClean="0"/>
              <a:t>, </a:t>
            </a:r>
            <a:r>
              <a:rPr lang="en-US" b="0" dirty="0"/>
              <a:t>2013; pre-published on the </a:t>
            </a:r>
            <a:r>
              <a:rPr lang="en-US" b="0" dirty="0" smtClean="0"/>
              <a:t>web] </a:t>
            </a:r>
            <a:endParaRPr lang="en-US" b="0" dirty="0"/>
          </a:p>
        </p:txBody>
      </p:sp>
    </p:spTree>
    <p:extLst>
      <p:ext uri="{BB962C8B-B14F-4D97-AF65-F5344CB8AC3E}">
        <p14:creationId xmlns:p14="http://schemas.microsoft.com/office/powerpoint/2010/main" val="594436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7"/>
          <p:cNvSpPr txBox="1">
            <a:spLocks noChangeArrowheads="1"/>
          </p:cNvSpPr>
          <p:nvPr/>
        </p:nvSpPr>
        <p:spPr bwMode="auto">
          <a:xfrm>
            <a:off x="246068" y="3135313"/>
            <a:ext cx="2571743" cy="1200150"/>
          </a:xfrm>
          <a:prstGeom prst="rect">
            <a:avLst/>
          </a:prstGeom>
          <a:solidFill>
            <a:schemeClr val="bg1">
              <a:lumMod val="95000"/>
            </a:schemeClr>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2400" dirty="0" smtClean="0">
                <a:solidFill>
                  <a:srgbClr val="FF0000"/>
                </a:solidFill>
              </a:rPr>
              <a:t>Q1:  </a:t>
            </a:r>
          </a:p>
          <a:p>
            <a:pPr eaLnBrk="1" hangingPunct="1">
              <a:defRPr/>
            </a:pPr>
            <a:r>
              <a:rPr lang="en-US" sz="2400" b="0" dirty="0" smtClean="0"/>
              <a:t>Outpatient </a:t>
            </a:r>
          </a:p>
          <a:p>
            <a:pPr eaLnBrk="1" hangingPunct="1">
              <a:defRPr/>
            </a:pPr>
            <a:r>
              <a:rPr lang="en-US" sz="2400" b="0" i="1" dirty="0" smtClean="0"/>
              <a:t>or</a:t>
            </a:r>
            <a:r>
              <a:rPr lang="en-US" sz="2400" b="0" dirty="0" smtClean="0"/>
              <a:t> inpatient?</a:t>
            </a:r>
          </a:p>
        </p:txBody>
      </p:sp>
      <p:sp>
        <p:nvSpPr>
          <p:cNvPr id="71682" name="TextBox 11"/>
          <p:cNvSpPr txBox="1">
            <a:spLocks noChangeArrowheads="1"/>
          </p:cNvSpPr>
          <p:nvPr/>
        </p:nvSpPr>
        <p:spPr bwMode="auto">
          <a:xfrm>
            <a:off x="234954" y="4387880"/>
            <a:ext cx="2584359" cy="830997"/>
          </a:xfrm>
          <a:prstGeom prst="rect">
            <a:avLst/>
          </a:prstGeom>
          <a:solidFill>
            <a:srgbClr val="F2F2F2"/>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FF0000"/>
                </a:solidFill>
              </a:rPr>
              <a:t>Q2:  </a:t>
            </a:r>
          </a:p>
          <a:p>
            <a:pPr eaLnBrk="1" hangingPunct="1"/>
            <a:r>
              <a:rPr lang="en-US" sz="2400" b="0"/>
              <a:t>Thrombolytics?</a:t>
            </a:r>
          </a:p>
        </p:txBody>
      </p:sp>
      <p:sp>
        <p:nvSpPr>
          <p:cNvPr id="13" name="TextBox 12"/>
          <p:cNvSpPr txBox="1"/>
          <p:nvPr/>
        </p:nvSpPr>
        <p:spPr>
          <a:xfrm>
            <a:off x="190516" y="5281613"/>
            <a:ext cx="2638425" cy="1200328"/>
          </a:xfrm>
          <a:prstGeom prst="rect">
            <a:avLst/>
          </a:prstGeom>
          <a:solidFill>
            <a:schemeClr val="bg1">
              <a:lumMod val="95000"/>
            </a:schemeClr>
          </a:solidFill>
          <a:ln>
            <a:solidFill>
              <a:schemeClr val="tx1"/>
            </a:solidFill>
          </a:ln>
        </p:spPr>
        <p:txBody>
          <a:bodyPr wrap="square">
            <a:spAutoFit/>
          </a:bodyPr>
          <a:lstStyle/>
          <a:p>
            <a:pPr>
              <a:defRPr/>
            </a:pPr>
            <a:r>
              <a:rPr lang="en-US" sz="2400" dirty="0">
                <a:solidFill>
                  <a:srgbClr val="FF0000"/>
                </a:solidFill>
                <a:latin typeface="Arial" pitchFamily="34" charset="0"/>
                <a:ea typeface="ＭＳ Ｐゴシック" pitchFamily="34" charset="-128"/>
                <a:cs typeface="+mn-cs"/>
              </a:rPr>
              <a:t>Q3:  </a:t>
            </a:r>
          </a:p>
          <a:p>
            <a:pPr>
              <a:defRPr/>
            </a:pPr>
            <a:r>
              <a:rPr lang="en-US" sz="2400" b="0" dirty="0">
                <a:latin typeface="Arial" pitchFamily="34" charset="0"/>
                <a:ea typeface="ＭＳ Ｐゴシック" pitchFamily="34" charset="-128"/>
                <a:cs typeface="+mn-cs"/>
              </a:rPr>
              <a:t>LMWH/warfarin </a:t>
            </a:r>
            <a:r>
              <a:rPr lang="en-US" sz="2400" b="0" i="1" dirty="0">
                <a:latin typeface="Arial" pitchFamily="34" charset="0"/>
                <a:ea typeface="ＭＳ Ｐゴシック" pitchFamily="34" charset="-128"/>
                <a:cs typeface="+mn-cs"/>
              </a:rPr>
              <a:t>or</a:t>
            </a:r>
            <a:r>
              <a:rPr lang="en-US" sz="2400" b="0" dirty="0">
                <a:latin typeface="Arial" pitchFamily="34" charset="0"/>
                <a:ea typeface="ＭＳ Ｐゴシック" pitchFamily="34" charset="-128"/>
                <a:cs typeface="+mn-cs"/>
              </a:rPr>
              <a:t> </a:t>
            </a:r>
            <a:r>
              <a:rPr lang="en-US" sz="2400" b="0" dirty="0" smtClean="0">
                <a:latin typeface="Arial" pitchFamily="34" charset="0"/>
                <a:ea typeface="ＭＳ Ｐゴシック" pitchFamily="34" charset="-128"/>
                <a:cs typeface="+mn-cs"/>
              </a:rPr>
              <a:t>NOAC?</a:t>
            </a:r>
            <a:endParaRPr lang="en-US" sz="2400" b="0" dirty="0">
              <a:latin typeface="Arial" pitchFamily="34" charset="0"/>
              <a:ea typeface="ＭＳ Ｐゴシック" pitchFamily="34" charset="-128"/>
              <a:cs typeface="+mn-cs"/>
            </a:endParaRPr>
          </a:p>
        </p:txBody>
      </p:sp>
      <p:sp>
        <p:nvSpPr>
          <p:cNvPr id="14" name="TextBox 13"/>
          <p:cNvSpPr txBox="1"/>
          <p:nvPr/>
        </p:nvSpPr>
        <p:spPr>
          <a:xfrm>
            <a:off x="2938462" y="3149600"/>
            <a:ext cx="2290762" cy="1200150"/>
          </a:xfrm>
          <a:prstGeom prst="rect">
            <a:avLst/>
          </a:prstGeom>
          <a:solidFill>
            <a:schemeClr val="bg1">
              <a:lumMod val="95000"/>
            </a:schemeClr>
          </a:solidFill>
          <a:ln>
            <a:solidFill>
              <a:schemeClr val="tx1"/>
            </a:solidFill>
          </a:ln>
        </p:spPr>
        <p:txBody>
          <a:bodyPr wrap="square">
            <a:spAutoFit/>
          </a:bodyPr>
          <a:lstStyle/>
          <a:p>
            <a:pPr>
              <a:defRPr/>
            </a:pPr>
            <a:r>
              <a:rPr lang="en-US" sz="2400" dirty="0">
                <a:solidFill>
                  <a:srgbClr val="FF0000"/>
                </a:solidFill>
                <a:latin typeface="Arial" pitchFamily="34" charset="0"/>
                <a:ea typeface="ＭＳ Ｐゴシック" pitchFamily="34" charset="-128"/>
                <a:cs typeface="+mn-cs"/>
              </a:rPr>
              <a:t>Q4:  </a:t>
            </a:r>
          </a:p>
          <a:p>
            <a:pPr>
              <a:defRPr/>
            </a:pPr>
            <a:r>
              <a:rPr lang="en-US" sz="2400" b="0" dirty="0">
                <a:latin typeface="Arial" pitchFamily="34" charset="0"/>
                <a:ea typeface="ＭＳ Ｐゴシック" pitchFamily="34" charset="-128"/>
                <a:cs typeface="+mn-cs"/>
              </a:rPr>
              <a:t>Compression stockings?</a:t>
            </a:r>
          </a:p>
        </p:txBody>
      </p:sp>
      <p:sp>
        <p:nvSpPr>
          <p:cNvPr id="15" name="TextBox 14"/>
          <p:cNvSpPr txBox="1"/>
          <p:nvPr/>
        </p:nvSpPr>
        <p:spPr>
          <a:xfrm>
            <a:off x="5338976" y="3149600"/>
            <a:ext cx="2425700" cy="1200150"/>
          </a:xfrm>
          <a:prstGeom prst="rect">
            <a:avLst/>
          </a:prstGeom>
          <a:solidFill>
            <a:srgbClr val="FFFFCC"/>
          </a:solidFill>
          <a:ln>
            <a:solidFill>
              <a:schemeClr val="tx1"/>
            </a:solidFill>
          </a:ln>
        </p:spPr>
        <p:txBody>
          <a:bodyPr>
            <a:spAutoFit/>
          </a:bodyPr>
          <a:lstStyle/>
          <a:p>
            <a:pPr>
              <a:defRPr/>
            </a:pPr>
            <a:r>
              <a:rPr lang="en-US" sz="2400" dirty="0">
                <a:solidFill>
                  <a:srgbClr val="FF0000"/>
                </a:solidFill>
                <a:latin typeface="Arial" pitchFamily="34" charset="0"/>
                <a:ea typeface="ＭＳ Ｐゴシック" pitchFamily="34" charset="-128"/>
                <a:cs typeface="+mn-cs"/>
              </a:rPr>
              <a:t>Q5:  </a:t>
            </a:r>
          </a:p>
          <a:p>
            <a:pPr>
              <a:defRPr/>
            </a:pPr>
            <a:r>
              <a:rPr lang="en-US" sz="2400" b="0" dirty="0">
                <a:latin typeface="Arial" pitchFamily="34" charset="0"/>
                <a:ea typeface="ＭＳ Ｐゴシック" pitchFamily="34" charset="-128"/>
                <a:cs typeface="+mn-cs"/>
              </a:rPr>
              <a:t>D/c </a:t>
            </a:r>
            <a:r>
              <a:rPr lang="en-US" sz="2400" b="0" dirty="0" err="1">
                <a:latin typeface="Arial" pitchFamily="34" charset="0"/>
                <a:ea typeface="ＭＳ Ｐゴシック" pitchFamily="34" charset="-128"/>
                <a:cs typeface="+mn-cs"/>
              </a:rPr>
              <a:t>anticoag</a:t>
            </a:r>
            <a:r>
              <a:rPr lang="en-US" sz="2400" b="0" dirty="0">
                <a:latin typeface="Arial" pitchFamily="34" charset="0"/>
                <a:ea typeface="ＭＳ Ｐゴシック" pitchFamily="34" charset="-128"/>
                <a:cs typeface="+mn-cs"/>
              </a:rPr>
              <a:t> </a:t>
            </a:r>
            <a:r>
              <a:rPr lang="en-US" sz="2400" b="0" i="1" dirty="0">
                <a:latin typeface="Arial" pitchFamily="34" charset="0"/>
                <a:ea typeface="ＭＳ Ｐゴシック" pitchFamily="34" charset="-128"/>
                <a:cs typeface="+mn-cs"/>
              </a:rPr>
              <a:t>or </a:t>
            </a:r>
            <a:r>
              <a:rPr lang="en-US" sz="2400" b="0" dirty="0">
                <a:latin typeface="Arial" pitchFamily="34" charset="0"/>
                <a:ea typeface="ＭＳ Ｐゴシック" pitchFamily="34" charset="-128"/>
                <a:cs typeface="+mn-cs"/>
              </a:rPr>
              <a:t>long-term?</a:t>
            </a:r>
          </a:p>
        </p:txBody>
      </p:sp>
      <p:grpSp>
        <p:nvGrpSpPr>
          <p:cNvPr id="71686" name="Group 18"/>
          <p:cNvGrpSpPr>
            <a:grpSpLocks/>
          </p:cNvGrpSpPr>
          <p:nvPr/>
        </p:nvGrpSpPr>
        <p:grpSpPr bwMode="auto">
          <a:xfrm>
            <a:off x="114300" y="1143002"/>
            <a:ext cx="10172700" cy="1808163"/>
            <a:chOff x="709612" y="1519535"/>
            <a:chExt cx="9005888" cy="1807865"/>
          </a:xfrm>
        </p:grpSpPr>
        <p:cxnSp>
          <p:nvCxnSpPr>
            <p:cNvPr id="21" name="Straight Connector 20"/>
            <p:cNvCxnSpPr/>
            <p:nvPr/>
          </p:nvCxnSpPr>
          <p:spPr>
            <a:xfrm>
              <a:off x="799558" y="3098838"/>
              <a:ext cx="8915942" cy="0"/>
            </a:xfrm>
            <a:prstGeom prst="line">
              <a:avLst/>
            </a:prstGeom>
            <a:ln w="1270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Down Arrow 21"/>
            <p:cNvSpPr/>
            <p:nvPr/>
          </p:nvSpPr>
          <p:spPr>
            <a:xfrm>
              <a:off x="1014587" y="2057609"/>
              <a:ext cx="685842" cy="73647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1693" name="TextBox 8"/>
            <p:cNvSpPr txBox="1">
              <a:spLocks noChangeArrowheads="1"/>
            </p:cNvSpPr>
            <p:nvPr/>
          </p:nvSpPr>
          <p:spPr bwMode="auto">
            <a:xfrm>
              <a:off x="709612" y="1519535"/>
              <a:ext cx="1686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t>Diagnosis</a:t>
              </a:r>
            </a:p>
          </p:txBody>
        </p:sp>
        <p:sp>
          <p:nvSpPr>
            <p:cNvPr id="24" name="Oval 23"/>
            <p:cNvSpPr/>
            <p:nvPr/>
          </p:nvSpPr>
          <p:spPr>
            <a:xfrm>
              <a:off x="1146696"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5" name="Oval 24"/>
            <p:cNvSpPr/>
            <p:nvPr/>
          </p:nvSpPr>
          <p:spPr>
            <a:xfrm>
              <a:off x="3769197"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1696" name="TextBox 41"/>
            <p:cNvSpPr txBox="1">
              <a:spLocks noChangeArrowheads="1"/>
            </p:cNvSpPr>
            <p:nvPr/>
          </p:nvSpPr>
          <p:spPr bwMode="auto">
            <a:xfrm>
              <a:off x="3056976" y="2001838"/>
              <a:ext cx="1725523" cy="8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few days later</a:t>
              </a:r>
            </a:p>
          </p:txBody>
        </p:sp>
        <p:sp>
          <p:nvSpPr>
            <p:cNvPr id="27" name="Oval 26"/>
            <p:cNvSpPr/>
            <p:nvPr/>
          </p:nvSpPr>
          <p:spPr>
            <a:xfrm>
              <a:off x="6049939" y="2870275"/>
              <a:ext cx="456760"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1698" name="TextBox 44"/>
            <p:cNvSpPr txBox="1">
              <a:spLocks noChangeArrowheads="1"/>
            </p:cNvSpPr>
            <p:nvPr/>
          </p:nvSpPr>
          <p:spPr bwMode="auto">
            <a:xfrm>
              <a:off x="5573677" y="2317750"/>
              <a:ext cx="1409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3 </a:t>
              </a:r>
              <a:r>
                <a:rPr lang="en-US" sz="2400" dirty="0" err="1"/>
                <a:t>mo</a:t>
              </a:r>
              <a:endParaRPr lang="en-US" sz="2400" dirty="0"/>
            </a:p>
          </p:txBody>
        </p:sp>
      </p:grpSp>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71688"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71690"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chemeClr val="bg1"/>
                </a:solidFill>
              </a:rPr>
              <a:t>Patient</a:t>
            </a:r>
          </a:p>
        </p:txBody>
      </p:sp>
      <p:sp>
        <p:nvSpPr>
          <p:cNvPr id="23" name="Oval 22"/>
          <p:cNvSpPr/>
          <p:nvPr/>
        </p:nvSpPr>
        <p:spPr bwMode="auto">
          <a:xfrm>
            <a:off x="8739554" y="2493965"/>
            <a:ext cx="515939" cy="457200"/>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8" name="TextBox 55"/>
          <p:cNvSpPr txBox="1">
            <a:spLocks noChangeArrowheads="1"/>
          </p:cNvSpPr>
          <p:nvPr/>
        </p:nvSpPr>
        <p:spPr bwMode="auto">
          <a:xfrm>
            <a:off x="7972425" y="1941370"/>
            <a:ext cx="2020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any time</a:t>
            </a:r>
          </a:p>
        </p:txBody>
      </p:sp>
    </p:spTree>
    <p:extLst>
      <p:ext uri="{BB962C8B-B14F-4D97-AF65-F5344CB8AC3E}">
        <p14:creationId xmlns:p14="http://schemas.microsoft.com/office/powerpoint/2010/main" val="745801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p:cNvSpPr>
            <a:spLocks noChangeArrowheads="1"/>
          </p:cNvSpPr>
          <p:nvPr/>
        </p:nvSpPr>
        <p:spPr bwMode="auto">
          <a:xfrm>
            <a:off x="1524548" y="1779735"/>
            <a:ext cx="4533351" cy="528350"/>
          </a:xfrm>
          <a:prstGeom prst="rect">
            <a:avLst/>
          </a:prstGeom>
          <a:solidFill>
            <a:srgbClr val="F2F2F2"/>
          </a:solidFill>
          <a:ln w="9525">
            <a:solidFill>
              <a:schemeClr val="tx1"/>
            </a:solidFill>
            <a:miter lim="800000"/>
            <a:headEnd/>
            <a:tailEnd/>
          </a:ln>
        </p:spPr>
        <p:txBody>
          <a:bodyPr wrap="square" anchor="ctr">
            <a:spAutoFit/>
          </a:bodyPr>
          <a:lstStyle/>
          <a:p>
            <a:pPr marL="342900" indent="-228600">
              <a:lnSpc>
                <a:spcPct val="150000"/>
              </a:lnSpc>
              <a:defRPr/>
            </a:pPr>
            <a:r>
              <a:rPr lang="en-US" sz="2000" b="0" dirty="0">
                <a:latin typeface="Arial" pitchFamily="-105" charset="0"/>
                <a:ea typeface="Arial" pitchFamily="-105" charset="0"/>
                <a:cs typeface="+mn-cs"/>
              </a:rPr>
              <a:t>VTE due </a:t>
            </a:r>
            <a:r>
              <a:rPr lang="en-US" sz="2000" b="0" dirty="0" smtClean="0">
                <a:latin typeface="Arial" pitchFamily="-105" charset="0"/>
                <a:ea typeface="Arial" pitchFamily="-105" charset="0"/>
                <a:cs typeface="+mn-cs"/>
              </a:rPr>
              <a:t>to major </a:t>
            </a:r>
            <a:r>
              <a:rPr lang="en-US" sz="2000" b="0" dirty="0">
                <a:latin typeface="Arial" pitchFamily="-105" charset="0"/>
                <a:ea typeface="Arial" pitchFamily="-105" charset="0"/>
                <a:cs typeface="+mn-cs"/>
              </a:rPr>
              <a:t>transient risk factor</a:t>
            </a:r>
          </a:p>
        </p:txBody>
      </p:sp>
      <p:sp>
        <p:nvSpPr>
          <p:cNvPr id="33" name="Rectangle 32"/>
          <p:cNvSpPr>
            <a:spLocks noChangeArrowheads="1"/>
          </p:cNvSpPr>
          <p:nvPr/>
        </p:nvSpPr>
        <p:spPr bwMode="auto">
          <a:xfrm>
            <a:off x="1539522" y="2672200"/>
            <a:ext cx="4518378" cy="816889"/>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sz="2000" b="0">
              <a:solidFill>
                <a:schemeClr val="lt1"/>
              </a:solidFill>
              <a:latin typeface="+mn-lt"/>
              <a:ea typeface="+mn-ea"/>
              <a:cs typeface="+mn-cs"/>
            </a:endParaRPr>
          </a:p>
        </p:txBody>
      </p:sp>
      <p:sp>
        <p:nvSpPr>
          <p:cNvPr id="32" name="Rectangle 31"/>
          <p:cNvSpPr>
            <a:spLocks noChangeArrowheads="1"/>
          </p:cNvSpPr>
          <p:nvPr/>
        </p:nvSpPr>
        <p:spPr bwMode="auto">
          <a:xfrm>
            <a:off x="1539522" y="3646520"/>
            <a:ext cx="4518374" cy="12192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sz="2000" b="0">
              <a:solidFill>
                <a:schemeClr val="lt1"/>
              </a:solidFill>
              <a:latin typeface="+mn-lt"/>
              <a:ea typeface="+mn-ea"/>
              <a:cs typeface="+mn-cs"/>
            </a:endParaRPr>
          </a:p>
        </p:txBody>
      </p:sp>
      <p:sp>
        <p:nvSpPr>
          <p:cNvPr id="22" name="Isosceles Triangle 21"/>
          <p:cNvSpPr>
            <a:spLocks noChangeArrowheads="1"/>
          </p:cNvSpPr>
          <p:nvPr/>
        </p:nvSpPr>
        <p:spPr bwMode="auto">
          <a:xfrm>
            <a:off x="4424363" y="1524000"/>
            <a:ext cx="4191000" cy="4191000"/>
          </a:xfrm>
          <a:prstGeom prst="triangle">
            <a:avLst>
              <a:gd name="adj" fmla="val 50000"/>
            </a:avLst>
          </a:prstGeom>
          <a:gradFill rotWithShape="1">
            <a:gsLst>
              <a:gs pos="0">
                <a:srgbClr val="008000">
                  <a:alpha val="79999"/>
                </a:srgbClr>
              </a:gs>
              <a:gs pos="99001">
                <a:srgbClr val="FF0000">
                  <a:alpha val="79999"/>
                </a:srgbClr>
              </a:gs>
              <a:gs pos="100000">
                <a:srgbClr val="FF0000">
                  <a:alpha val="79999"/>
                </a:srgbClr>
              </a:gs>
            </a:gsLst>
            <a:lin ang="4980000"/>
          </a:gradFill>
          <a:ln w="9525">
            <a:solidFill>
              <a:srgbClr val="FF7400"/>
            </a:solidFill>
            <a:miter lim="800000"/>
            <a:headEnd/>
            <a:tailEnd/>
          </a:ln>
          <a:effectLst>
            <a:outerShdw dist="23000" dir="5400000" rotWithShape="0">
              <a:srgbClr val="808080">
                <a:alpha val="34998"/>
              </a:srgbClr>
            </a:outerShdw>
          </a:effectLst>
        </p:spPr>
        <p:txBody>
          <a:bodyPr anchor="ctr"/>
          <a:lstStyle/>
          <a:p>
            <a:pPr algn="ctr">
              <a:defRPr/>
            </a:pPr>
            <a:endParaRPr lang="en-US" sz="2000">
              <a:solidFill>
                <a:schemeClr val="lt1"/>
              </a:solidFill>
              <a:latin typeface="+mn-lt"/>
              <a:ea typeface="+mn-ea"/>
              <a:cs typeface="+mn-cs"/>
            </a:endParaRPr>
          </a:p>
        </p:txBody>
      </p:sp>
      <p:sp>
        <p:nvSpPr>
          <p:cNvPr id="73733" name="Rectangle 6"/>
          <p:cNvSpPr>
            <a:spLocks noChangeArrowheads="1"/>
          </p:cNvSpPr>
          <p:nvPr/>
        </p:nvSpPr>
        <p:spPr bwMode="auto">
          <a:xfrm>
            <a:off x="1968206" y="4259426"/>
            <a:ext cx="2857500"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171450">
              <a:lnSpc>
                <a:spcPct val="150000"/>
              </a:lnSpc>
              <a:buFont typeface="Arial" panose="020B0604020202020204" pitchFamily="34" charset="0"/>
              <a:buChar char="•"/>
            </a:pPr>
            <a:r>
              <a:rPr lang="en-US" sz="2000" b="0" dirty="0" smtClean="0"/>
              <a:t>PE</a:t>
            </a:r>
            <a:endParaRPr lang="en-US" sz="2000" b="0" dirty="0"/>
          </a:p>
        </p:txBody>
      </p:sp>
      <p:sp>
        <p:nvSpPr>
          <p:cNvPr id="73734" name="Rectangle 6"/>
          <p:cNvSpPr>
            <a:spLocks noChangeArrowheads="1"/>
          </p:cNvSpPr>
          <p:nvPr/>
        </p:nvSpPr>
        <p:spPr bwMode="auto">
          <a:xfrm>
            <a:off x="1568103" y="3510250"/>
            <a:ext cx="4870806"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228600">
              <a:lnSpc>
                <a:spcPct val="150000"/>
              </a:lnSpc>
            </a:pPr>
            <a:r>
              <a:rPr lang="en-US" sz="2000" b="0" dirty="0" smtClean="0"/>
              <a:t>Woman with unprovoked VTE</a:t>
            </a:r>
            <a:endParaRPr lang="en-US" sz="2000" b="0" dirty="0"/>
          </a:p>
        </p:txBody>
      </p:sp>
      <p:sp>
        <p:nvSpPr>
          <p:cNvPr id="73737" name="Rectangle 6"/>
          <p:cNvSpPr>
            <a:spLocks noChangeArrowheads="1"/>
          </p:cNvSpPr>
          <p:nvPr/>
        </p:nvSpPr>
        <p:spPr bwMode="auto">
          <a:xfrm>
            <a:off x="1562100" y="2563130"/>
            <a:ext cx="5410200"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228600">
              <a:lnSpc>
                <a:spcPct val="150000"/>
              </a:lnSpc>
            </a:pPr>
            <a:r>
              <a:rPr lang="en-US" sz="2000" b="0" dirty="0"/>
              <a:t>Woman with </a:t>
            </a:r>
            <a:r>
              <a:rPr lang="en-US" sz="2000" b="0" dirty="0" smtClean="0"/>
              <a:t>VTE on </a:t>
            </a:r>
            <a:r>
              <a:rPr lang="en-US" sz="2000" b="0" dirty="0"/>
              <a:t>hormones</a:t>
            </a:r>
          </a:p>
        </p:txBody>
      </p:sp>
      <p:cxnSp>
        <p:nvCxnSpPr>
          <p:cNvPr id="41" name="Straight Connector 40"/>
          <p:cNvCxnSpPr/>
          <p:nvPr/>
        </p:nvCxnSpPr>
        <p:spPr>
          <a:xfrm rot="5400000" flipH="1" flipV="1">
            <a:off x="-1409700" y="3695703"/>
            <a:ext cx="4191000" cy="1589"/>
          </a:xfrm>
          <a:prstGeom prst="line">
            <a:avLst/>
          </a:prstGeom>
          <a:ln w="76200">
            <a:gradFill flip="none" rotWithShape="1">
              <a:gsLst>
                <a:gs pos="0">
                  <a:srgbClr val="008000"/>
                </a:gs>
                <a:gs pos="100000">
                  <a:srgbClr val="FF0000"/>
                </a:gs>
              </a:gsLst>
              <a:lin ang="10440000" scaled="0"/>
              <a:tileRect/>
            </a:gradFill>
          </a:ln>
        </p:spPr>
        <p:style>
          <a:lnRef idx="2">
            <a:schemeClr val="accent1"/>
          </a:lnRef>
          <a:fillRef idx="0">
            <a:schemeClr val="accent1"/>
          </a:fillRef>
          <a:effectRef idx="1">
            <a:schemeClr val="accent1"/>
          </a:effectRef>
          <a:fontRef idx="minor">
            <a:schemeClr val="tx1"/>
          </a:fontRef>
        </p:style>
      </p:cxnSp>
      <p:sp>
        <p:nvSpPr>
          <p:cNvPr id="73739" name="Rectangle 41"/>
          <p:cNvSpPr>
            <a:spLocks noChangeArrowheads="1"/>
          </p:cNvSpPr>
          <p:nvPr/>
        </p:nvSpPr>
        <p:spPr bwMode="auto">
          <a:xfrm>
            <a:off x="-266700" y="4648218"/>
            <a:ext cx="17526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200">
                <a:solidFill>
                  <a:srgbClr val="FF0000"/>
                </a:solidFill>
              </a:rPr>
              <a:t>Long-term</a:t>
            </a:r>
          </a:p>
        </p:txBody>
      </p:sp>
      <p:sp>
        <p:nvSpPr>
          <p:cNvPr id="73740" name="Text Box 5"/>
          <p:cNvSpPr txBox="1">
            <a:spLocks noChangeArrowheads="1"/>
          </p:cNvSpPr>
          <p:nvPr/>
        </p:nvSpPr>
        <p:spPr bwMode="auto">
          <a:xfrm>
            <a:off x="-419100" y="2362218"/>
            <a:ext cx="1828800"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pPr>
            <a:r>
              <a:rPr lang="en-US" sz="2200">
                <a:solidFill>
                  <a:srgbClr val="008000"/>
                </a:solidFill>
              </a:rPr>
              <a:t>3 months</a:t>
            </a:r>
          </a:p>
        </p:txBody>
      </p:sp>
      <p:cxnSp>
        <p:nvCxnSpPr>
          <p:cNvPr id="21520" name="Straight Connector 47"/>
          <p:cNvCxnSpPr>
            <a:cxnSpLocks noChangeShapeType="1"/>
          </p:cNvCxnSpPr>
          <p:nvPr/>
        </p:nvCxnSpPr>
        <p:spPr bwMode="auto">
          <a:xfrm flipV="1">
            <a:off x="-177800" y="6094413"/>
            <a:ext cx="10642600" cy="158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73749"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73751" name="Group 45"/>
          <p:cNvGrpSpPr>
            <a:grpSpLocks/>
          </p:cNvGrpSpPr>
          <p:nvPr/>
        </p:nvGrpSpPr>
        <p:grpSpPr bwMode="auto">
          <a:xfrm>
            <a:off x="-215896" y="0"/>
            <a:ext cx="10845800" cy="914400"/>
            <a:chOff x="-215900" y="1752600"/>
            <a:chExt cx="10845800" cy="914400"/>
          </a:xfrm>
        </p:grpSpPr>
        <p:sp>
          <p:nvSpPr>
            <p:cNvPr id="3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73753"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How Long To Treat With Anticoagulation?</a:t>
              </a:r>
            </a:p>
          </p:txBody>
        </p:sp>
      </p:grpSp>
      <p:sp>
        <p:nvSpPr>
          <p:cNvPr id="28" name="Rectangle 6"/>
          <p:cNvSpPr>
            <a:spLocks noChangeArrowheads="1"/>
          </p:cNvSpPr>
          <p:nvPr/>
        </p:nvSpPr>
        <p:spPr bwMode="auto">
          <a:xfrm>
            <a:off x="2040823" y="3921234"/>
            <a:ext cx="2857500"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290513" indent="-176213">
              <a:lnSpc>
                <a:spcPct val="150000"/>
              </a:lnSpc>
              <a:buFont typeface="Arial" panose="020B0604020202020204" pitchFamily="34" charset="0"/>
              <a:buChar char="•"/>
            </a:pPr>
            <a:r>
              <a:rPr lang="en-US" sz="2000" b="0" dirty="0" smtClean="0"/>
              <a:t>DVT</a:t>
            </a:r>
            <a:endParaRPr lang="en-US" sz="2000" b="0" dirty="0"/>
          </a:p>
        </p:txBody>
      </p:sp>
      <p:sp>
        <p:nvSpPr>
          <p:cNvPr id="29" name="Rectangle 28"/>
          <p:cNvSpPr>
            <a:spLocks noChangeArrowheads="1"/>
          </p:cNvSpPr>
          <p:nvPr/>
        </p:nvSpPr>
        <p:spPr bwMode="auto">
          <a:xfrm>
            <a:off x="7153275" y="4331594"/>
            <a:ext cx="3086100" cy="1143902"/>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sz="2000" b="0">
              <a:solidFill>
                <a:schemeClr val="lt1"/>
              </a:solidFill>
              <a:latin typeface="+mn-lt"/>
              <a:ea typeface="+mn-ea"/>
              <a:cs typeface="+mn-cs"/>
            </a:endParaRPr>
          </a:p>
        </p:txBody>
      </p:sp>
      <p:sp>
        <p:nvSpPr>
          <p:cNvPr id="31" name="Rectangle 6"/>
          <p:cNvSpPr>
            <a:spLocks noChangeArrowheads="1"/>
          </p:cNvSpPr>
          <p:nvPr/>
        </p:nvSpPr>
        <p:spPr bwMode="auto">
          <a:xfrm>
            <a:off x="7381875" y="4973216"/>
            <a:ext cx="2857500"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223838">
              <a:lnSpc>
                <a:spcPct val="150000"/>
              </a:lnSpc>
              <a:buFont typeface="Arial" panose="020B0604020202020204" pitchFamily="34" charset="0"/>
              <a:buChar char="•"/>
            </a:pPr>
            <a:r>
              <a:rPr lang="en-US" sz="2000" b="0" dirty="0" smtClean="0"/>
              <a:t>PE</a:t>
            </a:r>
            <a:endParaRPr lang="en-US" sz="2000" b="0" dirty="0"/>
          </a:p>
        </p:txBody>
      </p:sp>
      <p:sp>
        <p:nvSpPr>
          <p:cNvPr id="34" name="Rectangle 6"/>
          <p:cNvSpPr>
            <a:spLocks noChangeArrowheads="1"/>
          </p:cNvSpPr>
          <p:nvPr/>
        </p:nvSpPr>
        <p:spPr bwMode="auto">
          <a:xfrm>
            <a:off x="7115175" y="4315917"/>
            <a:ext cx="3343275"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228600">
              <a:lnSpc>
                <a:spcPct val="150000"/>
              </a:lnSpc>
            </a:pPr>
            <a:r>
              <a:rPr lang="en-US" sz="2000" b="0" dirty="0" smtClean="0"/>
              <a:t>Man, unprovoked VTE</a:t>
            </a:r>
            <a:endParaRPr lang="en-US" sz="2000" b="0" dirty="0"/>
          </a:p>
        </p:txBody>
      </p:sp>
      <p:sp>
        <p:nvSpPr>
          <p:cNvPr id="35" name="Rectangle 6"/>
          <p:cNvSpPr>
            <a:spLocks noChangeArrowheads="1"/>
          </p:cNvSpPr>
          <p:nvPr/>
        </p:nvSpPr>
        <p:spPr bwMode="auto">
          <a:xfrm>
            <a:off x="7418832" y="4659408"/>
            <a:ext cx="2857500"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290513" indent="-176213">
              <a:lnSpc>
                <a:spcPct val="150000"/>
              </a:lnSpc>
              <a:buFont typeface="Arial" panose="020B0604020202020204" pitchFamily="34" charset="0"/>
              <a:buChar char="•"/>
            </a:pPr>
            <a:r>
              <a:rPr lang="en-US" sz="2000" b="0" dirty="0" smtClean="0"/>
              <a:t>DVT</a:t>
            </a:r>
            <a:endParaRPr lang="en-US" sz="2000" b="0" dirty="0"/>
          </a:p>
        </p:txBody>
      </p:sp>
      <p:sp>
        <p:nvSpPr>
          <p:cNvPr id="39" name="Rectangle 6"/>
          <p:cNvSpPr>
            <a:spLocks noChangeArrowheads="1"/>
          </p:cNvSpPr>
          <p:nvPr/>
        </p:nvSpPr>
        <p:spPr bwMode="auto">
          <a:xfrm>
            <a:off x="1555805" y="2944440"/>
            <a:ext cx="4076701" cy="528350"/>
          </a:xfrm>
          <a:prstGeom prst="rect">
            <a:avLst/>
          </a:prstGeom>
          <a:noFill/>
          <a:ln w="9525">
            <a:noFill/>
            <a:miter lim="800000"/>
            <a:headEnd/>
            <a:tailEnd/>
          </a:ln>
        </p:spPr>
        <p:txBody>
          <a:bodyPr wrap="square" anchor="ctr">
            <a:spAutoFit/>
          </a:bodyPr>
          <a:lstStyle/>
          <a:p>
            <a:pPr marL="342900" indent="-228600">
              <a:lnSpc>
                <a:spcPct val="150000"/>
              </a:lnSpc>
              <a:defRPr/>
            </a:pPr>
            <a:r>
              <a:rPr lang="en-US" sz="2000" b="0" dirty="0" smtClean="0">
                <a:latin typeface="Arial" pitchFamily="-105" charset="0"/>
                <a:ea typeface="Arial" pitchFamily="-105" charset="0"/>
                <a:cs typeface="+mn-cs"/>
              </a:rPr>
              <a:t>Non-major </a:t>
            </a:r>
            <a:r>
              <a:rPr lang="en-US" sz="2000" b="0" dirty="0">
                <a:latin typeface="Arial" pitchFamily="-105" charset="0"/>
                <a:ea typeface="Arial" pitchFamily="-105" charset="0"/>
                <a:cs typeface="+mn-cs"/>
              </a:rPr>
              <a:t>transient risk factor</a:t>
            </a:r>
          </a:p>
        </p:txBody>
      </p:sp>
      <p:sp>
        <p:nvSpPr>
          <p:cNvPr id="54" name="TextBox 48"/>
          <p:cNvSpPr txBox="1">
            <a:spLocks noChangeArrowheads="1"/>
          </p:cNvSpPr>
          <p:nvPr/>
        </p:nvSpPr>
        <p:spPr bwMode="auto">
          <a:xfrm>
            <a:off x="114300" y="6172200"/>
            <a:ext cx="1036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u="sng" dirty="0"/>
              <a:t>Other considerations</a:t>
            </a:r>
            <a:r>
              <a:rPr lang="en-US" sz="1800" dirty="0"/>
              <a:t>: </a:t>
            </a:r>
            <a:r>
              <a:rPr lang="en-US" sz="1800" dirty="0" smtClean="0"/>
              <a:t> </a:t>
            </a:r>
            <a:r>
              <a:rPr lang="en-US" sz="1800" b="0" dirty="0" smtClean="0"/>
              <a:t>Bleeding</a:t>
            </a:r>
            <a:r>
              <a:rPr lang="en-US" sz="1800" b="0" dirty="0"/>
              <a:t>, fluctuating INRs, lifestyle impact, </a:t>
            </a:r>
            <a:r>
              <a:rPr lang="en-US" sz="1800" b="0" dirty="0" smtClean="0"/>
              <a:t/>
            </a:r>
            <a:br>
              <a:rPr lang="en-US" sz="1800" b="0" dirty="0" smtClean="0"/>
            </a:br>
            <a:r>
              <a:rPr lang="en-US" sz="1800" b="0" dirty="0" smtClean="0"/>
              <a:t>		           patient preference (Warfarin “Hate Factor”) </a:t>
            </a:r>
            <a:endParaRPr lang="en-US" sz="1800" b="0" dirty="0"/>
          </a:p>
        </p:txBody>
      </p:sp>
      <p:cxnSp>
        <p:nvCxnSpPr>
          <p:cNvPr id="55" name="Straight Connector 49"/>
          <p:cNvCxnSpPr>
            <a:cxnSpLocks noChangeShapeType="1"/>
          </p:cNvCxnSpPr>
          <p:nvPr/>
        </p:nvCxnSpPr>
        <p:spPr bwMode="auto">
          <a:xfrm>
            <a:off x="173038" y="3124200"/>
            <a:ext cx="10096500" cy="1588"/>
          </a:xfrm>
          <a:prstGeom prst="line">
            <a:avLst/>
          </a:prstGeom>
          <a:noFill/>
          <a:ln w="50800">
            <a:solidFill>
              <a:srgbClr val="FF0000"/>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9" name="TextBox 44"/>
          <p:cNvSpPr txBox="1">
            <a:spLocks noChangeArrowheads="1"/>
          </p:cNvSpPr>
          <p:nvPr/>
        </p:nvSpPr>
        <p:spPr bwMode="auto">
          <a:xfrm rot="5400000">
            <a:off x="5624443" y="3252866"/>
            <a:ext cx="2489200"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dirty="0"/>
              <a:t>Strong Thrombophilia</a:t>
            </a:r>
          </a:p>
        </p:txBody>
      </p:sp>
      <p:sp>
        <p:nvSpPr>
          <p:cNvPr id="60" name="TextBox 44"/>
          <p:cNvSpPr txBox="1">
            <a:spLocks noChangeArrowheads="1"/>
          </p:cNvSpPr>
          <p:nvPr/>
        </p:nvSpPr>
        <p:spPr bwMode="auto">
          <a:xfrm rot="5400000">
            <a:off x="5166549" y="3585342"/>
            <a:ext cx="2182812"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a:solidFill>
                  <a:srgbClr val="009900"/>
                </a:solidFill>
              </a:rPr>
              <a:t>-</a:t>
            </a:r>
            <a:r>
              <a:rPr lang="en-US" sz="2000"/>
              <a:t> D-dimer </a:t>
            </a:r>
            <a:r>
              <a:rPr lang="en-US" sz="2000">
                <a:solidFill>
                  <a:srgbClr val="FF0000"/>
                </a:solidFill>
              </a:rPr>
              <a:t>+</a:t>
            </a:r>
          </a:p>
        </p:txBody>
      </p:sp>
      <p:sp>
        <p:nvSpPr>
          <p:cNvPr id="63" name="Oval 62"/>
          <p:cNvSpPr/>
          <p:nvPr/>
        </p:nvSpPr>
        <p:spPr>
          <a:xfrm>
            <a:off x="6172516" y="2863040"/>
            <a:ext cx="533400" cy="533400"/>
          </a:xfrm>
          <a:prstGeom prst="ellipse">
            <a:avLst/>
          </a:prstGeom>
          <a:solidFill>
            <a:srgbClr val="FFFF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711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200"/>
                            </p:stCondLst>
                            <p:childTnLst>
                              <p:par>
                                <p:cTn id="8" presetID="0" presetClass="path" presetSubtype="0" accel="50000" decel="50000" fill="hold" grpId="1" nodeType="afterEffect">
                                  <p:stCondLst>
                                    <p:cond delay="200"/>
                                  </p:stCondLst>
                                  <p:childTnLst>
                                    <p:animMotion origin="layout" path="M 0 0 L 0 -0.11214 L -0.00138 -0.01896 L -0.00138 -0.09734 L 0 -0.04231 L 0 -0.05919 " pathEditMode="relative" ptsTypes="AAAAAA">
                                      <p:cBhvr>
                                        <p:cTn id="9" dur="2000" fill="hold"/>
                                        <p:tgtEl>
                                          <p:spTgt spid="60"/>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9"/>
                                        </p:tgtEl>
                                        <p:attrNameLst>
                                          <p:attrName>style.visibility</p:attrName>
                                        </p:attrNameLst>
                                      </p:cBhvr>
                                      <p:to>
                                        <p:strVal val="visible"/>
                                      </p:to>
                                    </p:set>
                                  </p:childTnLst>
                                </p:cTn>
                              </p:par>
                            </p:childTnLst>
                          </p:cTn>
                        </p:par>
                        <p:par>
                          <p:cTn id="14" fill="hold">
                            <p:stCondLst>
                              <p:cond delay="200"/>
                            </p:stCondLst>
                            <p:childTnLst>
                              <p:par>
                                <p:cTn id="15" presetID="0" presetClass="path" presetSubtype="0" accel="50000" decel="50000" fill="hold" grpId="1" nodeType="afterEffect">
                                  <p:stCondLst>
                                    <p:cond delay="200"/>
                                  </p:stCondLst>
                                  <p:childTnLst>
                                    <p:animMotion origin="layout" path="M -1.14109E-6 -1.12399E-6 L -1.14109E-6 0.12909 L -1.14109E-6 -1.12399E-6 Z " pathEditMode="relative" rAng="0" ptsTypes="AAA">
                                      <p:cBhvr>
                                        <p:cTn id="16" dur="2000" fill="hold"/>
                                        <p:tgtEl>
                                          <p:spTgt spid="59"/>
                                        </p:tgtEl>
                                        <p:attrNameLst>
                                          <p:attrName>ppt_x</p:attrName>
                                          <p:attrName>ppt_y</p:attrName>
                                        </p:attrNameLst>
                                      </p:cBhvr>
                                      <p:rCtr x="0" y="6443"/>
                                    </p:animMotion>
                                  </p:childTnLst>
                                </p:cTn>
                              </p:par>
                            </p:childTnLst>
                          </p:cTn>
                        </p:par>
                        <p:par>
                          <p:cTn id="17" fill="hold">
                            <p:stCondLst>
                              <p:cond delay="2400"/>
                            </p:stCondLst>
                            <p:childTnLst>
                              <p:par>
                                <p:cTn id="18" presetID="1" presetClass="entr" presetSubtype="0" fill="hold" grpId="0" nodeType="afterEffect">
                                  <p:stCondLst>
                                    <p:cond delay="20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9" grpId="0" animBg="1"/>
      <p:bldP spid="59" grpId="1" animBg="1"/>
      <p:bldP spid="60" grpId="0" animBg="1"/>
      <p:bldP spid="6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898" y="-1295400"/>
            <a:ext cx="13651429" cy="7924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32258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7"/>
          <p:cNvSpPr txBox="1">
            <a:spLocks noChangeArrowheads="1"/>
          </p:cNvSpPr>
          <p:nvPr/>
        </p:nvSpPr>
        <p:spPr bwMode="auto">
          <a:xfrm>
            <a:off x="246068" y="3135313"/>
            <a:ext cx="2571743" cy="1200150"/>
          </a:xfrm>
          <a:prstGeom prst="rect">
            <a:avLst/>
          </a:prstGeom>
          <a:solidFill>
            <a:schemeClr val="bg1">
              <a:lumMod val="95000"/>
            </a:schemeClr>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2400" dirty="0" smtClean="0">
                <a:solidFill>
                  <a:srgbClr val="FF0000"/>
                </a:solidFill>
              </a:rPr>
              <a:t>Q1:  </a:t>
            </a:r>
          </a:p>
          <a:p>
            <a:pPr eaLnBrk="1" hangingPunct="1">
              <a:defRPr/>
            </a:pPr>
            <a:r>
              <a:rPr lang="en-US" sz="2400" b="0" dirty="0" smtClean="0"/>
              <a:t>Outpatient </a:t>
            </a:r>
          </a:p>
          <a:p>
            <a:pPr eaLnBrk="1" hangingPunct="1">
              <a:defRPr/>
            </a:pPr>
            <a:r>
              <a:rPr lang="en-US" sz="2400" b="0" i="1" dirty="0" smtClean="0"/>
              <a:t>or</a:t>
            </a:r>
            <a:r>
              <a:rPr lang="en-US" sz="2400" b="0" dirty="0" smtClean="0"/>
              <a:t> inpatient?</a:t>
            </a:r>
          </a:p>
        </p:txBody>
      </p:sp>
      <p:sp>
        <p:nvSpPr>
          <p:cNvPr id="71682" name="TextBox 11"/>
          <p:cNvSpPr txBox="1">
            <a:spLocks noChangeArrowheads="1"/>
          </p:cNvSpPr>
          <p:nvPr/>
        </p:nvSpPr>
        <p:spPr bwMode="auto">
          <a:xfrm>
            <a:off x="234954" y="4387880"/>
            <a:ext cx="2584359" cy="830997"/>
          </a:xfrm>
          <a:prstGeom prst="rect">
            <a:avLst/>
          </a:prstGeom>
          <a:solidFill>
            <a:srgbClr val="F2F2F2"/>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FF0000"/>
                </a:solidFill>
              </a:rPr>
              <a:t>Q2:  </a:t>
            </a:r>
          </a:p>
          <a:p>
            <a:pPr eaLnBrk="1" hangingPunct="1"/>
            <a:r>
              <a:rPr lang="en-US" sz="2400" b="0"/>
              <a:t>Thrombolytics?</a:t>
            </a:r>
          </a:p>
        </p:txBody>
      </p:sp>
      <p:sp>
        <p:nvSpPr>
          <p:cNvPr id="13" name="TextBox 12"/>
          <p:cNvSpPr txBox="1"/>
          <p:nvPr/>
        </p:nvSpPr>
        <p:spPr>
          <a:xfrm>
            <a:off x="190516" y="5281613"/>
            <a:ext cx="2638425" cy="1200328"/>
          </a:xfrm>
          <a:prstGeom prst="rect">
            <a:avLst/>
          </a:prstGeom>
          <a:solidFill>
            <a:schemeClr val="bg1">
              <a:lumMod val="95000"/>
            </a:schemeClr>
          </a:solidFill>
          <a:ln>
            <a:solidFill>
              <a:schemeClr val="tx1"/>
            </a:solidFill>
          </a:ln>
        </p:spPr>
        <p:txBody>
          <a:bodyPr wrap="square">
            <a:spAutoFit/>
          </a:bodyPr>
          <a:lstStyle/>
          <a:p>
            <a:pPr>
              <a:defRPr/>
            </a:pPr>
            <a:r>
              <a:rPr lang="en-US" sz="2400" dirty="0">
                <a:solidFill>
                  <a:srgbClr val="FF0000"/>
                </a:solidFill>
                <a:latin typeface="Arial" pitchFamily="34" charset="0"/>
                <a:ea typeface="ＭＳ Ｐゴシック" pitchFamily="34" charset="-128"/>
                <a:cs typeface="+mn-cs"/>
              </a:rPr>
              <a:t>Q3:  </a:t>
            </a:r>
          </a:p>
          <a:p>
            <a:pPr>
              <a:defRPr/>
            </a:pPr>
            <a:r>
              <a:rPr lang="en-US" sz="2400" b="0" dirty="0">
                <a:latin typeface="Arial" pitchFamily="34" charset="0"/>
                <a:ea typeface="ＭＳ Ｐゴシック" pitchFamily="34" charset="-128"/>
                <a:cs typeface="+mn-cs"/>
              </a:rPr>
              <a:t>LMWH/warfarin </a:t>
            </a:r>
            <a:r>
              <a:rPr lang="en-US" sz="2400" b="0" i="1" dirty="0">
                <a:latin typeface="Arial" pitchFamily="34" charset="0"/>
                <a:ea typeface="ＭＳ Ｐゴシック" pitchFamily="34" charset="-128"/>
                <a:cs typeface="+mn-cs"/>
              </a:rPr>
              <a:t>or</a:t>
            </a:r>
            <a:r>
              <a:rPr lang="en-US" sz="2400" b="0" dirty="0">
                <a:latin typeface="Arial" pitchFamily="34" charset="0"/>
                <a:ea typeface="ＭＳ Ｐゴシック" pitchFamily="34" charset="-128"/>
                <a:cs typeface="+mn-cs"/>
              </a:rPr>
              <a:t> </a:t>
            </a:r>
            <a:r>
              <a:rPr lang="en-US" sz="2400" b="0" dirty="0" smtClean="0">
                <a:latin typeface="Arial" pitchFamily="34" charset="0"/>
                <a:ea typeface="ＭＳ Ｐゴシック" pitchFamily="34" charset="-128"/>
                <a:cs typeface="+mn-cs"/>
              </a:rPr>
              <a:t>NOAC?</a:t>
            </a:r>
            <a:endParaRPr lang="en-US" sz="2400" b="0" dirty="0">
              <a:latin typeface="Arial" pitchFamily="34" charset="0"/>
              <a:ea typeface="ＭＳ Ｐゴシック" pitchFamily="34" charset="-128"/>
              <a:cs typeface="+mn-cs"/>
            </a:endParaRPr>
          </a:p>
        </p:txBody>
      </p:sp>
      <p:sp>
        <p:nvSpPr>
          <p:cNvPr id="14" name="TextBox 13"/>
          <p:cNvSpPr txBox="1"/>
          <p:nvPr/>
        </p:nvSpPr>
        <p:spPr>
          <a:xfrm>
            <a:off x="2938462" y="3149600"/>
            <a:ext cx="2290762" cy="1200150"/>
          </a:xfrm>
          <a:prstGeom prst="rect">
            <a:avLst/>
          </a:prstGeom>
          <a:solidFill>
            <a:schemeClr val="bg1">
              <a:lumMod val="95000"/>
            </a:schemeClr>
          </a:solidFill>
          <a:ln>
            <a:solidFill>
              <a:schemeClr val="tx1"/>
            </a:solidFill>
          </a:ln>
        </p:spPr>
        <p:txBody>
          <a:bodyPr wrap="square">
            <a:spAutoFit/>
          </a:bodyPr>
          <a:lstStyle/>
          <a:p>
            <a:pPr>
              <a:defRPr/>
            </a:pPr>
            <a:r>
              <a:rPr lang="en-US" sz="2400" dirty="0">
                <a:solidFill>
                  <a:srgbClr val="FF0000"/>
                </a:solidFill>
                <a:latin typeface="Arial" pitchFamily="34" charset="0"/>
                <a:ea typeface="ＭＳ Ｐゴシック" pitchFamily="34" charset="-128"/>
                <a:cs typeface="+mn-cs"/>
              </a:rPr>
              <a:t>Q4:  </a:t>
            </a:r>
          </a:p>
          <a:p>
            <a:pPr>
              <a:defRPr/>
            </a:pPr>
            <a:r>
              <a:rPr lang="en-US" sz="2400" b="0" dirty="0">
                <a:latin typeface="Arial" pitchFamily="34" charset="0"/>
                <a:ea typeface="ＭＳ Ｐゴシック" pitchFamily="34" charset="-128"/>
                <a:cs typeface="+mn-cs"/>
              </a:rPr>
              <a:t>Compression stockings?</a:t>
            </a:r>
          </a:p>
        </p:txBody>
      </p:sp>
      <p:sp>
        <p:nvSpPr>
          <p:cNvPr id="15" name="TextBox 14"/>
          <p:cNvSpPr txBox="1"/>
          <p:nvPr/>
        </p:nvSpPr>
        <p:spPr>
          <a:xfrm>
            <a:off x="5338976" y="3149600"/>
            <a:ext cx="2425700" cy="1200150"/>
          </a:xfrm>
          <a:prstGeom prst="rect">
            <a:avLst/>
          </a:prstGeom>
          <a:solidFill>
            <a:schemeClr val="bg1">
              <a:lumMod val="95000"/>
            </a:schemeClr>
          </a:solidFill>
          <a:ln>
            <a:solidFill>
              <a:schemeClr val="tx1"/>
            </a:solidFill>
          </a:ln>
        </p:spPr>
        <p:txBody>
          <a:bodyPr>
            <a:spAutoFit/>
          </a:bodyPr>
          <a:lstStyle/>
          <a:p>
            <a:pPr>
              <a:defRPr/>
            </a:pPr>
            <a:r>
              <a:rPr lang="en-US" sz="2400" dirty="0">
                <a:solidFill>
                  <a:srgbClr val="FF0000"/>
                </a:solidFill>
                <a:latin typeface="Arial" pitchFamily="34" charset="0"/>
                <a:ea typeface="ＭＳ Ｐゴシック" pitchFamily="34" charset="-128"/>
                <a:cs typeface="+mn-cs"/>
              </a:rPr>
              <a:t>Q5:  </a:t>
            </a:r>
          </a:p>
          <a:p>
            <a:pPr>
              <a:defRPr/>
            </a:pPr>
            <a:r>
              <a:rPr lang="en-US" sz="2400" b="0" dirty="0">
                <a:latin typeface="Arial" pitchFamily="34" charset="0"/>
                <a:ea typeface="ＭＳ Ｐゴシック" pitchFamily="34" charset="-128"/>
                <a:cs typeface="+mn-cs"/>
              </a:rPr>
              <a:t>D/c </a:t>
            </a:r>
            <a:r>
              <a:rPr lang="en-US" sz="2400" b="0" dirty="0" err="1">
                <a:latin typeface="Arial" pitchFamily="34" charset="0"/>
                <a:ea typeface="ＭＳ Ｐゴシック" pitchFamily="34" charset="-128"/>
                <a:cs typeface="+mn-cs"/>
              </a:rPr>
              <a:t>anticoag</a:t>
            </a:r>
            <a:r>
              <a:rPr lang="en-US" sz="2400" b="0" dirty="0">
                <a:latin typeface="Arial" pitchFamily="34" charset="0"/>
                <a:ea typeface="ＭＳ Ｐゴシック" pitchFamily="34" charset="-128"/>
                <a:cs typeface="+mn-cs"/>
              </a:rPr>
              <a:t> </a:t>
            </a:r>
            <a:r>
              <a:rPr lang="en-US" sz="2400" b="0" i="1" dirty="0">
                <a:latin typeface="Arial" pitchFamily="34" charset="0"/>
                <a:ea typeface="ＭＳ Ｐゴシック" pitchFamily="34" charset="-128"/>
                <a:cs typeface="+mn-cs"/>
              </a:rPr>
              <a:t>or </a:t>
            </a:r>
            <a:r>
              <a:rPr lang="en-US" sz="2400" b="0" dirty="0">
                <a:latin typeface="Arial" pitchFamily="34" charset="0"/>
                <a:ea typeface="ＭＳ Ｐゴシック" pitchFamily="34" charset="-128"/>
                <a:cs typeface="+mn-cs"/>
              </a:rPr>
              <a:t>long-term?</a:t>
            </a:r>
          </a:p>
        </p:txBody>
      </p:sp>
      <p:grpSp>
        <p:nvGrpSpPr>
          <p:cNvPr id="71686" name="Group 18"/>
          <p:cNvGrpSpPr>
            <a:grpSpLocks/>
          </p:cNvGrpSpPr>
          <p:nvPr/>
        </p:nvGrpSpPr>
        <p:grpSpPr bwMode="auto">
          <a:xfrm>
            <a:off x="114300" y="1143002"/>
            <a:ext cx="10172700" cy="1808163"/>
            <a:chOff x="709612" y="1519535"/>
            <a:chExt cx="9005888" cy="1807865"/>
          </a:xfrm>
        </p:grpSpPr>
        <p:cxnSp>
          <p:nvCxnSpPr>
            <p:cNvPr id="21" name="Straight Connector 20"/>
            <p:cNvCxnSpPr/>
            <p:nvPr/>
          </p:nvCxnSpPr>
          <p:spPr>
            <a:xfrm>
              <a:off x="799558" y="3098838"/>
              <a:ext cx="8915942" cy="0"/>
            </a:xfrm>
            <a:prstGeom prst="line">
              <a:avLst/>
            </a:prstGeom>
            <a:ln w="1270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Down Arrow 21"/>
            <p:cNvSpPr/>
            <p:nvPr/>
          </p:nvSpPr>
          <p:spPr>
            <a:xfrm>
              <a:off x="1014587" y="2057609"/>
              <a:ext cx="685842" cy="73647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1693" name="TextBox 8"/>
            <p:cNvSpPr txBox="1">
              <a:spLocks noChangeArrowheads="1"/>
            </p:cNvSpPr>
            <p:nvPr/>
          </p:nvSpPr>
          <p:spPr bwMode="auto">
            <a:xfrm>
              <a:off x="709612" y="1519535"/>
              <a:ext cx="1686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t>Diagnosis</a:t>
              </a:r>
            </a:p>
          </p:txBody>
        </p:sp>
        <p:sp>
          <p:nvSpPr>
            <p:cNvPr id="24" name="Oval 23"/>
            <p:cNvSpPr/>
            <p:nvPr/>
          </p:nvSpPr>
          <p:spPr>
            <a:xfrm>
              <a:off x="1146696"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5" name="Oval 24"/>
            <p:cNvSpPr/>
            <p:nvPr/>
          </p:nvSpPr>
          <p:spPr>
            <a:xfrm>
              <a:off x="3769197"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1696" name="TextBox 41"/>
            <p:cNvSpPr txBox="1">
              <a:spLocks noChangeArrowheads="1"/>
            </p:cNvSpPr>
            <p:nvPr/>
          </p:nvSpPr>
          <p:spPr bwMode="auto">
            <a:xfrm>
              <a:off x="3056976" y="2001838"/>
              <a:ext cx="1725523" cy="8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few days later</a:t>
              </a:r>
            </a:p>
          </p:txBody>
        </p:sp>
        <p:sp>
          <p:nvSpPr>
            <p:cNvPr id="27" name="Oval 26"/>
            <p:cNvSpPr/>
            <p:nvPr/>
          </p:nvSpPr>
          <p:spPr>
            <a:xfrm>
              <a:off x="6049939" y="2870275"/>
              <a:ext cx="456760"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1698" name="TextBox 44"/>
            <p:cNvSpPr txBox="1">
              <a:spLocks noChangeArrowheads="1"/>
            </p:cNvSpPr>
            <p:nvPr/>
          </p:nvSpPr>
          <p:spPr bwMode="auto">
            <a:xfrm>
              <a:off x="5573677" y="2317750"/>
              <a:ext cx="1409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3 </a:t>
              </a:r>
              <a:r>
                <a:rPr lang="en-US" sz="2400" dirty="0" err="1"/>
                <a:t>mo</a:t>
              </a:r>
              <a:endParaRPr lang="en-US" sz="2400" dirty="0"/>
            </a:p>
          </p:txBody>
        </p:sp>
        <p:sp>
          <p:nvSpPr>
            <p:cNvPr id="29" name="Oval 28"/>
            <p:cNvSpPr/>
            <p:nvPr/>
          </p:nvSpPr>
          <p:spPr>
            <a:xfrm>
              <a:off x="8345547" y="2870275"/>
              <a:ext cx="456760"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71688"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71690"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chemeClr val="bg1"/>
                </a:solidFill>
              </a:rPr>
              <a:t>Patient</a:t>
            </a:r>
          </a:p>
        </p:txBody>
      </p:sp>
      <p:sp>
        <p:nvSpPr>
          <p:cNvPr id="23" name="TextBox 22"/>
          <p:cNvSpPr txBox="1"/>
          <p:nvPr/>
        </p:nvSpPr>
        <p:spPr>
          <a:xfrm>
            <a:off x="5314950" y="4419621"/>
            <a:ext cx="2425700" cy="830997"/>
          </a:xfrm>
          <a:prstGeom prst="rect">
            <a:avLst/>
          </a:prstGeom>
          <a:solidFill>
            <a:srgbClr val="F2F2F2"/>
          </a:solidFill>
          <a:ln>
            <a:solidFill>
              <a:schemeClr val="tx1"/>
            </a:solidFill>
          </a:ln>
        </p:spPr>
        <p:txBody>
          <a:bodyPr>
            <a:spAutoFit/>
          </a:bodyPr>
          <a:lstStyle/>
          <a:p>
            <a:pPr>
              <a:defRPr/>
            </a:pPr>
            <a:r>
              <a:rPr lang="en-US" sz="2400" dirty="0" smtClean="0">
                <a:solidFill>
                  <a:srgbClr val="FF0000"/>
                </a:solidFill>
                <a:latin typeface="Arial" pitchFamily="34" charset="0"/>
                <a:ea typeface="ＭＳ Ｐゴシック" pitchFamily="34" charset="-128"/>
                <a:cs typeface="+mn-cs"/>
              </a:rPr>
              <a:t>Q6:  </a:t>
            </a:r>
            <a:endParaRPr lang="en-US" sz="2400" dirty="0">
              <a:solidFill>
                <a:srgbClr val="FF0000"/>
              </a:solidFill>
              <a:latin typeface="Arial" pitchFamily="34" charset="0"/>
              <a:ea typeface="ＭＳ Ｐゴシック" pitchFamily="34" charset="-128"/>
              <a:cs typeface="+mn-cs"/>
            </a:endParaRPr>
          </a:p>
          <a:p>
            <a:pPr>
              <a:defRPr/>
            </a:pPr>
            <a:r>
              <a:rPr lang="en-US" sz="2400" b="0" dirty="0" smtClean="0">
                <a:latin typeface="Arial" pitchFamily="34" charset="0"/>
                <a:ea typeface="ＭＳ Ｐゴシック" pitchFamily="34" charset="-128"/>
                <a:cs typeface="+mn-cs"/>
              </a:rPr>
              <a:t>ASA?</a:t>
            </a:r>
            <a:endParaRPr lang="en-US" sz="2400" b="0" dirty="0">
              <a:latin typeface="Arial" pitchFamily="34" charset="0"/>
              <a:ea typeface="ＭＳ Ｐゴシック" pitchFamily="34" charset="-128"/>
              <a:cs typeface="+mn-cs"/>
            </a:endParaRPr>
          </a:p>
        </p:txBody>
      </p:sp>
      <p:sp>
        <p:nvSpPr>
          <p:cNvPr id="26" name="TextBox 25"/>
          <p:cNvSpPr txBox="1"/>
          <p:nvPr/>
        </p:nvSpPr>
        <p:spPr>
          <a:xfrm>
            <a:off x="7861300" y="3138288"/>
            <a:ext cx="2254250" cy="830997"/>
          </a:xfrm>
          <a:prstGeom prst="rect">
            <a:avLst/>
          </a:prstGeom>
          <a:solidFill>
            <a:srgbClr val="FFFFCC"/>
          </a:solidFill>
          <a:ln>
            <a:solidFill>
              <a:schemeClr val="tx1"/>
            </a:solidFill>
          </a:ln>
        </p:spPr>
        <p:txBody>
          <a:bodyPr wrap="square">
            <a:spAutoFit/>
          </a:bodyPr>
          <a:lstStyle/>
          <a:p>
            <a:pPr>
              <a:defRPr/>
            </a:pPr>
            <a:r>
              <a:rPr lang="en-US" sz="2400" dirty="0" smtClean="0">
                <a:solidFill>
                  <a:srgbClr val="FF0000"/>
                </a:solidFill>
                <a:latin typeface="Arial" pitchFamily="34" charset="0"/>
                <a:ea typeface="ＭＳ Ｐゴシック" pitchFamily="34" charset="-128"/>
                <a:cs typeface="+mn-cs"/>
              </a:rPr>
              <a:t>Q7:  </a:t>
            </a:r>
            <a:endParaRPr lang="en-US" sz="2400" dirty="0">
              <a:solidFill>
                <a:srgbClr val="FF0000"/>
              </a:solidFill>
              <a:latin typeface="Arial" pitchFamily="34" charset="0"/>
              <a:ea typeface="ＭＳ Ｐゴシック" pitchFamily="34" charset="-128"/>
              <a:cs typeface="+mn-cs"/>
            </a:endParaRPr>
          </a:p>
          <a:p>
            <a:pPr>
              <a:defRPr/>
            </a:pPr>
            <a:r>
              <a:rPr lang="en-US" sz="2400" b="0" dirty="0" smtClean="0">
                <a:latin typeface="Arial" pitchFamily="34" charset="0"/>
                <a:ea typeface="ＭＳ Ｐゴシック" pitchFamily="34" charset="-128"/>
                <a:cs typeface="+mn-cs"/>
              </a:rPr>
              <a:t>Surgery</a:t>
            </a:r>
            <a:endParaRPr lang="en-US" sz="2400" b="0" dirty="0">
              <a:latin typeface="Arial" pitchFamily="34" charset="0"/>
              <a:ea typeface="ＭＳ Ｐゴシック" pitchFamily="34" charset="-128"/>
              <a:cs typeface="+mn-cs"/>
            </a:endParaRPr>
          </a:p>
        </p:txBody>
      </p:sp>
      <p:sp>
        <p:nvSpPr>
          <p:cNvPr id="28" name="TextBox 55"/>
          <p:cNvSpPr txBox="1">
            <a:spLocks noChangeArrowheads="1"/>
          </p:cNvSpPr>
          <p:nvPr/>
        </p:nvSpPr>
        <p:spPr bwMode="auto">
          <a:xfrm>
            <a:off x="7972425" y="1941370"/>
            <a:ext cx="2020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any time</a:t>
            </a:r>
          </a:p>
        </p:txBody>
      </p:sp>
    </p:spTree>
    <p:extLst>
      <p:ext uri="{BB962C8B-B14F-4D97-AF65-F5344CB8AC3E}">
        <p14:creationId xmlns:p14="http://schemas.microsoft.com/office/powerpoint/2010/main" val="143228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108546"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108548" name="Group 51"/>
          <p:cNvGrpSpPr>
            <a:grpSpLocks/>
          </p:cNvGrpSpPr>
          <p:nvPr/>
        </p:nvGrpSpPr>
        <p:grpSpPr bwMode="auto">
          <a:xfrm>
            <a:off x="-215896" y="0"/>
            <a:ext cx="10845800" cy="914400"/>
            <a:chOff x="-215900" y="1752600"/>
            <a:chExt cx="10845800" cy="914400"/>
          </a:xfrm>
        </p:grpSpPr>
        <p:sp>
          <p:nvSpPr>
            <p:cNvPr id="3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108554" name="Rectangle 4"/>
            <p:cNvSpPr>
              <a:spLocks noChangeArrowheads="1"/>
            </p:cNvSpPr>
            <p:nvPr/>
          </p:nvSpPr>
          <p:spPr bwMode="auto">
            <a:xfrm>
              <a:off x="342900" y="1828800"/>
              <a:ext cx="990480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When to d/c at Times of Surgery</a:t>
              </a:r>
            </a:p>
          </p:txBody>
        </p:sp>
      </p:grpSp>
      <p:grpSp>
        <p:nvGrpSpPr>
          <p:cNvPr id="108549" name="Group 53"/>
          <p:cNvGrpSpPr>
            <a:grpSpLocks/>
          </p:cNvGrpSpPr>
          <p:nvPr/>
        </p:nvGrpSpPr>
        <p:grpSpPr bwMode="auto">
          <a:xfrm>
            <a:off x="-85721" y="3649430"/>
            <a:ext cx="10372726" cy="2925314"/>
            <a:chOff x="-12701" y="4876800"/>
            <a:chExt cx="9220201" cy="2923958"/>
          </a:xfrm>
        </p:grpSpPr>
        <p:sp>
          <p:nvSpPr>
            <p:cNvPr id="108550" name="TextBox 19"/>
            <p:cNvSpPr txBox="1">
              <a:spLocks noChangeArrowheads="1"/>
            </p:cNvSpPr>
            <p:nvPr/>
          </p:nvSpPr>
          <p:spPr bwMode="auto">
            <a:xfrm>
              <a:off x="-12701" y="5715000"/>
              <a:ext cx="9220201" cy="2085758"/>
            </a:xfrm>
            <a:prstGeom prst="rect">
              <a:avLst/>
            </a:prstGeom>
            <a:solidFill>
              <a:srgbClr val="FFB212"/>
            </a:solidFill>
            <a:ln w="38100">
              <a:solidFill>
                <a:srgbClr val="FF0000"/>
              </a:solidFill>
              <a:round/>
              <a:headEnd/>
              <a:tailEnd/>
            </a:ln>
          </p:spPr>
          <p:txBody>
            <a:bodyPr>
              <a:spAutoFit/>
            </a:bodyPr>
            <a:lstStyle>
              <a:lvl1pPr marL="342900" indent="-342900" eaLnBrk="0" hangingPunct="0">
                <a:defRPr sz="1200" b="1">
                  <a:solidFill>
                    <a:schemeClr val="tx1"/>
                  </a:solidFill>
                  <a:latin typeface="Arial" charset="0"/>
                  <a:ea typeface="ＭＳ Ｐゴシック" charset="0"/>
                  <a:cs typeface="ＭＳ Ｐゴシック" charset="0"/>
                </a:defRPr>
              </a:lvl1pPr>
              <a:lvl2pPr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lvl="1" eaLnBrk="1" hangingPunct="1">
                <a:lnSpc>
                  <a:spcPct val="135000"/>
                </a:lnSpc>
              </a:pPr>
              <a:r>
                <a:rPr lang="en-US" sz="2400" b="0" dirty="0">
                  <a:solidFill>
                    <a:srgbClr val="000000"/>
                  </a:solidFill>
                </a:rPr>
                <a:t>For all new oral </a:t>
              </a:r>
              <a:r>
                <a:rPr lang="en-US" sz="2400" b="0" dirty="0" smtClean="0">
                  <a:solidFill>
                    <a:srgbClr val="000000"/>
                  </a:solidFill>
                </a:rPr>
                <a:t>anticoagulants, for </a:t>
              </a:r>
              <a:r>
                <a:rPr lang="en-US" sz="2400" b="0" dirty="0">
                  <a:solidFill>
                    <a:srgbClr val="000000"/>
                  </a:solidFill>
                </a:rPr>
                <a:t>d</a:t>
              </a:r>
              <a:r>
                <a:rPr lang="en-US" sz="2400" b="0" dirty="0" smtClean="0">
                  <a:solidFill>
                    <a:srgbClr val="000000"/>
                  </a:solidFill>
                </a:rPr>
                <a:t>/</a:t>
              </a:r>
              <a:r>
                <a:rPr lang="en-US" sz="2400" b="0" dirty="0">
                  <a:solidFill>
                    <a:srgbClr val="000000"/>
                  </a:solidFill>
                </a:rPr>
                <a:t>c before surgery</a:t>
              </a:r>
              <a:r>
                <a:rPr lang="en-US" sz="2400" b="0" dirty="0" smtClean="0">
                  <a:solidFill>
                    <a:srgbClr val="000000"/>
                  </a:solidFill>
                </a:rPr>
                <a:t>:</a:t>
              </a:r>
            </a:p>
            <a:p>
              <a:pPr marL="1485900" lvl="2" indent="-342900" eaLnBrk="1" hangingPunct="1">
                <a:lnSpc>
                  <a:spcPct val="135000"/>
                </a:lnSpc>
                <a:buFont typeface="Arial"/>
                <a:buChar char="•"/>
              </a:pPr>
              <a:r>
                <a:rPr lang="en-US" sz="2400" b="0" dirty="0" smtClean="0">
                  <a:solidFill>
                    <a:srgbClr val="000000"/>
                  </a:solidFill>
                </a:rPr>
                <a:t>24-36 </a:t>
              </a:r>
              <a:r>
                <a:rPr lang="en-US" sz="2400" b="0" dirty="0" err="1">
                  <a:solidFill>
                    <a:srgbClr val="000000"/>
                  </a:solidFill>
                </a:rPr>
                <a:t>hrs</a:t>
              </a:r>
              <a:r>
                <a:rPr lang="en-US" sz="2400" b="0" dirty="0">
                  <a:solidFill>
                    <a:srgbClr val="000000"/>
                  </a:solidFill>
                </a:rPr>
                <a:t> for standard risk </a:t>
              </a:r>
              <a:r>
                <a:rPr lang="en-US" sz="2400" b="0" dirty="0" smtClean="0">
                  <a:solidFill>
                    <a:srgbClr val="000000"/>
                  </a:solidFill>
                </a:rPr>
                <a:t>surgery. </a:t>
              </a:r>
            </a:p>
            <a:p>
              <a:pPr marL="1485900" lvl="2" indent="-342900" eaLnBrk="1" hangingPunct="1">
                <a:lnSpc>
                  <a:spcPct val="135000"/>
                </a:lnSpc>
                <a:buFont typeface="Arial"/>
                <a:buChar char="•"/>
              </a:pPr>
              <a:r>
                <a:rPr lang="en-US" sz="2400" b="0" dirty="0" smtClean="0">
                  <a:solidFill>
                    <a:srgbClr val="000000"/>
                  </a:solidFill>
                </a:rPr>
                <a:t>2</a:t>
              </a:r>
              <a:r>
                <a:rPr lang="en-US" sz="2400" b="0" dirty="0">
                  <a:solidFill>
                    <a:srgbClr val="000000"/>
                  </a:solidFill>
                </a:rPr>
                <a:t>-4 d for high risk. </a:t>
              </a:r>
              <a:endParaRPr lang="en-US" sz="2400" b="0" dirty="0" smtClean="0">
                <a:solidFill>
                  <a:srgbClr val="000000"/>
                </a:solidFill>
              </a:endParaRPr>
            </a:p>
            <a:p>
              <a:pPr marL="1485900" lvl="2" indent="-342900" eaLnBrk="1" hangingPunct="1">
                <a:lnSpc>
                  <a:spcPct val="135000"/>
                </a:lnSpc>
                <a:buFont typeface="Arial"/>
                <a:buChar char="•"/>
              </a:pPr>
              <a:r>
                <a:rPr lang="en-US" sz="2400" b="0" dirty="0" smtClean="0">
                  <a:solidFill>
                    <a:srgbClr val="000000"/>
                  </a:solidFill>
                </a:rPr>
                <a:t>Consider </a:t>
              </a:r>
              <a:r>
                <a:rPr lang="en-US" sz="2400" b="0" dirty="0">
                  <a:solidFill>
                    <a:srgbClr val="000000"/>
                  </a:solidFill>
                </a:rPr>
                <a:t>renal </a:t>
              </a:r>
              <a:r>
                <a:rPr lang="en-US" sz="2400" b="0" dirty="0" err="1">
                  <a:solidFill>
                    <a:srgbClr val="000000"/>
                  </a:solidFill>
                </a:rPr>
                <a:t>fx</a:t>
              </a:r>
              <a:r>
                <a:rPr lang="en-US" sz="2400" b="0" dirty="0">
                  <a:solidFill>
                    <a:srgbClr val="000000"/>
                  </a:solidFill>
                </a:rPr>
                <a:t>.</a:t>
              </a:r>
            </a:p>
          </p:txBody>
        </p:sp>
        <p:pic>
          <p:nvPicPr>
            <p:cNvPr id="108551" name="Picture 21" descr="stethosc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3" y="4876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Rectangle 22"/>
            <p:cNvSpPr>
              <a:spLocks noChangeArrowheads="1"/>
            </p:cNvSpPr>
            <p:nvPr/>
          </p:nvSpPr>
          <p:spPr bwMode="auto">
            <a:xfrm>
              <a:off x="778932" y="5175157"/>
              <a:ext cx="2466430" cy="46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t>Take home </a:t>
              </a:r>
              <a:r>
                <a:rPr lang="en-US" sz="2400" dirty="0"/>
                <a:t>point </a:t>
              </a:r>
              <a:r>
                <a:rPr lang="en-US" sz="2400" dirty="0" smtClean="0"/>
                <a:t> </a:t>
              </a:r>
              <a:endParaRPr lang="en-US" sz="2400" dirty="0"/>
            </a:p>
          </p:txBody>
        </p:sp>
      </p:grpSp>
    </p:spTree>
    <p:extLst>
      <p:ext uri="{BB962C8B-B14F-4D97-AF65-F5344CB8AC3E}">
        <p14:creationId xmlns:p14="http://schemas.microsoft.com/office/powerpoint/2010/main" val="3712804955"/>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104450"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5"/>
          <p:cNvSpPr>
            <a:spLocks noChangeArrowheads="1"/>
          </p:cNvSpPr>
          <p:nvPr/>
        </p:nvSpPr>
        <p:spPr bwMode="auto">
          <a:xfrm>
            <a:off x="-215899"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104452" name="Group 51"/>
          <p:cNvGrpSpPr>
            <a:grpSpLocks/>
          </p:cNvGrpSpPr>
          <p:nvPr/>
        </p:nvGrpSpPr>
        <p:grpSpPr bwMode="auto">
          <a:xfrm>
            <a:off x="-215899" y="0"/>
            <a:ext cx="10845800" cy="914400"/>
            <a:chOff x="-215900" y="1752600"/>
            <a:chExt cx="10845800" cy="914400"/>
          </a:xfrm>
        </p:grpSpPr>
        <p:sp>
          <p:nvSpPr>
            <p:cNvPr id="3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104511" name="Rectangle 4"/>
            <p:cNvSpPr>
              <a:spLocks noChangeArrowheads="1"/>
            </p:cNvSpPr>
            <p:nvPr/>
          </p:nvSpPr>
          <p:spPr bwMode="auto">
            <a:xfrm>
              <a:off x="342900" y="1828800"/>
              <a:ext cx="990480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When to d/c at Times of Surgery</a:t>
              </a:r>
            </a:p>
          </p:txBody>
        </p:sp>
      </p:grpSp>
      <p:sp>
        <p:nvSpPr>
          <p:cNvPr id="13" name="TextBox 15"/>
          <p:cNvSpPr txBox="1">
            <a:spLocks noChangeArrowheads="1"/>
          </p:cNvSpPr>
          <p:nvPr/>
        </p:nvSpPr>
        <p:spPr bwMode="auto">
          <a:xfrm>
            <a:off x="4000500" y="6324602"/>
            <a:ext cx="4876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b="0" dirty="0" smtClean="0"/>
              <a:t>[Moll S, Francart S, </a:t>
            </a:r>
            <a:r>
              <a:rPr lang="en-US" b="0" dirty="0"/>
              <a:t>Hawes </a:t>
            </a:r>
            <a:r>
              <a:rPr lang="en-US" b="0" dirty="0" smtClean="0"/>
              <a:t>S. manuscript in preparation]</a:t>
            </a:r>
            <a:endParaRPr lang="en-US" b="0" dirty="0"/>
          </a:p>
        </p:txBody>
      </p:sp>
      <p:graphicFrame>
        <p:nvGraphicFramePr>
          <p:cNvPr id="11" name="Rivaroxaban"/>
          <p:cNvGraphicFramePr>
            <a:graphicFrameLocks/>
          </p:cNvGraphicFramePr>
          <p:nvPr>
            <p:extLst>
              <p:ext uri="{D42A27DB-BD31-4B8C-83A1-F6EECF244321}">
                <p14:modId xmlns:p14="http://schemas.microsoft.com/office/powerpoint/2010/main" val="2929651448"/>
              </p:ext>
            </p:extLst>
          </p:nvPr>
        </p:nvGraphicFramePr>
        <p:xfrm>
          <a:off x="1257300" y="1676400"/>
          <a:ext cx="7550150" cy="448945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a:off x="2552700" y="4800600"/>
            <a:ext cx="5257800" cy="3048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552701" y="3276600"/>
            <a:ext cx="4419600" cy="1676400"/>
          </a:xfrm>
          <a:prstGeom prst="line">
            <a:avLst/>
          </a:prstGeom>
          <a:ln>
            <a:solidFill>
              <a:srgbClr val="B2020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7655491"/>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5"/>
          <p:cNvSpPr>
            <a:spLocks noChangeArrowheads="1"/>
          </p:cNvSpPr>
          <p:nvPr/>
        </p:nvSpPr>
        <p:spPr bwMode="auto">
          <a:xfrm>
            <a:off x="4546600" y="1614488"/>
            <a:ext cx="5600700" cy="1738312"/>
          </a:xfrm>
          <a:prstGeom prst="rect">
            <a:avLst/>
          </a:prstGeom>
          <a:gradFill rotWithShape="1">
            <a:gsLst>
              <a:gs pos="0">
                <a:srgbClr val="FFDADA"/>
              </a:gs>
              <a:gs pos="50000">
                <a:srgbClr val="FFB3B3"/>
              </a:gs>
              <a:gs pos="100000">
                <a:srgbClr val="FF808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atin typeface="Times" charset="0"/>
            </a:endParaRPr>
          </a:p>
        </p:txBody>
      </p:sp>
      <p:sp>
        <p:nvSpPr>
          <p:cNvPr id="66562" name="Rectangle 4"/>
          <p:cNvSpPr>
            <a:spLocks noChangeArrowheads="1"/>
          </p:cNvSpPr>
          <p:nvPr/>
        </p:nvSpPr>
        <p:spPr bwMode="auto">
          <a:xfrm>
            <a:off x="420688" y="5421313"/>
            <a:ext cx="4154487" cy="366712"/>
          </a:xfrm>
          <a:prstGeom prst="rect">
            <a:avLst/>
          </a:prstGeom>
          <a:gradFill rotWithShape="1">
            <a:gsLst>
              <a:gs pos="0">
                <a:srgbClr val="DFF3E3"/>
              </a:gs>
              <a:gs pos="50000">
                <a:srgbClr val="BCE9C5"/>
              </a:gs>
              <a:gs pos="100000">
                <a:srgbClr val="8FDEA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40000"/>
              </a:spcBef>
            </a:pPr>
            <a:r>
              <a:rPr lang="en-US" sz="1800">
                <a:solidFill>
                  <a:srgbClr val="009900"/>
                </a:solidFill>
              </a:rPr>
              <a:t>Non-hormonal methods</a:t>
            </a:r>
          </a:p>
        </p:txBody>
      </p:sp>
      <p:sp>
        <p:nvSpPr>
          <p:cNvPr id="66563" name="Rectangle 2"/>
          <p:cNvSpPr>
            <a:spLocks noChangeArrowheads="1"/>
          </p:cNvSpPr>
          <p:nvPr/>
        </p:nvSpPr>
        <p:spPr bwMode="auto">
          <a:xfrm>
            <a:off x="415925" y="1390650"/>
            <a:ext cx="4130675" cy="1809750"/>
          </a:xfrm>
          <a:prstGeom prst="rect">
            <a:avLst/>
          </a:prstGeom>
          <a:gradFill rotWithShape="1">
            <a:gsLst>
              <a:gs pos="0">
                <a:srgbClr val="FFDADA"/>
              </a:gs>
              <a:gs pos="50000">
                <a:srgbClr val="FFB3B3"/>
              </a:gs>
              <a:gs pos="100000">
                <a:srgbClr val="FF808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3363" indent="-233363" eaLnBrk="0" hangingPunct="0">
              <a:spcBef>
                <a:spcPct val="40000"/>
              </a:spcBef>
            </a:pPr>
            <a:r>
              <a:rPr lang="en-US" sz="1800" u="sng">
                <a:solidFill>
                  <a:srgbClr val="FF0000"/>
                </a:solidFill>
              </a:rPr>
              <a:t>Estrogen combination pill</a:t>
            </a:r>
          </a:p>
          <a:p>
            <a:pPr marL="233363" indent="-233363" eaLnBrk="0" hangingPunct="0">
              <a:spcBef>
                <a:spcPct val="40000"/>
              </a:spcBef>
              <a:buFontTx/>
              <a:buChar char="•"/>
            </a:pPr>
            <a:r>
              <a:rPr lang="en-US" sz="1800" b="0">
                <a:solidFill>
                  <a:srgbClr val="FF0000"/>
                </a:solidFill>
              </a:rPr>
              <a:t>3rd generation</a:t>
            </a:r>
            <a:br>
              <a:rPr lang="en-US" sz="1800" b="0">
                <a:solidFill>
                  <a:srgbClr val="FF0000"/>
                </a:solidFill>
              </a:rPr>
            </a:br>
            <a:endParaRPr lang="en-US" sz="1800" b="0">
              <a:solidFill>
                <a:srgbClr val="FF0000"/>
              </a:solidFill>
            </a:endParaRPr>
          </a:p>
          <a:p>
            <a:pPr marL="233363" indent="-233363" eaLnBrk="0" hangingPunct="0">
              <a:spcBef>
                <a:spcPct val="40000"/>
              </a:spcBef>
              <a:buFontTx/>
              <a:buChar char="•"/>
            </a:pPr>
            <a:endParaRPr lang="en-US" sz="1800" b="0">
              <a:solidFill>
                <a:srgbClr val="FF0000"/>
              </a:solidFill>
            </a:endParaRPr>
          </a:p>
          <a:p>
            <a:pPr marL="233363" indent="-233363" eaLnBrk="0" hangingPunct="0">
              <a:spcBef>
                <a:spcPct val="40000"/>
              </a:spcBef>
              <a:buFontTx/>
              <a:buChar char="•"/>
            </a:pPr>
            <a:r>
              <a:rPr lang="en-US" sz="1800" b="0">
                <a:solidFill>
                  <a:srgbClr val="FF0000"/>
                </a:solidFill>
              </a:rPr>
              <a:t>2nd generation</a:t>
            </a:r>
          </a:p>
        </p:txBody>
      </p:sp>
      <p:sp>
        <p:nvSpPr>
          <p:cNvPr id="66564" name="Text Box 8"/>
          <p:cNvSpPr txBox="1">
            <a:spLocks noChangeArrowheads="1"/>
          </p:cNvSpPr>
          <p:nvPr/>
        </p:nvSpPr>
        <p:spPr bwMode="auto">
          <a:xfrm>
            <a:off x="579438" y="48006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ct val="50000"/>
              </a:spcBef>
            </a:pPr>
            <a:r>
              <a:rPr lang="en-US" sz="1800" b="0">
                <a:solidFill>
                  <a:schemeClr val="bg1"/>
                </a:solidFill>
              </a:rPr>
              <a:t>1</a:t>
            </a:r>
          </a:p>
        </p:txBody>
      </p:sp>
      <p:sp>
        <p:nvSpPr>
          <p:cNvPr id="66565" name="Rectangle 3"/>
          <p:cNvSpPr>
            <a:spLocks noChangeArrowheads="1"/>
          </p:cNvSpPr>
          <p:nvPr/>
        </p:nvSpPr>
        <p:spPr bwMode="auto">
          <a:xfrm>
            <a:off x="419100" y="3344863"/>
            <a:ext cx="4156075" cy="1531937"/>
          </a:xfrm>
          <a:prstGeom prst="rect">
            <a:avLst/>
          </a:prstGeom>
          <a:gradFill rotWithShape="1">
            <a:gsLst>
              <a:gs pos="0">
                <a:srgbClr val="FFF3DA"/>
              </a:gs>
              <a:gs pos="50000">
                <a:srgbClr val="FFE8B3"/>
              </a:gs>
              <a:gs pos="100000">
                <a:srgbClr val="FFDE8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3363" indent="-233363" eaLnBrk="0" hangingPunct="0">
              <a:spcBef>
                <a:spcPct val="40000"/>
              </a:spcBef>
            </a:pPr>
            <a:r>
              <a:rPr lang="en-US" sz="1800" u="sng">
                <a:solidFill>
                  <a:srgbClr val="FF9900"/>
                </a:solidFill>
              </a:rPr>
              <a:t>Progestin-only</a:t>
            </a:r>
          </a:p>
          <a:p>
            <a:pPr marL="233363" indent="-233363" eaLnBrk="0" hangingPunct="0">
              <a:spcBef>
                <a:spcPct val="40000"/>
              </a:spcBef>
              <a:buFontTx/>
              <a:buChar char="•"/>
            </a:pPr>
            <a:r>
              <a:rPr lang="en-US" sz="1800" b="0">
                <a:solidFill>
                  <a:srgbClr val="FFC000"/>
                </a:solidFill>
              </a:rPr>
              <a:t>Depo-Provera ®</a:t>
            </a:r>
          </a:p>
          <a:p>
            <a:pPr marL="233363" indent="-233363" eaLnBrk="0" hangingPunct="0">
              <a:spcBef>
                <a:spcPct val="40000"/>
              </a:spcBef>
              <a:buFontTx/>
              <a:buChar char="•"/>
            </a:pPr>
            <a:r>
              <a:rPr lang="en-US" sz="1800" b="0">
                <a:solidFill>
                  <a:srgbClr val="FFC000"/>
                </a:solidFill>
              </a:rPr>
              <a:t>Minipill</a:t>
            </a:r>
          </a:p>
          <a:p>
            <a:pPr marL="233363" indent="-233363" eaLnBrk="0" hangingPunct="0">
              <a:spcBef>
                <a:spcPct val="40000"/>
              </a:spcBef>
              <a:buFontTx/>
              <a:buChar char="•"/>
            </a:pPr>
            <a:r>
              <a:rPr lang="en-US" sz="1800" b="0">
                <a:solidFill>
                  <a:srgbClr val="FFC000"/>
                </a:solidFill>
              </a:rPr>
              <a:t>Implanon® rod</a:t>
            </a:r>
          </a:p>
        </p:txBody>
      </p:sp>
      <p:sp>
        <p:nvSpPr>
          <p:cNvPr id="66566" name="Line 7"/>
          <p:cNvSpPr>
            <a:spLocks noChangeShapeType="1"/>
          </p:cNvSpPr>
          <p:nvPr/>
        </p:nvSpPr>
        <p:spPr bwMode="auto">
          <a:xfrm>
            <a:off x="2425700" y="2000250"/>
            <a:ext cx="1319213"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7" name="Line 8"/>
          <p:cNvSpPr>
            <a:spLocks noChangeShapeType="1"/>
          </p:cNvSpPr>
          <p:nvPr/>
        </p:nvSpPr>
        <p:spPr bwMode="auto">
          <a:xfrm>
            <a:off x="2435225" y="3019425"/>
            <a:ext cx="1309688"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8" name="Line 10"/>
          <p:cNvSpPr>
            <a:spLocks noChangeShapeType="1"/>
          </p:cNvSpPr>
          <p:nvPr/>
        </p:nvSpPr>
        <p:spPr bwMode="auto">
          <a:xfrm>
            <a:off x="3495675" y="5586413"/>
            <a:ext cx="885825" cy="0"/>
          </a:xfrm>
          <a:prstGeom prst="line">
            <a:avLst/>
          </a:prstGeom>
          <a:noFill/>
          <a:ln w="57150">
            <a:solidFill>
              <a:srgbClr val="00A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Rectangle 13"/>
          <p:cNvSpPr>
            <a:spLocks noChangeArrowheads="1"/>
          </p:cNvSpPr>
          <p:nvPr/>
        </p:nvSpPr>
        <p:spPr bwMode="auto">
          <a:xfrm>
            <a:off x="6515100" y="2466975"/>
            <a:ext cx="3554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40000"/>
              </a:spcBef>
            </a:pPr>
            <a:r>
              <a:rPr lang="en-US" sz="1800" b="0">
                <a:solidFill>
                  <a:srgbClr val="FF0000"/>
                </a:solidFill>
              </a:rPr>
              <a:t>Drospirenone &amp; ethinyl estradiol</a:t>
            </a:r>
            <a:r>
              <a:rPr lang="en-US" sz="1800">
                <a:solidFill>
                  <a:srgbClr val="FF0000"/>
                </a:solidFill>
              </a:rPr>
              <a:t> </a:t>
            </a:r>
            <a:br>
              <a:rPr lang="en-US" sz="1800">
                <a:solidFill>
                  <a:srgbClr val="FF0000"/>
                </a:solidFill>
              </a:rPr>
            </a:br>
            <a:r>
              <a:rPr lang="en-US" sz="1800" b="0">
                <a:solidFill>
                  <a:srgbClr val="FF0000"/>
                </a:solidFill>
              </a:rPr>
              <a:t>(Yasmin®, Yaz®, Angeliq ®, etc.)</a:t>
            </a:r>
          </a:p>
        </p:txBody>
      </p:sp>
      <p:sp>
        <p:nvSpPr>
          <p:cNvPr id="66570" name="Line 14"/>
          <p:cNvSpPr>
            <a:spLocks noChangeShapeType="1"/>
          </p:cNvSpPr>
          <p:nvPr/>
        </p:nvSpPr>
        <p:spPr bwMode="auto">
          <a:xfrm flipH="1">
            <a:off x="5453063" y="2646363"/>
            <a:ext cx="909637"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1" name="Line 17"/>
          <p:cNvSpPr>
            <a:spLocks noChangeShapeType="1"/>
          </p:cNvSpPr>
          <p:nvPr/>
        </p:nvSpPr>
        <p:spPr bwMode="auto">
          <a:xfrm flipV="1">
            <a:off x="4981575" y="4497388"/>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endParaRPr lang="en-US"/>
          </a:p>
        </p:txBody>
      </p:sp>
      <p:sp>
        <p:nvSpPr>
          <p:cNvPr id="66572" name="Line 14"/>
          <p:cNvSpPr>
            <a:spLocks noChangeShapeType="1"/>
          </p:cNvSpPr>
          <p:nvPr/>
        </p:nvSpPr>
        <p:spPr bwMode="auto">
          <a:xfrm flipH="1">
            <a:off x="5453063" y="2327275"/>
            <a:ext cx="909637"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3" name="Rectangle 43"/>
          <p:cNvSpPr>
            <a:spLocks noChangeArrowheads="1"/>
          </p:cNvSpPr>
          <p:nvPr/>
        </p:nvSpPr>
        <p:spPr bwMode="auto">
          <a:xfrm>
            <a:off x="457200" y="5943600"/>
            <a:ext cx="4705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eaLnBrk="0" hangingPunct="0"/>
            <a:r>
              <a:rPr lang="en-US" b="0">
                <a:solidFill>
                  <a:srgbClr val="FF0000"/>
                </a:solidFill>
              </a:rPr>
              <a:t>1. Weiss G. </a:t>
            </a:r>
            <a:r>
              <a:rPr lang="en-US" b="0" i="1">
                <a:solidFill>
                  <a:srgbClr val="FF0000"/>
                </a:solidFill>
              </a:rPr>
              <a:t>Am J Obstet Gynecol. </a:t>
            </a:r>
            <a:r>
              <a:rPr lang="en-US" b="0">
                <a:solidFill>
                  <a:srgbClr val="FF0000"/>
                </a:solidFill>
              </a:rPr>
              <a:t>1999;180:S295-S301.</a:t>
            </a:r>
          </a:p>
          <a:p>
            <a:pPr eaLnBrk="0" hangingPunct="0"/>
            <a:r>
              <a:rPr lang="en-US" b="0">
                <a:solidFill>
                  <a:srgbClr val="FF0000"/>
                </a:solidFill>
              </a:rPr>
              <a:t>2. Rosendaal FR, et al. </a:t>
            </a:r>
            <a:r>
              <a:rPr lang="en-US" b="0" i="1">
                <a:solidFill>
                  <a:srgbClr val="FF0000"/>
                </a:solidFill>
              </a:rPr>
              <a:t>Thromb Haemost.</a:t>
            </a:r>
            <a:r>
              <a:rPr lang="en-US" b="0">
                <a:solidFill>
                  <a:srgbClr val="FF0000"/>
                </a:solidFill>
              </a:rPr>
              <a:t> 2001;6:112-23.</a:t>
            </a:r>
          </a:p>
        </p:txBody>
      </p:sp>
      <p:sp>
        <p:nvSpPr>
          <p:cNvPr id="66574" name="Rectangle 43"/>
          <p:cNvSpPr>
            <a:spLocks noChangeArrowheads="1"/>
          </p:cNvSpPr>
          <p:nvPr/>
        </p:nvSpPr>
        <p:spPr bwMode="auto">
          <a:xfrm>
            <a:off x="4686300" y="5929313"/>
            <a:ext cx="560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eaLnBrk="0" hangingPunct="0"/>
            <a:r>
              <a:rPr lang="en-US" b="0">
                <a:solidFill>
                  <a:srgbClr val="FF9900"/>
                </a:solidFill>
              </a:rPr>
              <a:t>3. Conard J, et al. </a:t>
            </a:r>
            <a:r>
              <a:rPr lang="en-US" b="0" i="1">
                <a:solidFill>
                  <a:srgbClr val="FF9900"/>
                </a:solidFill>
              </a:rPr>
              <a:t>Contraception</a:t>
            </a:r>
            <a:r>
              <a:rPr lang="en-US" b="0">
                <a:solidFill>
                  <a:srgbClr val="FF9900"/>
                </a:solidFill>
              </a:rPr>
              <a:t>. 2004;70:437-441.</a:t>
            </a:r>
          </a:p>
          <a:p>
            <a:pPr eaLnBrk="0" hangingPunct="0"/>
            <a:r>
              <a:rPr lang="en-US" b="0">
                <a:solidFill>
                  <a:srgbClr val="FF9900"/>
                </a:solidFill>
              </a:rPr>
              <a:t>4. Bergendal A, et al. </a:t>
            </a:r>
            <a:r>
              <a:rPr lang="en-US" b="0" i="1">
                <a:solidFill>
                  <a:srgbClr val="FF9900"/>
                </a:solidFill>
              </a:rPr>
              <a:t>Acta Obstet Gynecol Scand</a:t>
            </a:r>
            <a:r>
              <a:rPr lang="en-US" b="0">
                <a:solidFill>
                  <a:srgbClr val="FF9900"/>
                </a:solidFill>
              </a:rPr>
              <a:t>. 2009;88:261-266.</a:t>
            </a:r>
          </a:p>
          <a:p>
            <a:pPr eaLnBrk="0" hangingPunct="0"/>
            <a:r>
              <a:rPr lang="en-US" b="0">
                <a:solidFill>
                  <a:srgbClr val="FF9900"/>
                </a:solidFill>
              </a:rPr>
              <a:t>5. Barsoum M et al. </a:t>
            </a:r>
            <a:r>
              <a:rPr lang="en-US" b="0" i="1">
                <a:solidFill>
                  <a:srgbClr val="FF9900"/>
                </a:solidFill>
              </a:rPr>
              <a:t>Thromb Res </a:t>
            </a:r>
            <a:r>
              <a:rPr lang="en-US" b="0">
                <a:solidFill>
                  <a:srgbClr val="FF9900"/>
                </a:solidFill>
              </a:rPr>
              <a:t>2010;126:373-8.</a:t>
            </a:r>
          </a:p>
          <a:p>
            <a:pPr eaLnBrk="0" hangingPunct="0"/>
            <a:r>
              <a:rPr lang="en-US" b="0">
                <a:solidFill>
                  <a:srgbClr val="009900"/>
                </a:solidFill>
              </a:rPr>
              <a:t>6. Van Hylkama-Vlieg A et al. </a:t>
            </a:r>
            <a:r>
              <a:rPr lang="en-US" b="0" i="1">
                <a:solidFill>
                  <a:srgbClr val="009900"/>
                </a:solidFill>
              </a:rPr>
              <a:t>Arterioscler Thromb Vasc Biol </a:t>
            </a:r>
            <a:r>
              <a:rPr lang="en-US" b="0">
                <a:solidFill>
                  <a:srgbClr val="009900"/>
                </a:solidFill>
              </a:rPr>
              <a:t>2010;30:2297-300.</a:t>
            </a:r>
          </a:p>
          <a:p>
            <a:pPr eaLnBrk="0" hangingPunct="0"/>
            <a:r>
              <a:rPr lang="en-US" b="0">
                <a:solidFill>
                  <a:srgbClr val="009900"/>
                </a:solidFill>
              </a:rPr>
              <a:t>7. Mantha S et al. </a:t>
            </a:r>
            <a:r>
              <a:rPr lang="en-US" b="0" i="1">
                <a:solidFill>
                  <a:srgbClr val="009900"/>
                </a:solidFill>
              </a:rPr>
              <a:t>BMJ</a:t>
            </a:r>
            <a:r>
              <a:rPr lang="en-US" b="0">
                <a:solidFill>
                  <a:srgbClr val="009900"/>
                </a:solidFill>
              </a:rPr>
              <a:t> 2012;Aug 7;345:34944.</a:t>
            </a:r>
          </a:p>
        </p:txBody>
      </p:sp>
      <p:sp>
        <p:nvSpPr>
          <p:cNvPr id="66575" name="Line 36"/>
          <p:cNvSpPr>
            <a:spLocks noChangeShapeType="1"/>
          </p:cNvSpPr>
          <p:nvPr/>
        </p:nvSpPr>
        <p:spPr bwMode="auto">
          <a:xfrm>
            <a:off x="76200" y="5891213"/>
            <a:ext cx="10096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6" name="Line 14"/>
          <p:cNvSpPr>
            <a:spLocks noChangeShapeType="1"/>
          </p:cNvSpPr>
          <p:nvPr/>
        </p:nvSpPr>
        <p:spPr bwMode="auto">
          <a:xfrm flipH="1">
            <a:off x="5453063" y="2017713"/>
            <a:ext cx="909637"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7" name="Right Brace 1"/>
          <p:cNvSpPr>
            <a:spLocks/>
          </p:cNvSpPr>
          <p:nvPr/>
        </p:nvSpPr>
        <p:spPr bwMode="auto">
          <a:xfrm>
            <a:off x="2501900" y="3790950"/>
            <a:ext cx="279400" cy="1004888"/>
          </a:xfrm>
          <a:prstGeom prst="rightBrace">
            <a:avLst>
              <a:gd name="adj1" fmla="val 8342"/>
              <a:gd name="adj2" fmla="val 50000"/>
            </a:avLst>
          </a:prstGeom>
          <a:noFill/>
          <a:ln w="381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atin typeface="Times" charset="0"/>
            </a:endParaRPr>
          </a:p>
        </p:txBody>
      </p:sp>
      <p:sp>
        <p:nvSpPr>
          <p:cNvPr id="66578" name="Rectangle 4"/>
          <p:cNvSpPr>
            <a:spLocks noChangeArrowheads="1"/>
          </p:cNvSpPr>
          <p:nvPr/>
        </p:nvSpPr>
        <p:spPr bwMode="auto">
          <a:xfrm>
            <a:off x="420688" y="4967288"/>
            <a:ext cx="4154487" cy="366712"/>
          </a:xfrm>
          <a:prstGeom prst="rect">
            <a:avLst/>
          </a:prstGeom>
          <a:gradFill rotWithShape="1">
            <a:gsLst>
              <a:gs pos="0">
                <a:srgbClr val="8FDEA0"/>
              </a:gs>
              <a:gs pos="50000">
                <a:srgbClr val="BCE9C5"/>
              </a:gs>
              <a:gs pos="100000">
                <a:srgbClr val="DFF3E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40000"/>
              </a:spcBef>
            </a:pPr>
            <a:r>
              <a:rPr lang="en-US" sz="1800">
                <a:solidFill>
                  <a:srgbClr val="008000"/>
                </a:solidFill>
              </a:rPr>
              <a:t>Mirena</a:t>
            </a:r>
            <a:r>
              <a:rPr lang="en-US" sz="1800" b="0">
                <a:solidFill>
                  <a:srgbClr val="008000"/>
                </a:solidFill>
              </a:rPr>
              <a:t>®</a:t>
            </a:r>
            <a:r>
              <a:rPr lang="en-US" sz="1800">
                <a:solidFill>
                  <a:srgbClr val="008000"/>
                </a:solidFill>
              </a:rPr>
              <a:t> IUD; Skyla</a:t>
            </a:r>
            <a:r>
              <a:rPr lang="en-US" sz="1800" b="0">
                <a:solidFill>
                  <a:srgbClr val="008000"/>
                </a:solidFill>
              </a:rPr>
              <a:t>® IUD</a:t>
            </a:r>
            <a:endParaRPr lang="en-US" sz="1800">
              <a:solidFill>
                <a:srgbClr val="008000"/>
              </a:solidFill>
            </a:endParaRPr>
          </a:p>
        </p:txBody>
      </p:sp>
      <p:sp>
        <p:nvSpPr>
          <p:cNvPr id="66579" name="Line 10"/>
          <p:cNvSpPr>
            <a:spLocks noChangeShapeType="1"/>
          </p:cNvSpPr>
          <p:nvPr/>
        </p:nvSpPr>
        <p:spPr bwMode="auto">
          <a:xfrm>
            <a:off x="3495675" y="5181600"/>
            <a:ext cx="885825" cy="0"/>
          </a:xfrm>
          <a:prstGeom prst="line">
            <a:avLst/>
          </a:prstGeom>
          <a:noFill/>
          <a:ln w="57150">
            <a:solidFill>
              <a:srgbClr val="00A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 name="Isosceles Triangle 43"/>
          <p:cNvSpPr>
            <a:spLocks noChangeArrowheads="1"/>
          </p:cNvSpPr>
          <p:nvPr/>
        </p:nvSpPr>
        <p:spPr bwMode="auto">
          <a:xfrm rot="10800000">
            <a:off x="3744913" y="1143000"/>
            <a:ext cx="1779587" cy="4724400"/>
          </a:xfrm>
          <a:prstGeom prst="triangle">
            <a:avLst>
              <a:gd name="adj" fmla="val 48222"/>
            </a:avLst>
          </a:prstGeom>
          <a:gradFill rotWithShape="1">
            <a:gsLst>
              <a:gs pos="0">
                <a:srgbClr val="008000">
                  <a:alpha val="79999"/>
                </a:srgbClr>
              </a:gs>
              <a:gs pos="99001">
                <a:srgbClr val="FF0000">
                  <a:alpha val="79999"/>
                </a:srgbClr>
              </a:gs>
              <a:gs pos="100000">
                <a:srgbClr val="FF0000">
                  <a:alpha val="79999"/>
                </a:srgbClr>
              </a:gs>
            </a:gsLst>
            <a:lin ang="4980000"/>
          </a:gradFill>
          <a:ln w="9525">
            <a:solidFill>
              <a:srgbClr val="FF7400"/>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800">
              <a:solidFill>
                <a:schemeClr val="lt1"/>
              </a:solidFill>
              <a:latin typeface="+mn-lt"/>
              <a:ea typeface="+mn-ea"/>
              <a:cs typeface="+mn-cs"/>
            </a:endParaRPr>
          </a:p>
        </p:txBody>
      </p:sp>
      <p:sp>
        <p:nvSpPr>
          <p:cNvPr id="66581" name="Line 10"/>
          <p:cNvSpPr>
            <a:spLocks noChangeShapeType="1"/>
          </p:cNvSpPr>
          <p:nvPr/>
        </p:nvSpPr>
        <p:spPr bwMode="auto">
          <a:xfrm>
            <a:off x="3302000" y="4308475"/>
            <a:ext cx="885825" cy="0"/>
          </a:xfrm>
          <a:prstGeom prst="line">
            <a:avLst/>
          </a:prstGeom>
          <a:noFill/>
          <a:ln w="5715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82" name="Rectangle 5"/>
          <p:cNvSpPr>
            <a:spLocks noChangeArrowheads="1"/>
          </p:cNvSpPr>
          <p:nvPr/>
        </p:nvSpPr>
        <p:spPr bwMode="auto">
          <a:xfrm>
            <a:off x="6515100" y="1817688"/>
            <a:ext cx="44497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40000"/>
              </a:spcBef>
            </a:pPr>
            <a:r>
              <a:rPr lang="en-US" sz="1800" b="0">
                <a:solidFill>
                  <a:srgbClr val="FF0000"/>
                </a:solidFill>
              </a:rPr>
              <a:t>Norelgestromin &amp; ethinyl estradiol</a:t>
            </a:r>
          </a:p>
        </p:txBody>
      </p:sp>
      <p:sp>
        <p:nvSpPr>
          <p:cNvPr id="66583" name="Rectangle 13"/>
          <p:cNvSpPr>
            <a:spLocks noChangeArrowheads="1"/>
          </p:cNvSpPr>
          <p:nvPr/>
        </p:nvSpPr>
        <p:spPr bwMode="auto">
          <a:xfrm>
            <a:off x="6515100" y="2125663"/>
            <a:ext cx="3160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40000"/>
              </a:spcBef>
            </a:pPr>
            <a:r>
              <a:rPr lang="en-US" sz="1800" b="0">
                <a:solidFill>
                  <a:srgbClr val="FF0000"/>
                </a:solidFill>
              </a:rPr>
              <a:t>Etonogestrel &amp; estradiol ring</a:t>
            </a:r>
            <a:endParaRPr lang="en-US" sz="1800">
              <a:solidFill>
                <a:srgbClr val="FF0000"/>
              </a:solidFill>
            </a:endParaRPr>
          </a:p>
        </p:txBody>
      </p:sp>
      <p:sp>
        <p:nvSpPr>
          <p:cNvPr id="66584"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mn-ea"/>
              <a:cs typeface="+mn-cs"/>
            </a:endParaRPr>
          </a:p>
        </p:txBody>
      </p:sp>
      <p:sp>
        <p:nvSpPr>
          <p:cNvPr id="66586"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5"/>
          <p:cNvSpPr>
            <a:spLocks noChangeArrowheads="1"/>
          </p:cNvSpPr>
          <p:nvPr/>
        </p:nvSpPr>
        <p:spPr bwMode="auto">
          <a:xfrm>
            <a:off x="-215900"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mn-ea"/>
              <a:cs typeface="+mn-cs"/>
            </a:endParaRPr>
          </a:p>
        </p:txBody>
      </p:sp>
      <p:sp>
        <p:nvSpPr>
          <p:cNvPr id="66588" name="Rectangle 4"/>
          <p:cNvSpPr>
            <a:spLocks noChangeArrowheads="1"/>
          </p:cNvSpPr>
          <p:nvPr/>
        </p:nvSpPr>
        <p:spPr bwMode="auto">
          <a:xfrm>
            <a:off x="152400" y="76200"/>
            <a:ext cx="10706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700">
                <a:solidFill>
                  <a:schemeClr val="bg1"/>
                </a:solidFill>
              </a:rPr>
              <a:t>Contraceptive Options in Thrombosis / Thrombophilia</a:t>
            </a:r>
          </a:p>
        </p:txBody>
      </p:sp>
    </p:spTree>
    <p:extLst>
      <p:ext uri="{BB962C8B-B14F-4D97-AF65-F5344CB8AC3E}">
        <p14:creationId xmlns:p14="http://schemas.microsoft.com/office/powerpoint/2010/main" val="32424402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46678" y="1743283"/>
            <a:ext cx="2111280" cy="1651814"/>
            <a:chOff x="7449580" y="2462986"/>
            <a:chExt cx="2265920" cy="17728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9581" y="2590800"/>
              <a:ext cx="2265919" cy="1502578"/>
            </a:xfrm>
            <a:prstGeom prst="rect">
              <a:avLst/>
            </a:prstGeom>
          </p:spPr>
        </p:pic>
        <p:sp>
          <p:nvSpPr>
            <p:cNvPr id="24" name="Rectangle 23"/>
            <p:cNvSpPr/>
            <p:nvPr/>
          </p:nvSpPr>
          <p:spPr>
            <a:xfrm>
              <a:off x="9182100" y="2477581"/>
              <a:ext cx="533400" cy="17582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ectangle 24"/>
            <p:cNvSpPr/>
            <p:nvPr/>
          </p:nvSpPr>
          <p:spPr>
            <a:xfrm>
              <a:off x="7449580" y="2462986"/>
              <a:ext cx="513319" cy="17582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3075" name="Picture 8" descr="Alice 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6" y="1871097"/>
            <a:ext cx="1152128" cy="142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52500" y="1794898"/>
            <a:ext cx="297858" cy="16382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078" name="Group 12"/>
          <p:cNvGrpSpPr>
            <a:grpSpLocks/>
          </p:cNvGrpSpPr>
          <p:nvPr/>
        </p:nvGrpSpPr>
        <p:grpSpPr bwMode="auto">
          <a:xfrm>
            <a:off x="3134762" y="1718698"/>
            <a:ext cx="1439643" cy="1638215"/>
            <a:chOff x="5676901" y="2133600"/>
            <a:chExt cx="2209799" cy="2514600"/>
          </a:xfrm>
        </p:grpSpPr>
        <p:pic>
          <p:nvPicPr>
            <p:cNvPr id="3092" name="Picture 10" descr="Kasthu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01" y="2331086"/>
              <a:ext cx="1811784" cy="216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7429500" y="2133600"/>
              <a:ext cx="457200" cy="2514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079" name="TextBox 13"/>
          <p:cNvSpPr txBox="1">
            <a:spLocks noChangeArrowheads="1"/>
          </p:cNvSpPr>
          <p:nvPr/>
        </p:nvSpPr>
        <p:spPr bwMode="auto">
          <a:xfrm>
            <a:off x="1800225" y="1413899"/>
            <a:ext cx="1176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500"/>
              <a:t>Alice Ma</a:t>
            </a:r>
          </a:p>
        </p:txBody>
      </p:sp>
      <p:sp>
        <p:nvSpPr>
          <p:cNvPr id="3081" name="TextBox 15"/>
          <p:cNvSpPr txBox="1">
            <a:spLocks noChangeArrowheads="1"/>
          </p:cNvSpPr>
          <p:nvPr/>
        </p:nvSpPr>
        <p:spPr bwMode="auto">
          <a:xfrm>
            <a:off x="4571777" y="1413899"/>
            <a:ext cx="170529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500"/>
              <a:t>Ken Ataga</a:t>
            </a:r>
          </a:p>
        </p:txBody>
      </p:sp>
      <p:sp>
        <p:nvSpPr>
          <p:cNvPr id="3082" name="TextBox 16"/>
          <p:cNvSpPr txBox="1">
            <a:spLocks noChangeArrowheads="1"/>
          </p:cNvSpPr>
          <p:nvPr/>
        </p:nvSpPr>
        <p:spPr bwMode="auto">
          <a:xfrm>
            <a:off x="8877300" y="1413899"/>
            <a:ext cx="198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500" dirty="0" smtClean="0"/>
              <a:t>Tyler Buckner</a:t>
            </a:r>
            <a:endParaRPr lang="en-US" sz="1500" dirty="0"/>
          </a:p>
        </p:txBody>
      </p:sp>
      <p:sp>
        <p:nvSpPr>
          <p:cNvPr id="3084" name="TextBox 15"/>
          <p:cNvSpPr txBox="1">
            <a:spLocks noChangeArrowheads="1"/>
          </p:cNvSpPr>
          <p:nvPr/>
        </p:nvSpPr>
        <p:spPr bwMode="auto">
          <a:xfrm>
            <a:off x="3023637" y="1413899"/>
            <a:ext cx="170529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500"/>
              <a:t>Raj Kasthuri</a:t>
            </a:r>
          </a:p>
        </p:txBody>
      </p:sp>
      <p:pic>
        <p:nvPicPr>
          <p:cNvPr id="308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7178" y="1871098"/>
            <a:ext cx="1141786" cy="142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3089"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7"/>
          <p:cNvSpPr>
            <a:spLocks noChangeArrowheads="1"/>
          </p:cNvSpPr>
          <p:nvPr/>
        </p:nvSpPr>
        <p:spPr bwMode="auto">
          <a:xfrm>
            <a:off x="-215900"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3091"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Hematology</a:t>
            </a:r>
            <a:endParaRPr lang="en-US" sz="3000" dirty="0">
              <a:solidFill>
                <a:schemeClr val="bg1"/>
              </a:solidFill>
            </a:endParaRPr>
          </a:p>
        </p:txBody>
      </p:sp>
      <p:pic>
        <p:nvPicPr>
          <p:cNvPr id="22" name="Picture 7" descr="Nigel K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1871098"/>
            <a:ext cx="1185224" cy="143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4"/>
          <p:cNvSpPr txBox="1">
            <a:spLocks noChangeArrowheads="1"/>
          </p:cNvSpPr>
          <p:nvPr/>
        </p:nvSpPr>
        <p:spPr bwMode="auto">
          <a:xfrm>
            <a:off x="190499" y="1413899"/>
            <a:ext cx="13198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500" dirty="0"/>
              <a:t>Nigel Key</a:t>
            </a:r>
          </a:p>
        </p:txBody>
      </p:sp>
      <p:pic>
        <p:nvPicPr>
          <p:cNvPr id="19" name="Picture 9" descr="Mo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0906" y="1871097"/>
            <a:ext cx="1094213" cy="141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6"/>
          <p:cNvSpPr txBox="1">
            <a:spLocks noChangeArrowheads="1"/>
          </p:cNvSpPr>
          <p:nvPr/>
        </p:nvSpPr>
        <p:spPr bwMode="auto">
          <a:xfrm>
            <a:off x="5965284" y="1413899"/>
            <a:ext cx="170529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500" dirty="0"/>
              <a:t>Stephan Moll</a:t>
            </a:r>
          </a:p>
        </p:txBody>
      </p:sp>
      <p:sp>
        <p:nvSpPr>
          <p:cNvPr id="27" name="TextBox 19"/>
          <p:cNvSpPr txBox="1">
            <a:spLocks noChangeArrowheads="1"/>
          </p:cNvSpPr>
          <p:nvPr/>
        </p:nvSpPr>
        <p:spPr bwMode="auto">
          <a:xfrm>
            <a:off x="114300" y="4071372"/>
            <a:ext cx="8274050" cy="1338828"/>
          </a:xfrm>
          <a:prstGeom prst="rect">
            <a:avLst/>
          </a:prstGeom>
          <a:solidFill>
            <a:schemeClr val="bg1">
              <a:lumMod val="95000"/>
            </a:schemeClr>
          </a:solidFill>
          <a:ln>
            <a:solidFill>
              <a:schemeClr val="tx1"/>
            </a:solidFill>
          </a:ln>
        </p:spPr>
        <p:txBody>
          <a:bodyPr>
            <a:spAutoFit/>
          </a:bodyPr>
          <a:lstStyle>
            <a:lvl1pPr marL="228600" indent="-228600" eaLnBrk="0" hangingPunct="0">
              <a:defRPr sz="1200" b="1">
                <a:solidFill>
                  <a:schemeClr val="tx1"/>
                </a:solidFill>
                <a:latin typeface="Arial" pitchFamily="34" charset="0"/>
                <a:cs typeface="Arial" pitchFamily="34" charset="0"/>
              </a:defRPr>
            </a:lvl1pPr>
            <a:lvl2pPr marL="37931725" indent="-37474525" eaLnBrk="0" hangingPunct="0">
              <a:defRPr sz="1200" b="1">
                <a:solidFill>
                  <a:schemeClr val="tx1"/>
                </a:solidFill>
                <a:latin typeface="Arial" pitchFamily="34" charset="0"/>
                <a:cs typeface="Arial" pitchFamily="34" charset="0"/>
              </a:defRPr>
            </a:lvl2pPr>
            <a:lvl3pPr eaLnBrk="0" hangingPunct="0">
              <a:defRPr sz="1200" b="1">
                <a:solidFill>
                  <a:schemeClr val="tx1"/>
                </a:solidFill>
                <a:latin typeface="Arial" pitchFamily="34" charset="0"/>
                <a:cs typeface="Arial" pitchFamily="34" charset="0"/>
              </a:defRPr>
            </a:lvl3pPr>
            <a:lvl4pPr eaLnBrk="0" hangingPunct="0">
              <a:defRPr sz="1200" b="1">
                <a:solidFill>
                  <a:schemeClr val="tx1"/>
                </a:solidFill>
                <a:latin typeface="Arial" pitchFamily="34" charset="0"/>
                <a:cs typeface="Arial" pitchFamily="34" charset="0"/>
              </a:defRPr>
            </a:lvl4pPr>
            <a:lvl5pPr eaLnBrk="0" hangingPunct="0">
              <a:defRPr sz="1200" b="1">
                <a:solidFill>
                  <a:schemeClr val="tx1"/>
                </a:solidFill>
                <a:latin typeface="Arial" pitchFamily="34" charset="0"/>
                <a:cs typeface="Arial" pitchFamily="34" charset="0"/>
              </a:defRPr>
            </a:lvl5pPr>
            <a:lvl6pPr marL="457200" eaLnBrk="0" fontAlgn="base" hangingPunct="0">
              <a:spcBef>
                <a:spcPct val="0"/>
              </a:spcBef>
              <a:spcAft>
                <a:spcPct val="0"/>
              </a:spcAft>
              <a:defRPr sz="1200" b="1">
                <a:solidFill>
                  <a:schemeClr val="tx1"/>
                </a:solidFill>
                <a:latin typeface="Arial" pitchFamily="34" charset="0"/>
                <a:cs typeface="Arial" pitchFamily="34" charset="0"/>
              </a:defRPr>
            </a:lvl6pPr>
            <a:lvl7pPr marL="914400" eaLnBrk="0" fontAlgn="base" hangingPunct="0">
              <a:spcBef>
                <a:spcPct val="0"/>
              </a:spcBef>
              <a:spcAft>
                <a:spcPct val="0"/>
              </a:spcAft>
              <a:defRPr sz="1200" b="1">
                <a:solidFill>
                  <a:schemeClr val="tx1"/>
                </a:solidFill>
                <a:latin typeface="Arial" pitchFamily="34" charset="0"/>
                <a:cs typeface="Arial" pitchFamily="34" charset="0"/>
              </a:defRPr>
            </a:lvl7pPr>
            <a:lvl8pPr marL="1371600" eaLnBrk="0" fontAlgn="base" hangingPunct="0">
              <a:spcBef>
                <a:spcPct val="0"/>
              </a:spcBef>
              <a:spcAft>
                <a:spcPct val="0"/>
              </a:spcAft>
              <a:defRPr sz="1200" b="1">
                <a:solidFill>
                  <a:schemeClr val="tx1"/>
                </a:solidFill>
                <a:latin typeface="Arial" pitchFamily="34" charset="0"/>
                <a:cs typeface="Arial" pitchFamily="34" charset="0"/>
              </a:defRPr>
            </a:lvl8pPr>
            <a:lvl9pPr marL="1828800" eaLnBrk="0" fontAlgn="base" hangingPunct="0">
              <a:spcBef>
                <a:spcPct val="0"/>
              </a:spcBef>
              <a:spcAft>
                <a:spcPct val="0"/>
              </a:spcAft>
              <a:defRPr sz="1200" b="1">
                <a:solidFill>
                  <a:schemeClr val="tx1"/>
                </a:solidFill>
                <a:latin typeface="Arial" pitchFamily="34" charset="0"/>
                <a:cs typeface="Arial" pitchFamily="34" charset="0"/>
              </a:defRPr>
            </a:lvl9pPr>
          </a:lstStyle>
          <a:p>
            <a:pPr eaLnBrk="1" hangingPunct="1">
              <a:lnSpc>
                <a:spcPct val="135000"/>
              </a:lnSpc>
              <a:buFont typeface="Arial" pitchFamily="34" charset="0"/>
              <a:buChar char="•"/>
              <a:defRPr/>
            </a:pPr>
            <a:r>
              <a:rPr lang="en-US" sz="2000" b="0" dirty="0" smtClean="0">
                <a:ea typeface="ＭＳ Ｐゴシック" pitchFamily="34" charset="-128"/>
              </a:rPr>
              <a:t>Inpatient coagulation </a:t>
            </a:r>
            <a:r>
              <a:rPr lang="en-US" sz="2000" b="0" dirty="0">
                <a:ea typeface="ＭＳ Ｐゴシック" pitchFamily="34" charset="-128"/>
              </a:rPr>
              <a:t>c</a:t>
            </a:r>
            <a:r>
              <a:rPr lang="en-US" sz="2000" b="0" dirty="0" smtClean="0">
                <a:ea typeface="ＭＳ Ｐゴシック" pitchFamily="34" charset="-128"/>
              </a:rPr>
              <a:t>onsult service</a:t>
            </a:r>
          </a:p>
          <a:p>
            <a:pPr eaLnBrk="1" hangingPunct="1">
              <a:lnSpc>
                <a:spcPct val="135000"/>
              </a:lnSpc>
              <a:buFont typeface="Arial" pitchFamily="34" charset="0"/>
              <a:buChar char="•"/>
              <a:defRPr/>
            </a:pPr>
            <a:r>
              <a:rPr lang="en-US" sz="2000" b="0" dirty="0" smtClean="0">
                <a:ea typeface="ＭＳ Ｐゴシック" pitchFamily="34" charset="-128"/>
              </a:rPr>
              <a:t>Outpatient Thrombosis Clinic (843-9084; James </a:t>
            </a:r>
            <a:r>
              <a:rPr lang="en-US" sz="2000" b="0" dirty="0" err="1" smtClean="0">
                <a:ea typeface="ＭＳ Ｐゴシック" pitchFamily="34" charset="-128"/>
              </a:rPr>
              <a:t>Malley</a:t>
            </a:r>
            <a:r>
              <a:rPr lang="en-US" sz="2000" b="0" dirty="0" smtClean="0">
                <a:ea typeface="ＭＳ Ｐゴシック" pitchFamily="34" charset="-128"/>
              </a:rPr>
              <a:t>)</a:t>
            </a:r>
          </a:p>
          <a:p>
            <a:pPr eaLnBrk="1" hangingPunct="1">
              <a:lnSpc>
                <a:spcPct val="135000"/>
              </a:lnSpc>
              <a:buFont typeface="Arial" pitchFamily="34" charset="0"/>
              <a:buChar char="•"/>
              <a:defRPr/>
            </a:pPr>
            <a:r>
              <a:rPr lang="en-US" sz="2000" b="0" dirty="0" smtClean="0">
                <a:ea typeface="ＭＳ Ｐゴシック" pitchFamily="34" charset="-128"/>
              </a:rPr>
              <a:t>Main outpatient </a:t>
            </a:r>
            <a:r>
              <a:rPr lang="en-US" sz="2000" b="0" dirty="0" err="1" smtClean="0">
                <a:ea typeface="ＭＳ Ｐゴシック" pitchFamily="34" charset="-128"/>
              </a:rPr>
              <a:t>heme</a:t>
            </a:r>
            <a:r>
              <a:rPr lang="en-US" sz="2000" b="0" dirty="0" smtClean="0">
                <a:ea typeface="ＭＳ Ｐゴシック" pitchFamily="34" charset="-128"/>
              </a:rPr>
              <a:t> nurse: </a:t>
            </a:r>
            <a:r>
              <a:rPr lang="en-US" sz="2000" b="0" dirty="0" err="1" smtClean="0">
                <a:ea typeface="ＭＳ Ｐゴシック" pitchFamily="34" charset="-128"/>
              </a:rPr>
              <a:t>Jori</a:t>
            </a:r>
            <a:r>
              <a:rPr lang="en-US" sz="2000" b="0" dirty="0" smtClean="0">
                <a:ea typeface="ＭＳ Ｐゴシック" pitchFamily="34" charset="-128"/>
              </a:rPr>
              <a:t> Thomas, 490-1325</a:t>
            </a:r>
          </a:p>
        </p:txBody>
      </p:sp>
      <p:pic>
        <p:nvPicPr>
          <p:cNvPr id="29" name="Picture 2" descr="C:\Users\smoll\AppData\Local\Microsoft\Windows\Temporary Internet Files\Content.IE5\G9HX3TG0\MC900433907[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4410" y="3604136"/>
            <a:ext cx="11112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6"/>
          <p:cNvSpPr txBox="1">
            <a:spLocks noChangeArrowheads="1"/>
          </p:cNvSpPr>
          <p:nvPr/>
        </p:nvSpPr>
        <p:spPr bwMode="auto">
          <a:xfrm>
            <a:off x="7274486" y="1413899"/>
            <a:ext cx="198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500" dirty="0" smtClean="0"/>
              <a:t>Micah Mooberry</a:t>
            </a:r>
            <a:endParaRPr lang="en-US" sz="1500" dirty="0"/>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6144" y="1862374"/>
            <a:ext cx="1127760" cy="1409700"/>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98860" y="4740786"/>
            <a:ext cx="3124200" cy="1939925"/>
          </a:xfrm>
          <a:prstGeom prst="rect">
            <a:avLst/>
          </a:prstGeom>
          <a:noFill/>
          <a:ln w="9525">
            <a:solidFill>
              <a:srgbClr val="000000"/>
            </a:solidFill>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rot="16200000">
            <a:off x="5817760" y="5813936"/>
            <a:ext cx="2057400" cy="215900"/>
          </a:xfrm>
          <a:prstGeom prst="rect">
            <a:avLst/>
          </a:prstGeom>
          <a:noFill/>
        </p:spPr>
        <p:txBody>
          <a:bodyPr>
            <a:spAutoFit/>
          </a:bodyPr>
          <a:lstStyle/>
          <a:p>
            <a:pPr algn="r">
              <a:defRPr/>
            </a:pPr>
            <a:r>
              <a:rPr lang="en-US" sz="800" b="0" i="1" dirty="0">
                <a:solidFill>
                  <a:schemeClr val="bg1">
                    <a:lumMod val="50000"/>
                  </a:schemeClr>
                </a:solidFill>
                <a:cs typeface="+mn-cs"/>
              </a:rPr>
              <a:t>[photo courtesy of Beth Waldron]</a:t>
            </a:r>
          </a:p>
        </p:txBody>
      </p:sp>
    </p:spTree>
    <p:extLst>
      <p:ext uri="{BB962C8B-B14F-4D97-AF65-F5344CB8AC3E}">
        <p14:creationId xmlns:p14="http://schemas.microsoft.com/office/powerpoint/2010/main" val="12520694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8"/>
          <p:cNvSpPr txBox="1">
            <a:spLocks noChangeArrowheads="1"/>
          </p:cNvSpPr>
          <p:nvPr/>
        </p:nvSpPr>
        <p:spPr bwMode="auto">
          <a:xfrm>
            <a:off x="1104900" y="2901950"/>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3600"/>
              <a:t>Questions?</a:t>
            </a:r>
          </a:p>
        </p:txBody>
      </p:sp>
      <p:sp>
        <p:nvSpPr>
          <p:cNvPr id="74754" name="TextBox 9"/>
          <p:cNvSpPr txBox="1">
            <a:spLocks noChangeArrowheads="1"/>
          </p:cNvSpPr>
          <p:nvPr/>
        </p:nvSpPr>
        <p:spPr bwMode="auto">
          <a:xfrm>
            <a:off x="1104900" y="4044950"/>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3600"/>
              <a:t>Comments?</a:t>
            </a:r>
          </a:p>
        </p:txBody>
      </p:sp>
      <p:grpSp>
        <p:nvGrpSpPr>
          <p:cNvPr id="74755" name="Group 1"/>
          <p:cNvGrpSpPr>
            <a:grpSpLocks/>
          </p:cNvGrpSpPr>
          <p:nvPr/>
        </p:nvGrpSpPr>
        <p:grpSpPr bwMode="auto">
          <a:xfrm>
            <a:off x="4140200" y="2209800"/>
            <a:ext cx="5194301" cy="3581400"/>
            <a:chOff x="4787900" y="1409700"/>
            <a:chExt cx="5194300" cy="3581400"/>
          </a:xfrm>
        </p:grpSpPr>
        <p:sp>
          <p:nvSpPr>
            <p:cNvPr id="11" name="Rectangle 10"/>
            <p:cNvSpPr/>
            <p:nvPr/>
          </p:nvSpPr>
          <p:spPr>
            <a:xfrm>
              <a:off x="4787900" y="1409700"/>
              <a:ext cx="5194300" cy="3581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4757" name="Picture 1" descr="IMG_924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447800"/>
              <a:ext cx="5105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69114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Moll business card"/>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95300" y="808038"/>
            <a:ext cx="9144000" cy="51689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9284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924299" y="2438400"/>
            <a:ext cx="2222501" cy="3111500"/>
          </a:xfrm>
          <a:prstGeom prst="rect">
            <a:avLst/>
          </a:prstGeom>
        </p:spPr>
      </p:pic>
      <p:sp>
        <p:nvSpPr>
          <p:cNvPr id="16"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21"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23" name="Group 51"/>
          <p:cNvGrpSpPr>
            <a:grpSpLocks/>
          </p:cNvGrpSpPr>
          <p:nvPr/>
        </p:nvGrpSpPr>
        <p:grpSpPr bwMode="auto">
          <a:xfrm>
            <a:off x="-215896" y="0"/>
            <a:ext cx="10845800" cy="914400"/>
            <a:chOff x="-215900" y="1752600"/>
            <a:chExt cx="10845800" cy="914400"/>
          </a:xfrm>
        </p:grpSpPr>
        <p:sp>
          <p:nvSpPr>
            <p:cNvPr id="24"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25" name="Rectangle 4"/>
            <p:cNvSpPr>
              <a:spLocks noChangeArrowheads="1"/>
            </p:cNvSpPr>
            <p:nvPr/>
          </p:nvSpPr>
          <p:spPr bwMode="auto">
            <a:xfrm>
              <a:off x="600259"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Safety</a:t>
              </a:r>
              <a:endParaRPr lang="en-US" sz="3000" dirty="0">
                <a:solidFill>
                  <a:schemeClr val="bg1"/>
                </a:solidFill>
              </a:endParaRPr>
            </a:p>
          </p:txBody>
        </p:sp>
      </p:grpSp>
    </p:spTree>
    <p:extLst>
      <p:ext uri="{BB962C8B-B14F-4D97-AF65-F5344CB8AC3E}">
        <p14:creationId xmlns:p14="http://schemas.microsoft.com/office/powerpoint/2010/main" val="219455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562100" y="304800"/>
            <a:ext cx="8267700" cy="914400"/>
          </a:xfrm>
        </p:spPr>
        <p:txBody>
          <a:bodyPr/>
          <a:lstStyle/>
          <a:p>
            <a:r>
              <a:rPr lang="en-US" i="1" dirty="0" smtClean="0">
                <a:solidFill>
                  <a:srgbClr val="FF0000"/>
                </a:solidFill>
              </a:rPr>
              <a:t/>
            </a:r>
            <a:br>
              <a:rPr lang="en-US" i="1" dirty="0" smtClean="0">
                <a:solidFill>
                  <a:srgbClr val="FF0000"/>
                </a:solidFill>
              </a:rPr>
            </a:br>
            <a:endParaRPr lang="en-US" dirty="0" smtClean="0"/>
          </a:p>
        </p:txBody>
      </p:sp>
      <p:sp>
        <p:nvSpPr>
          <p:cNvPr id="3" name="TPAnswers"/>
          <p:cNvSpPr>
            <a:spLocks noGrp="1"/>
          </p:cNvSpPr>
          <p:nvPr>
            <p:ph type="body" idx="1"/>
            <p:custDataLst>
              <p:tags r:id="rId2"/>
            </p:custDataLst>
          </p:nvPr>
        </p:nvSpPr>
        <p:spPr>
          <a:xfrm>
            <a:off x="1714503" y="2743257"/>
            <a:ext cx="7239000" cy="3276601"/>
          </a:xfrm>
        </p:spPr>
        <p:txBody>
          <a:bodyPr>
            <a:normAutofit fontScale="85000" lnSpcReduction="10000"/>
          </a:bodyPr>
          <a:lstStyle/>
          <a:p>
            <a:pPr marL="628650" indent="-514350">
              <a:lnSpc>
                <a:spcPct val="150000"/>
              </a:lnSpc>
              <a:buFont typeface="+mj-lt"/>
              <a:buAutoNum type="arabicPeriod"/>
              <a:defRPr/>
            </a:pPr>
            <a:r>
              <a:rPr lang="en-US" dirty="0" smtClean="0">
                <a:latin typeface="Arial" pitchFamily="-105" charset="0"/>
                <a:ea typeface="ＭＳ Ｐゴシック" pitchFamily="-105" charset="-128"/>
                <a:cs typeface="ＭＳ Ｐゴシック" pitchFamily="-105" charset="-128"/>
              </a:rPr>
              <a:t>LMWH, UFH or fondaparinux + warfarin</a:t>
            </a:r>
          </a:p>
          <a:p>
            <a:pPr marL="628650" indent="-514350">
              <a:lnSpc>
                <a:spcPct val="150000"/>
              </a:lnSpc>
              <a:buFont typeface="+mj-lt"/>
              <a:buAutoNum type="arabicPeriod"/>
              <a:defRPr/>
            </a:pPr>
            <a:r>
              <a:rPr lang="en-US" dirty="0" smtClean="0">
                <a:latin typeface="Arial" pitchFamily="-105" charset="0"/>
                <a:ea typeface="ＭＳ Ｐゴシック" pitchFamily="-105" charset="-128"/>
                <a:cs typeface="ＭＳ Ｐゴシック" pitchFamily="-105" charset="-128"/>
              </a:rPr>
              <a:t>Rivaroxaban (Xarelto)</a:t>
            </a:r>
          </a:p>
          <a:p>
            <a:pPr marL="628650" indent="-514350">
              <a:lnSpc>
                <a:spcPct val="150000"/>
              </a:lnSpc>
              <a:buFont typeface="+mj-lt"/>
              <a:buAutoNum type="arabicPeriod"/>
              <a:defRPr/>
            </a:pPr>
            <a:r>
              <a:rPr lang="en-US" dirty="0" smtClean="0">
                <a:latin typeface="Arial" pitchFamily="-105" charset="0"/>
                <a:ea typeface="ＭＳ Ｐゴシック" pitchFamily="-105" charset="-128"/>
                <a:cs typeface="ＭＳ Ｐゴシック" pitchFamily="-105" charset="-128"/>
              </a:rPr>
              <a:t>Dabigatran (Pradaxa)</a:t>
            </a:r>
          </a:p>
          <a:p>
            <a:pPr marL="628650" indent="-514350">
              <a:lnSpc>
                <a:spcPct val="150000"/>
              </a:lnSpc>
              <a:buFont typeface="+mj-lt"/>
              <a:buAutoNum type="arabicPeriod"/>
              <a:defRPr/>
            </a:pPr>
            <a:r>
              <a:rPr lang="en-US" dirty="0" smtClean="0">
                <a:latin typeface="Arial" pitchFamily="-105" charset="0"/>
                <a:ea typeface="ＭＳ Ｐゴシック" pitchFamily="-105" charset="-128"/>
                <a:cs typeface="ＭＳ Ｐゴシック" pitchFamily="-105" charset="-128"/>
              </a:rPr>
              <a:t>Apixaban (</a:t>
            </a:r>
            <a:r>
              <a:rPr lang="en-US" dirty="0" err="1" smtClean="0">
                <a:latin typeface="Arial" pitchFamily="-105" charset="0"/>
                <a:ea typeface="ＭＳ Ｐゴシック" pitchFamily="-105" charset="-128"/>
                <a:cs typeface="ＭＳ Ｐゴシック" pitchFamily="-105" charset="-128"/>
              </a:rPr>
              <a:t>Eliquis</a:t>
            </a:r>
            <a:r>
              <a:rPr lang="en-US" dirty="0" smtClean="0">
                <a:latin typeface="Arial" pitchFamily="-105" charset="0"/>
                <a:ea typeface="ＭＳ Ｐゴシック" pitchFamily="-105" charset="-128"/>
                <a:cs typeface="ＭＳ Ｐゴシック" pitchFamily="-105" charset="-128"/>
              </a:rPr>
              <a:t>)</a:t>
            </a:r>
          </a:p>
        </p:txBody>
      </p:sp>
      <p:sp>
        <p:nvSpPr>
          <p:cNvPr id="7" name="TextBox 6"/>
          <p:cNvSpPr txBox="1"/>
          <p:nvPr/>
        </p:nvSpPr>
        <p:spPr>
          <a:xfrm>
            <a:off x="257175" y="6400857"/>
            <a:ext cx="6934200" cy="646331"/>
          </a:xfrm>
          <a:prstGeom prst="rect">
            <a:avLst/>
          </a:prstGeom>
          <a:noFill/>
        </p:spPr>
        <p:txBody>
          <a:bodyPr wrap="square" rtlCol="0">
            <a:spAutoFit/>
          </a:bodyPr>
          <a:lstStyle/>
          <a:p>
            <a:r>
              <a:rPr lang="en-US" sz="1800" b="0" dirty="0" smtClean="0"/>
              <a:t>CBC normal; creatinine 0.95; liver enzymes normal. </a:t>
            </a:r>
          </a:p>
          <a:p>
            <a:endParaRPr lang="en-US" sz="1800" dirty="0"/>
          </a:p>
        </p:txBody>
      </p:sp>
      <p:sp>
        <p:nvSpPr>
          <p:cNvPr id="16" name="TextBox 15"/>
          <p:cNvSpPr txBox="1"/>
          <p:nvPr/>
        </p:nvSpPr>
        <p:spPr>
          <a:xfrm>
            <a:off x="1714504" y="1671937"/>
            <a:ext cx="8572496" cy="461665"/>
          </a:xfrm>
          <a:prstGeom prst="rect">
            <a:avLst/>
          </a:prstGeom>
          <a:noFill/>
        </p:spPr>
        <p:txBody>
          <a:bodyPr wrap="square" rtlCol="0">
            <a:spAutoFit/>
          </a:bodyPr>
          <a:lstStyle/>
          <a:p>
            <a:pPr eaLnBrk="1" hangingPunct="1"/>
            <a:r>
              <a:rPr lang="en-US" sz="2400" b="0" i="1" dirty="0" smtClean="0">
                <a:solidFill>
                  <a:srgbClr val="FF0000"/>
                </a:solidFill>
              </a:rPr>
              <a:t>“How would you treat her?”</a:t>
            </a:r>
            <a:endParaRPr lang="en-US" sz="2400" b="0" i="1" dirty="0">
              <a:solidFill>
                <a:srgbClr val="FF0000"/>
              </a:solidFill>
            </a:endParaRPr>
          </a:p>
        </p:txBody>
      </p:sp>
      <p:pic>
        <p:nvPicPr>
          <p:cNvPr id="17" name="Picture 16"/>
          <p:cNvPicPr>
            <a:picLocks noChangeAspect="1"/>
          </p:cNvPicPr>
          <p:nvPr/>
        </p:nvPicPr>
        <p:blipFill>
          <a:blip r:embed="rId4"/>
          <a:stretch>
            <a:fillRect/>
          </a:stretch>
        </p:blipFill>
        <p:spPr>
          <a:xfrm>
            <a:off x="647700" y="1473200"/>
            <a:ext cx="889000" cy="889000"/>
          </a:xfrm>
          <a:prstGeom prst="rect">
            <a:avLst/>
          </a:prstGeom>
        </p:spPr>
      </p:pic>
      <p:sp>
        <p:nvSpPr>
          <p:cNvPr id="11"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2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21"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23"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chemeClr val="bg1"/>
                </a:solidFill>
              </a:rPr>
              <a:t>Patient</a:t>
            </a:r>
          </a:p>
        </p:txBody>
      </p:sp>
    </p:spTree>
    <p:custDataLst>
      <p:tags r:id="rId1"/>
    </p:custDataLst>
    <p:extLst>
      <p:ext uri="{BB962C8B-B14F-4D97-AF65-F5344CB8AC3E}">
        <p14:creationId xmlns:p14="http://schemas.microsoft.com/office/powerpoint/2010/main" val="1818377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54275"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54277" name="Group 51"/>
          <p:cNvGrpSpPr>
            <a:grpSpLocks/>
          </p:cNvGrpSpPr>
          <p:nvPr/>
        </p:nvGrpSpPr>
        <p:grpSpPr bwMode="auto">
          <a:xfrm>
            <a:off x="-215896" y="0"/>
            <a:ext cx="10845800" cy="914400"/>
            <a:chOff x="-215900" y="1752600"/>
            <a:chExt cx="10845800" cy="914400"/>
          </a:xfrm>
        </p:grpSpPr>
        <p:sp>
          <p:nvSpPr>
            <p:cNvPr id="3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54305" name="Rectangle 4"/>
            <p:cNvSpPr>
              <a:spLocks noChangeArrowheads="1"/>
            </p:cNvSpPr>
            <p:nvPr/>
          </p:nvSpPr>
          <p:spPr bwMode="auto">
            <a:xfrm>
              <a:off x="600259"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Rivaroxaban</a:t>
              </a: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400"/>
            <a:ext cx="1138238"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3" name="Group 32"/>
          <p:cNvGrpSpPr>
            <a:grpSpLocks/>
          </p:cNvGrpSpPr>
          <p:nvPr/>
        </p:nvGrpSpPr>
        <p:grpSpPr bwMode="auto">
          <a:xfrm>
            <a:off x="4819652" y="1219200"/>
            <a:ext cx="3124199" cy="1555750"/>
            <a:chOff x="272931" y="4419600"/>
            <a:chExt cx="4794369" cy="2387598"/>
          </a:xfrm>
        </p:grpSpPr>
        <p:pic>
          <p:nvPicPr>
            <p:cNvPr id="54298"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 y="5334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9"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53340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4229260" y="5182170"/>
              <a:ext cx="838040" cy="15227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p>
          </p:txBody>
        </p:sp>
        <p:sp>
          <p:nvSpPr>
            <p:cNvPr id="54301" name="TextBox 28"/>
            <p:cNvSpPr txBox="1">
              <a:spLocks noChangeArrowheads="1"/>
            </p:cNvSpPr>
            <p:nvPr/>
          </p:nvSpPr>
          <p:spPr bwMode="auto">
            <a:xfrm>
              <a:off x="952501" y="4495800"/>
              <a:ext cx="1828799" cy="80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FF0000"/>
                  </a:solidFill>
                </a:rPr>
                <a:t>15 mg bid</a:t>
              </a:r>
            </a:p>
            <a:p>
              <a:pPr eaLnBrk="1" hangingPunct="1"/>
              <a:r>
                <a:rPr lang="en-US" sz="1400">
                  <a:solidFill>
                    <a:srgbClr val="FF0000"/>
                  </a:solidFill>
                </a:rPr>
                <a:t>first 3 wks</a:t>
              </a:r>
            </a:p>
          </p:txBody>
        </p:sp>
        <p:sp>
          <p:nvSpPr>
            <p:cNvPr id="54302" name="TextBox 35"/>
            <p:cNvSpPr txBox="1">
              <a:spLocks noChangeArrowheads="1"/>
            </p:cNvSpPr>
            <p:nvPr/>
          </p:nvSpPr>
          <p:spPr bwMode="auto">
            <a:xfrm>
              <a:off x="3086101" y="4724401"/>
              <a:ext cx="1893498" cy="4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dirty="0">
                  <a:solidFill>
                    <a:srgbClr val="FF0000"/>
                  </a:solidFill>
                </a:rPr>
                <a:t>20 mg </a:t>
              </a:r>
              <a:r>
                <a:rPr lang="en-US" sz="1400" dirty="0" err="1">
                  <a:solidFill>
                    <a:srgbClr val="FF0000"/>
                  </a:solidFill>
                </a:rPr>
                <a:t>qd</a:t>
              </a:r>
              <a:endParaRPr lang="en-US" sz="1400" dirty="0">
                <a:solidFill>
                  <a:srgbClr val="FF0000"/>
                </a:solidFill>
              </a:endParaRPr>
            </a:p>
          </p:txBody>
        </p:sp>
        <p:sp>
          <p:nvSpPr>
            <p:cNvPr id="31" name="Rectangle 30"/>
            <p:cNvSpPr>
              <a:spLocks noChangeArrowheads="1"/>
            </p:cNvSpPr>
            <p:nvPr/>
          </p:nvSpPr>
          <p:spPr bwMode="auto">
            <a:xfrm>
              <a:off x="272931" y="4419600"/>
              <a:ext cx="4575114" cy="2387598"/>
            </a:xfrm>
            <a:prstGeom prst="rect">
              <a:avLst/>
            </a:prstGeom>
            <a:noFill/>
            <a:ln w="9525">
              <a:solidFill>
                <a:srgbClr val="000000"/>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400">
                <a:solidFill>
                  <a:schemeClr val="lt1"/>
                </a:solidFill>
                <a:latin typeface="+mn-lt"/>
                <a:ea typeface="+mn-ea"/>
                <a:cs typeface="+mn-cs"/>
              </a:endParaRPr>
            </a:p>
          </p:txBody>
        </p:sp>
      </p:grpSp>
      <p:sp>
        <p:nvSpPr>
          <p:cNvPr id="54280" name="TextBox 1"/>
          <p:cNvSpPr txBox="1">
            <a:spLocks noChangeArrowheads="1"/>
          </p:cNvSpPr>
          <p:nvPr/>
        </p:nvSpPr>
        <p:spPr bwMode="auto">
          <a:xfrm>
            <a:off x="419100" y="1776453"/>
            <a:ext cx="4114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2200" dirty="0"/>
          </a:p>
          <a:p>
            <a:pPr eaLnBrk="1" hangingPunct="1"/>
            <a:r>
              <a:rPr lang="en-US" sz="2200" dirty="0"/>
              <a:t>1. </a:t>
            </a:r>
            <a:r>
              <a:rPr lang="en-US" sz="2200" dirty="0" smtClean="0"/>
              <a:t> VTE Treatment</a:t>
            </a:r>
            <a:endParaRPr lang="en-US" sz="2200" dirty="0"/>
          </a:p>
        </p:txBody>
      </p:sp>
      <p:sp>
        <p:nvSpPr>
          <p:cNvPr id="54296" name="TextBox 37"/>
          <p:cNvSpPr txBox="1">
            <a:spLocks noChangeArrowheads="1"/>
          </p:cNvSpPr>
          <p:nvPr/>
        </p:nvSpPr>
        <p:spPr bwMode="auto">
          <a:xfrm>
            <a:off x="8115304" y="1981200"/>
            <a:ext cx="1981200" cy="338554"/>
          </a:xfrm>
          <a:prstGeom prst="rect">
            <a:avLst/>
          </a:prstGeom>
          <a:solidFill>
            <a:srgbClr val="FFE8DF"/>
          </a:solidFill>
          <a:ln>
            <a:solidFill>
              <a:srgbClr val="000000"/>
            </a:solidFill>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t>GFR &gt; </a:t>
            </a:r>
            <a:r>
              <a:rPr lang="en-US" sz="1600" b="0" dirty="0" smtClean="0"/>
              <a:t>30 mL/min</a:t>
            </a:r>
            <a:endParaRPr lang="en-US" sz="1600" b="0" dirty="0"/>
          </a:p>
        </p:txBody>
      </p:sp>
      <p:grpSp>
        <p:nvGrpSpPr>
          <p:cNvPr id="2" name="Group 1"/>
          <p:cNvGrpSpPr/>
          <p:nvPr/>
        </p:nvGrpSpPr>
        <p:grpSpPr>
          <a:xfrm>
            <a:off x="419101" y="2971800"/>
            <a:ext cx="9677400" cy="3651250"/>
            <a:chOff x="419100" y="2971800"/>
            <a:chExt cx="9677400" cy="3651250"/>
          </a:xfrm>
        </p:grpSpPr>
        <p:sp>
          <p:nvSpPr>
            <p:cNvPr id="54281" name="TextBox 25"/>
            <p:cNvSpPr txBox="1">
              <a:spLocks noChangeArrowheads="1"/>
            </p:cNvSpPr>
            <p:nvPr/>
          </p:nvSpPr>
          <p:spPr bwMode="auto">
            <a:xfrm>
              <a:off x="419100" y="3684588"/>
              <a:ext cx="2667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a:t>2</a:t>
              </a:r>
              <a:r>
                <a:rPr lang="en-US" sz="2200" dirty="0" smtClean="0"/>
                <a:t>.  A. Fib</a:t>
              </a:r>
              <a:endParaRPr lang="en-US" sz="2200" dirty="0"/>
            </a:p>
          </p:txBody>
        </p:sp>
        <p:pic>
          <p:nvPicPr>
            <p:cNvPr id="54282"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4022725"/>
              <a:ext cx="119221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3051175"/>
              <a:ext cx="119221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a:spLocks noChangeArrowheads="1"/>
            </p:cNvSpPr>
            <p:nvPr/>
          </p:nvSpPr>
          <p:spPr bwMode="auto">
            <a:xfrm>
              <a:off x="4846636" y="2971800"/>
              <a:ext cx="3040064" cy="2133600"/>
            </a:xfrm>
            <a:prstGeom prst="rect">
              <a:avLst/>
            </a:prstGeom>
            <a:noFill/>
            <a:ln w="9525">
              <a:solidFill>
                <a:srgbClr val="000000"/>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600" b="0">
                <a:solidFill>
                  <a:schemeClr val="lt1"/>
                </a:solidFill>
                <a:latin typeface="+mn-lt"/>
                <a:ea typeface="+mn-ea"/>
                <a:cs typeface="+mn-cs"/>
              </a:endParaRPr>
            </a:p>
          </p:txBody>
        </p:sp>
        <p:sp>
          <p:nvSpPr>
            <p:cNvPr id="3" name="Rectangle 2"/>
            <p:cNvSpPr>
              <a:spLocks noChangeArrowheads="1"/>
            </p:cNvSpPr>
            <p:nvPr/>
          </p:nvSpPr>
          <p:spPr bwMode="auto">
            <a:xfrm rot="10800000">
              <a:off x="6743699" y="3048000"/>
              <a:ext cx="946150" cy="11366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600" b="0">
                <a:solidFill>
                  <a:schemeClr val="lt1"/>
                </a:solidFill>
                <a:latin typeface="+mn-lt"/>
                <a:ea typeface="+mn-ea"/>
                <a:cs typeface="+mn-cs"/>
              </a:endParaRPr>
            </a:p>
          </p:txBody>
        </p:sp>
        <p:sp>
          <p:nvSpPr>
            <p:cNvPr id="54286" name="TextBox 37"/>
            <p:cNvSpPr txBox="1">
              <a:spLocks noChangeArrowheads="1"/>
            </p:cNvSpPr>
            <p:nvPr/>
          </p:nvSpPr>
          <p:spPr bwMode="auto">
            <a:xfrm>
              <a:off x="5022321" y="3200400"/>
              <a:ext cx="1030287" cy="584776"/>
            </a:xfrm>
            <a:prstGeom prst="rect">
              <a:avLst/>
            </a:prstGeom>
            <a:solidFill>
              <a:srgbClr val="FFE8DF"/>
            </a:solidFill>
            <a:ln>
              <a:solidFill>
                <a:srgbClr val="000000"/>
              </a:solidFill>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t>GFR </a:t>
              </a:r>
              <a:endParaRPr lang="en-US" sz="1600" b="0" dirty="0" smtClean="0"/>
            </a:p>
            <a:p>
              <a:pPr eaLnBrk="1" hangingPunct="1"/>
              <a:r>
                <a:rPr lang="en-US" sz="1600" b="0" dirty="0" smtClean="0"/>
                <a:t>&gt; </a:t>
              </a:r>
              <a:r>
                <a:rPr lang="en-US" sz="1600" b="0" dirty="0"/>
                <a:t>50</a:t>
              </a:r>
            </a:p>
          </p:txBody>
        </p:sp>
        <p:sp>
          <p:nvSpPr>
            <p:cNvPr id="39" name="Rectangle 38"/>
            <p:cNvSpPr/>
            <p:nvPr/>
          </p:nvSpPr>
          <p:spPr>
            <a:xfrm rot="10800000">
              <a:off x="6743700" y="3813175"/>
              <a:ext cx="914400" cy="11350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b="0"/>
            </a:p>
          </p:txBody>
        </p:sp>
        <p:sp>
          <p:nvSpPr>
            <p:cNvPr id="54288" name="TextBox 39"/>
            <p:cNvSpPr txBox="1">
              <a:spLocks noChangeArrowheads="1"/>
            </p:cNvSpPr>
            <p:nvPr/>
          </p:nvSpPr>
          <p:spPr bwMode="auto">
            <a:xfrm>
              <a:off x="5019674" y="4208464"/>
              <a:ext cx="1066800" cy="584776"/>
            </a:xfrm>
            <a:prstGeom prst="rect">
              <a:avLst/>
            </a:prstGeom>
            <a:solidFill>
              <a:srgbClr val="FFE8DF"/>
            </a:solidFill>
            <a:ln>
              <a:solidFill>
                <a:srgbClr val="000000"/>
              </a:solidFill>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t>GFR 15-50</a:t>
              </a:r>
            </a:p>
          </p:txBody>
        </p:sp>
        <p:sp>
          <p:nvSpPr>
            <p:cNvPr id="54289" name="TextBox 41"/>
            <p:cNvSpPr txBox="1">
              <a:spLocks noChangeArrowheads="1"/>
            </p:cNvSpPr>
            <p:nvPr/>
          </p:nvSpPr>
          <p:spPr bwMode="auto">
            <a:xfrm>
              <a:off x="6743699" y="3355975"/>
              <a:ext cx="12287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solidFill>
                    <a:srgbClr val="FF0000"/>
                  </a:solidFill>
                </a:rPr>
                <a:t>20 mg </a:t>
              </a:r>
              <a:r>
                <a:rPr lang="en-US" sz="1600" b="0" dirty="0" err="1">
                  <a:solidFill>
                    <a:srgbClr val="FF0000"/>
                  </a:solidFill>
                </a:rPr>
                <a:t>qd</a:t>
              </a:r>
              <a:endParaRPr lang="en-US" sz="1600" b="0" dirty="0">
                <a:solidFill>
                  <a:srgbClr val="FF0000"/>
                </a:solidFill>
              </a:endParaRPr>
            </a:p>
          </p:txBody>
        </p:sp>
        <p:sp>
          <p:nvSpPr>
            <p:cNvPr id="54290" name="TextBox 42"/>
            <p:cNvSpPr txBox="1">
              <a:spLocks noChangeArrowheads="1"/>
            </p:cNvSpPr>
            <p:nvPr/>
          </p:nvSpPr>
          <p:spPr bwMode="auto">
            <a:xfrm>
              <a:off x="6743699" y="4343400"/>
              <a:ext cx="1314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FF0000"/>
                  </a:solidFill>
                </a:rPr>
                <a:t>15 mg qd</a:t>
              </a:r>
            </a:p>
          </p:txBody>
        </p:sp>
        <p:sp>
          <p:nvSpPr>
            <p:cNvPr id="54291" name="TextBox 44"/>
            <p:cNvSpPr txBox="1">
              <a:spLocks noChangeArrowheads="1"/>
            </p:cNvSpPr>
            <p:nvPr/>
          </p:nvSpPr>
          <p:spPr bwMode="auto">
            <a:xfrm>
              <a:off x="419100" y="5943600"/>
              <a:ext cx="33527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a:t>3. </a:t>
              </a:r>
              <a:r>
                <a:rPr lang="en-US" sz="2200" dirty="0" smtClean="0"/>
                <a:t> VTE Prevention</a:t>
              </a:r>
              <a:endParaRPr lang="en-US" sz="2200" dirty="0"/>
            </a:p>
          </p:txBody>
        </p:sp>
        <p:pic>
          <p:nvPicPr>
            <p:cNvPr id="54292"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1650" y="5562600"/>
              <a:ext cx="119221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rot="10800000">
              <a:off x="6210300" y="5486400"/>
              <a:ext cx="914400" cy="1136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b="0"/>
            </a:p>
          </p:txBody>
        </p:sp>
        <p:sp>
          <p:nvSpPr>
            <p:cNvPr id="54294" name="TextBox 48"/>
            <p:cNvSpPr txBox="1">
              <a:spLocks noChangeArrowheads="1"/>
            </p:cNvSpPr>
            <p:nvPr/>
          </p:nvSpPr>
          <p:spPr bwMode="auto">
            <a:xfrm>
              <a:off x="6362700" y="5940425"/>
              <a:ext cx="11810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solidFill>
                    <a:srgbClr val="FF0000"/>
                  </a:solidFill>
                </a:rPr>
                <a:t>10 mg </a:t>
              </a:r>
              <a:r>
                <a:rPr lang="en-US" sz="1600" b="0" dirty="0" err="1">
                  <a:solidFill>
                    <a:srgbClr val="FF0000"/>
                  </a:solidFill>
                </a:rPr>
                <a:t>qd</a:t>
              </a:r>
              <a:endParaRPr lang="en-US" sz="1600" b="0" dirty="0">
                <a:solidFill>
                  <a:srgbClr val="FF0000"/>
                </a:solidFill>
              </a:endParaRPr>
            </a:p>
          </p:txBody>
        </p:sp>
        <p:sp>
          <p:nvSpPr>
            <p:cNvPr id="50" name="Rectangle 49"/>
            <p:cNvSpPr>
              <a:spLocks noChangeArrowheads="1"/>
            </p:cNvSpPr>
            <p:nvPr/>
          </p:nvSpPr>
          <p:spPr bwMode="auto">
            <a:xfrm>
              <a:off x="4846636" y="5334000"/>
              <a:ext cx="3040064" cy="1219200"/>
            </a:xfrm>
            <a:prstGeom prst="rect">
              <a:avLst/>
            </a:prstGeom>
            <a:noFill/>
            <a:ln w="9525">
              <a:solidFill>
                <a:srgbClr val="000000"/>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600" b="0">
                <a:solidFill>
                  <a:schemeClr val="lt1"/>
                </a:solidFill>
                <a:latin typeface="+mn-lt"/>
                <a:ea typeface="+mn-ea"/>
                <a:cs typeface="+mn-cs"/>
              </a:endParaRPr>
            </a:p>
          </p:txBody>
        </p:sp>
        <p:sp>
          <p:nvSpPr>
            <p:cNvPr id="54297" name="TextBox 37"/>
            <p:cNvSpPr txBox="1">
              <a:spLocks noChangeArrowheads="1"/>
            </p:cNvSpPr>
            <p:nvPr/>
          </p:nvSpPr>
          <p:spPr bwMode="auto">
            <a:xfrm>
              <a:off x="8115300" y="5867400"/>
              <a:ext cx="1981200" cy="338554"/>
            </a:xfrm>
            <a:prstGeom prst="rect">
              <a:avLst/>
            </a:prstGeom>
            <a:solidFill>
              <a:srgbClr val="FFE8DF"/>
            </a:solidFill>
            <a:ln>
              <a:solidFill>
                <a:srgbClr val="000000"/>
              </a:solidFill>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t>GFR &gt; </a:t>
              </a:r>
              <a:r>
                <a:rPr lang="en-US" sz="1600" b="0" dirty="0" smtClean="0"/>
                <a:t>30 mL/min</a:t>
              </a:r>
              <a:endParaRPr lang="en-US" sz="1600" b="0" dirty="0"/>
            </a:p>
          </p:txBody>
        </p:sp>
      </p:grpSp>
    </p:spTree>
    <p:extLst>
      <p:ext uri="{BB962C8B-B14F-4D97-AF65-F5344CB8AC3E}">
        <p14:creationId xmlns:p14="http://schemas.microsoft.com/office/powerpoint/2010/main" val="37005242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3817" y="1154294"/>
            <a:ext cx="9785083" cy="3436232"/>
            <a:chOff x="1091641" y="1384462"/>
            <a:chExt cx="9420854" cy="3189333"/>
          </a:xfrm>
        </p:grpSpPr>
        <p:sp>
          <p:nvSpPr>
            <p:cNvPr id="9" name="TextBox 1"/>
            <p:cNvSpPr txBox="1">
              <a:spLocks noChangeArrowheads="1"/>
            </p:cNvSpPr>
            <p:nvPr/>
          </p:nvSpPr>
          <p:spPr bwMode="auto">
            <a:xfrm>
              <a:off x="4423315" y="4059603"/>
              <a:ext cx="2872526" cy="514192"/>
            </a:xfrm>
            <a:prstGeom prst="rect">
              <a:avLst/>
            </a:prstGeom>
            <a:solidFill>
              <a:schemeClr val="bg1">
                <a:lumMod val="95000"/>
              </a:schemeClr>
            </a:solidFill>
            <a:ln w="9525">
              <a:solidFill>
                <a:schemeClr val="tx1"/>
              </a:solidFill>
              <a:miter lim="800000"/>
              <a:headEnd/>
              <a:tailEnd/>
            </a:ln>
          </p:spPr>
          <p:txBody>
            <a:bodyPr wrap="square">
              <a:spAutoFit/>
            </a:bodyPr>
            <a:lstStyle>
              <a:lvl1pPr marL="292100" indent="-292100"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algn="ctr" eaLnBrk="1" hangingPunct="1">
                <a:lnSpc>
                  <a:spcPct val="150000"/>
                </a:lnSpc>
                <a:buFont typeface="Arial" charset="0"/>
                <a:buAutoNum type="arabicPeriod" startAt="3"/>
              </a:pPr>
              <a:r>
                <a:rPr lang="en-US" altLang="en-US" sz="2000" dirty="0">
                  <a:solidFill>
                    <a:srgbClr val="C00000"/>
                  </a:solidFill>
                </a:rPr>
                <a:t>Patient </a:t>
              </a:r>
              <a:r>
                <a:rPr lang="en-US" altLang="en-US" sz="2000" dirty="0" smtClean="0">
                  <a:solidFill>
                    <a:srgbClr val="C00000"/>
                  </a:solidFill>
                </a:rPr>
                <a:t>preference</a:t>
              </a:r>
              <a:endParaRPr lang="en-US" altLang="en-US" sz="2000" b="0" dirty="0"/>
            </a:p>
          </p:txBody>
        </p:sp>
        <p:pic>
          <p:nvPicPr>
            <p:cNvPr id="121860" name="Picture 7" descr="sca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1384462"/>
              <a:ext cx="2931326" cy="260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p:cNvSpPr txBox="1">
              <a:spLocks noChangeArrowheads="1"/>
            </p:cNvSpPr>
            <p:nvPr/>
          </p:nvSpPr>
          <p:spPr bwMode="auto">
            <a:xfrm>
              <a:off x="7388295" y="2426319"/>
              <a:ext cx="3124200" cy="990600"/>
            </a:xfrm>
            <a:prstGeom prst="rect">
              <a:avLst/>
            </a:prstGeom>
            <a:solidFill>
              <a:schemeClr val="bg1">
                <a:lumMod val="95000"/>
              </a:schemeClr>
            </a:solidFill>
            <a:ln w="9525">
              <a:solidFill>
                <a:schemeClr val="tx1"/>
              </a:solidFill>
              <a:miter lim="800000"/>
              <a:headEnd/>
              <a:tailEnd/>
            </a:ln>
          </p:spPr>
          <p:txBody>
            <a:bodyPr>
              <a:spAutoFit/>
            </a:bodyPr>
            <a:lstStyle>
              <a:lvl1pPr marL="342900" indent="-342900"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lnSpc>
                  <a:spcPct val="150000"/>
                </a:lnSpc>
                <a:buFont typeface="Arial" charset="0"/>
                <a:buAutoNum type="arabicPeriod" startAt="2"/>
              </a:pPr>
              <a:r>
                <a:rPr lang="en-US" altLang="en-US" sz="2000" dirty="0">
                  <a:solidFill>
                    <a:srgbClr val="C00000"/>
                  </a:solidFill>
                </a:rPr>
                <a:t>Risk </a:t>
              </a:r>
              <a:r>
                <a:rPr lang="en-US" altLang="en-US" sz="2000" dirty="0" smtClean="0">
                  <a:solidFill>
                    <a:srgbClr val="C00000"/>
                  </a:solidFill>
                </a:rPr>
                <a:t>for Bleeding</a:t>
              </a:r>
              <a:r>
                <a:rPr lang="en-US" altLang="en-US" sz="2000" b="0" dirty="0">
                  <a:solidFill>
                    <a:srgbClr val="FF0000"/>
                  </a:solidFill>
                </a:rPr>
                <a:t/>
              </a:r>
              <a:br>
                <a:rPr lang="en-US" altLang="en-US" sz="2000" b="0" dirty="0">
                  <a:solidFill>
                    <a:srgbClr val="FF0000"/>
                  </a:solidFill>
                </a:rPr>
              </a:br>
              <a:r>
                <a:rPr lang="en-US" altLang="en-US" sz="2000" b="0" dirty="0"/>
                <a:t> (a)…., (b)…., (c) …..</a:t>
              </a:r>
            </a:p>
          </p:txBody>
        </p:sp>
        <p:sp>
          <p:nvSpPr>
            <p:cNvPr id="12" name="TextBox 1"/>
            <p:cNvSpPr txBox="1">
              <a:spLocks noChangeArrowheads="1"/>
            </p:cNvSpPr>
            <p:nvPr/>
          </p:nvSpPr>
          <p:spPr bwMode="auto">
            <a:xfrm>
              <a:off x="1091641" y="2388654"/>
              <a:ext cx="3124200" cy="1015664"/>
            </a:xfrm>
            <a:prstGeom prst="rect">
              <a:avLst/>
            </a:prstGeom>
            <a:solidFill>
              <a:schemeClr val="bg1">
                <a:lumMod val="95000"/>
              </a:schemeClr>
            </a:solidFill>
            <a:ln w="9525">
              <a:solidFill>
                <a:schemeClr val="tx1"/>
              </a:solidFill>
              <a:miter lim="800000"/>
              <a:headEnd/>
              <a:tailEnd/>
            </a:ln>
          </p:spPr>
          <p:txBody>
            <a:bodyPr>
              <a:spAutoFit/>
            </a:bodyPr>
            <a:lstStyle>
              <a:lvl1pPr marL="342900" indent="-342900"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lnSpc>
                  <a:spcPct val="150000"/>
                </a:lnSpc>
                <a:buFont typeface="Arial" charset="0"/>
                <a:buAutoNum type="arabicPeriod"/>
              </a:pPr>
              <a:r>
                <a:rPr lang="en-US" altLang="en-US" sz="2000" dirty="0">
                  <a:solidFill>
                    <a:srgbClr val="C00000"/>
                  </a:solidFill>
                </a:rPr>
                <a:t>Risk of recurrent VTE</a:t>
              </a:r>
              <a:br>
                <a:rPr lang="en-US" altLang="en-US" sz="2000" dirty="0">
                  <a:solidFill>
                    <a:srgbClr val="C00000"/>
                  </a:solidFill>
                </a:rPr>
              </a:br>
              <a:r>
                <a:rPr lang="en-US" altLang="en-US" sz="2000" b="0" dirty="0"/>
                <a:t> (a)…., (b)…., (c) …..</a:t>
              </a:r>
              <a:endParaRPr lang="en-US" altLang="en-US" sz="2000" b="0" dirty="0">
                <a:solidFill>
                  <a:srgbClr val="FF0000"/>
                </a:solidFill>
              </a:endParaRPr>
            </a:p>
          </p:txBody>
        </p:sp>
      </p:grpSp>
      <p:sp>
        <p:nvSpPr>
          <p:cNvPr id="1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endParaRPr>
          </a:p>
        </p:txBody>
      </p:sp>
      <p:sp>
        <p:nvSpPr>
          <p:cNvPr id="121864"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endParaRPr lang="en-US" altLang="en-US"/>
          </a:p>
        </p:txBody>
      </p:sp>
      <p:sp>
        <p:nvSpPr>
          <p:cNvPr id="15" name="Rectangle 5"/>
          <p:cNvSpPr>
            <a:spLocks noChangeArrowheads="1"/>
          </p:cNvSpPr>
          <p:nvPr/>
        </p:nvSpPr>
        <p:spPr bwMode="auto">
          <a:xfrm>
            <a:off x="-215900"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endParaRPr>
          </a:p>
        </p:txBody>
      </p:sp>
      <p:grpSp>
        <p:nvGrpSpPr>
          <p:cNvPr id="121866" name="Group 45"/>
          <p:cNvGrpSpPr>
            <a:grpSpLocks/>
          </p:cNvGrpSpPr>
          <p:nvPr/>
        </p:nvGrpSpPr>
        <p:grpSpPr bwMode="auto">
          <a:xfrm>
            <a:off x="-215900" y="0"/>
            <a:ext cx="10845800" cy="914400"/>
            <a:chOff x="-215900" y="1752600"/>
            <a:chExt cx="10845800" cy="914400"/>
          </a:xfrm>
        </p:grpSpPr>
        <p:sp>
          <p:nvSpPr>
            <p:cNvPr id="17"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endParaRPr>
            </a:p>
          </p:txBody>
        </p:sp>
        <p:sp>
          <p:nvSpPr>
            <p:cNvPr id="121868"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algn="ctr" eaLnBrk="1" hangingPunct="1"/>
              <a:r>
                <a:rPr lang="en-US" altLang="en-US" sz="3000">
                  <a:solidFill>
                    <a:schemeClr val="bg1"/>
                  </a:solidFill>
                </a:rPr>
                <a:t>VTE: Length of Anticoagulation</a:t>
              </a:r>
            </a:p>
          </p:txBody>
        </p:sp>
      </p:grpSp>
      <p:sp>
        <p:nvSpPr>
          <p:cNvPr id="14" name="Rectangle 6"/>
          <p:cNvSpPr>
            <a:spLocks noChangeArrowheads="1"/>
          </p:cNvSpPr>
          <p:nvPr/>
        </p:nvSpPr>
        <p:spPr bwMode="auto">
          <a:xfrm>
            <a:off x="375135" y="1143000"/>
            <a:ext cx="45113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lnSpc>
                <a:spcPct val="150000"/>
              </a:lnSpc>
            </a:pPr>
            <a:r>
              <a:rPr lang="en-US" altLang="en-US" sz="2000" dirty="0">
                <a:solidFill>
                  <a:srgbClr val="800000"/>
                </a:solidFill>
              </a:rPr>
              <a:t>Conglomerate decision of:</a:t>
            </a:r>
          </a:p>
        </p:txBody>
      </p:sp>
      <p:cxnSp>
        <p:nvCxnSpPr>
          <p:cNvPr id="16" name="Straight Connector 15"/>
          <p:cNvCxnSpPr>
            <a:cxnSpLocks noChangeShapeType="1"/>
          </p:cNvCxnSpPr>
          <p:nvPr/>
        </p:nvCxnSpPr>
        <p:spPr bwMode="auto">
          <a:xfrm>
            <a:off x="800100" y="6011862"/>
            <a:ext cx="8534400" cy="1588"/>
          </a:xfrm>
          <a:prstGeom prst="line">
            <a:avLst/>
          </a:prstGeom>
          <a:noFill/>
          <a:ln w="1016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TextBox 9"/>
          <p:cNvSpPr txBox="1">
            <a:spLocks noChangeArrowheads="1"/>
          </p:cNvSpPr>
          <p:nvPr/>
        </p:nvSpPr>
        <p:spPr bwMode="auto">
          <a:xfrm>
            <a:off x="571500" y="6232525"/>
            <a:ext cx="1066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r>
              <a:rPr lang="en-US" altLang="en-US" sz="4400" dirty="0"/>
              <a:t>0</a:t>
            </a:r>
          </a:p>
        </p:txBody>
      </p:sp>
      <p:sp>
        <p:nvSpPr>
          <p:cNvPr id="19" name="TextBox 10"/>
          <p:cNvSpPr txBox="1">
            <a:spLocks noChangeArrowheads="1"/>
          </p:cNvSpPr>
          <p:nvPr/>
        </p:nvSpPr>
        <p:spPr bwMode="auto">
          <a:xfrm>
            <a:off x="8953500" y="6240462"/>
            <a:ext cx="1066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r>
              <a:rPr lang="en-US" altLang="en-US" sz="4400"/>
              <a:t>10</a:t>
            </a:r>
          </a:p>
        </p:txBody>
      </p:sp>
      <p:sp>
        <p:nvSpPr>
          <p:cNvPr id="20" name="Rectangle 11"/>
          <p:cNvSpPr>
            <a:spLocks noChangeArrowheads="1"/>
          </p:cNvSpPr>
          <p:nvPr/>
        </p:nvSpPr>
        <p:spPr bwMode="auto">
          <a:xfrm>
            <a:off x="3695700" y="5436513"/>
            <a:ext cx="32343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r>
              <a:rPr lang="en-US" altLang="en-US" sz="2200" dirty="0"/>
              <a:t>Warfarin </a:t>
            </a:r>
            <a:r>
              <a:rPr lang="en-US" altLang="en-US" sz="2200" dirty="0" smtClean="0"/>
              <a:t>“Hate Factor</a:t>
            </a:r>
            <a:r>
              <a:rPr lang="en-US" altLang="en-US" sz="2200" dirty="0"/>
              <a:t>”</a:t>
            </a:r>
          </a:p>
        </p:txBody>
      </p:sp>
      <p:cxnSp>
        <p:nvCxnSpPr>
          <p:cNvPr id="21" name="Straight Connector 20"/>
          <p:cNvCxnSpPr>
            <a:cxnSpLocks noChangeShapeType="1"/>
          </p:cNvCxnSpPr>
          <p:nvPr/>
        </p:nvCxnSpPr>
        <p:spPr bwMode="auto">
          <a:xfrm rot="5400000" flipH="1" flipV="1">
            <a:off x="609600" y="6049962"/>
            <a:ext cx="382588" cy="1588"/>
          </a:xfrm>
          <a:prstGeom prst="line">
            <a:avLst/>
          </a:prstGeom>
          <a:noFill/>
          <a:ln w="1016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rot="5400000" flipH="1" flipV="1">
            <a:off x="9144000" y="6049962"/>
            <a:ext cx="382588" cy="1588"/>
          </a:xfrm>
          <a:prstGeom prst="line">
            <a:avLst/>
          </a:prstGeom>
          <a:noFill/>
          <a:ln w="1016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 name="Rectangle 11"/>
          <p:cNvSpPr>
            <a:spLocks noChangeArrowheads="1"/>
          </p:cNvSpPr>
          <p:nvPr/>
        </p:nvSpPr>
        <p:spPr bwMode="auto">
          <a:xfrm>
            <a:off x="3390900" y="6240462"/>
            <a:ext cx="4017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r>
              <a:rPr lang="en-US" altLang="en-US" sz="2200" dirty="0" smtClean="0"/>
              <a:t>Blood Thinner “Hate Factor</a:t>
            </a:r>
            <a:r>
              <a:rPr lang="en-US" altLang="en-US" sz="2200" dirty="0"/>
              <a:t>”</a:t>
            </a:r>
          </a:p>
        </p:txBody>
      </p:sp>
    </p:spTree>
    <p:extLst>
      <p:ext uri="{BB962C8B-B14F-4D97-AF65-F5344CB8AC3E}">
        <p14:creationId xmlns:p14="http://schemas.microsoft.com/office/powerpoint/2010/main" val="180021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53251"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53253" name="Group 51"/>
          <p:cNvGrpSpPr>
            <a:grpSpLocks/>
          </p:cNvGrpSpPr>
          <p:nvPr/>
        </p:nvGrpSpPr>
        <p:grpSpPr bwMode="auto">
          <a:xfrm>
            <a:off x="-215896" y="0"/>
            <a:ext cx="10845800" cy="914400"/>
            <a:chOff x="-215900" y="1752600"/>
            <a:chExt cx="10845800" cy="914400"/>
          </a:xfrm>
        </p:grpSpPr>
        <p:sp>
          <p:nvSpPr>
            <p:cNvPr id="3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53264" name="Rectangle 4"/>
            <p:cNvSpPr>
              <a:spLocks noChangeArrowheads="1"/>
            </p:cNvSpPr>
            <p:nvPr/>
          </p:nvSpPr>
          <p:spPr bwMode="auto">
            <a:xfrm>
              <a:off x="600259"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Dabigatran</a:t>
              </a:r>
            </a:p>
          </p:txBody>
        </p:sp>
      </p:grpSp>
      <p:pic>
        <p:nvPicPr>
          <p:cNvPr id="532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8100"/>
            <a:ext cx="990600" cy="1485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255" name="TextBox 1"/>
          <p:cNvSpPr txBox="1">
            <a:spLocks noChangeArrowheads="1"/>
          </p:cNvSpPr>
          <p:nvPr/>
        </p:nvSpPr>
        <p:spPr bwMode="auto">
          <a:xfrm>
            <a:off x="4543429" y="2057440"/>
            <a:ext cx="6553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smtClean="0"/>
              <a:t>FDA </a:t>
            </a:r>
            <a:r>
              <a:rPr lang="en-US" sz="2200" dirty="0"/>
              <a:t>approved</a:t>
            </a:r>
          </a:p>
        </p:txBody>
      </p:sp>
      <p:sp>
        <p:nvSpPr>
          <p:cNvPr id="53256" name="TextBox 10"/>
          <p:cNvSpPr txBox="1">
            <a:spLocks noChangeArrowheads="1"/>
          </p:cNvSpPr>
          <p:nvPr/>
        </p:nvSpPr>
        <p:spPr bwMode="auto">
          <a:xfrm>
            <a:off x="342900" y="1776453"/>
            <a:ext cx="4114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2200" dirty="0"/>
          </a:p>
          <a:p>
            <a:pPr eaLnBrk="1" hangingPunct="1"/>
            <a:r>
              <a:rPr lang="en-US" sz="2200" dirty="0" smtClean="0"/>
              <a:t>1.  VTE Treatment</a:t>
            </a:r>
            <a:endParaRPr lang="en-US" sz="2200" dirty="0"/>
          </a:p>
        </p:txBody>
      </p:sp>
      <p:sp>
        <p:nvSpPr>
          <p:cNvPr id="53257" name="TextBox 12"/>
          <p:cNvSpPr txBox="1">
            <a:spLocks noChangeArrowheads="1"/>
          </p:cNvSpPr>
          <p:nvPr/>
        </p:nvSpPr>
        <p:spPr bwMode="auto">
          <a:xfrm>
            <a:off x="419100" y="3684592"/>
            <a:ext cx="2667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a:t>2. </a:t>
            </a:r>
            <a:r>
              <a:rPr lang="en-US" sz="2200" dirty="0" smtClean="0"/>
              <a:t> A. Fib</a:t>
            </a:r>
            <a:endParaRPr lang="en-US" sz="2200" dirty="0"/>
          </a:p>
        </p:txBody>
      </p:sp>
      <p:sp>
        <p:nvSpPr>
          <p:cNvPr id="53258" name="TextBox 13"/>
          <p:cNvSpPr txBox="1">
            <a:spLocks noChangeArrowheads="1"/>
          </p:cNvSpPr>
          <p:nvPr/>
        </p:nvSpPr>
        <p:spPr bwMode="auto">
          <a:xfrm>
            <a:off x="419100" y="5943640"/>
            <a:ext cx="31813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smtClean="0">
                <a:solidFill>
                  <a:srgbClr val="D9D9D9"/>
                </a:solidFill>
              </a:rPr>
              <a:t>3.  VTE prevention</a:t>
            </a:r>
            <a:endParaRPr lang="en-US" sz="2200" dirty="0">
              <a:solidFill>
                <a:srgbClr val="D9D9D9"/>
              </a:solidFill>
            </a:endParaRPr>
          </a:p>
        </p:txBody>
      </p:sp>
      <p:sp>
        <p:nvSpPr>
          <p:cNvPr id="53259" name="TextBox 1"/>
          <p:cNvSpPr txBox="1">
            <a:spLocks noChangeArrowheads="1"/>
          </p:cNvSpPr>
          <p:nvPr/>
        </p:nvSpPr>
        <p:spPr bwMode="auto">
          <a:xfrm>
            <a:off x="4543429" y="5943640"/>
            <a:ext cx="6553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a:solidFill>
                  <a:srgbClr val="D9D9D9"/>
                </a:solidFill>
              </a:rPr>
              <a:t>Not FDA approved</a:t>
            </a:r>
          </a:p>
        </p:txBody>
      </p:sp>
      <p:sp>
        <p:nvSpPr>
          <p:cNvPr id="53260" name="TextBox 1"/>
          <p:cNvSpPr txBox="1">
            <a:spLocks noChangeArrowheads="1"/>
          </p:cNvSpPr>
          <p:nvPr/>
        </p:nvSpPr>
        <p:spPr bwMode="auto">
          <a:xfrm>
            <a:off x="4762500" y="3429006"/>
            <a:ext cx="6553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a:t>FDA approved</a:t>
            </a:r>
          </a:p>
        </p:txBody>
      </p:sp>
      <p:sp>
        <p:nvSpPr>
          <p:cNvPr id="53261" name="TextBox 16"/>
          <p:cNvSpPr txBox="1">
            <a:spLocks noChangeArrowheads="1"/>
          </p:cNvSpPr>
          <p:nvPr/>
        </p:nvSpPr>
        <p:spPr bwMode="auto">
          <a:xfrm>
            <a:off x="5133976" y="4876801"/>
            <a:ext cx="1724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Aft>
                <a:spcPts val="1800"/>
              </a:spcAft>
            </a:pPr>
            <a:r>
              <a:rPr lang="en-US" sz="1800" dirty="0" smtClean="0">
                <a:solidFill>
                  <a:srgbClr val="FF0000"/>
                </a:solidFill>
              </a:rPr>
              <a:t>75 </a:t>
            </a:r>
            <a:r>
              <a:rPr lang="en-US" sz="1800" dirty="0">
                <a:solidFill>
                  <a:srgbClr val="FF0000"/>
                </a:solidFill>
              </a:rPr>
              <a:t>mg bid</a:t>
            </a:r>
          </a:p>
        </p:txBody>
      </p:sp>
      <p:sp>
        <p:nvSpPr>
          <p:cNvPr id="18" name="Rectangle 17"/>
          <p:cNvSpPr>
            <a:spLocks noChangeArrowheads="1"/>
          </p:cNvSpPr>
          <p:nvPr/>
        </p:nvSpPr>
        <p:spPr bwMode="auto">
          <a:xfrm>
            <a:off x="4371997" y="1828800"/>
            <a:ext cx="3190875" cy="4800600"/>
          </a:xfrm>
          <a:prstGeom prst="rect">
            <a:avLst/>
          </a:prstGeom>
          <a:noFill/>
          <a:ln w="9525">
            <a:solidFill>
              <a:srgbClr val="000000"/>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400">
              <a:solidFill>
                <a:schemeClr val="lt1"/>
              </a:solidFill>
              <a:latin typeface="+mn-lt"/>
              <a:ea typeface="+mn-ea"/>
              <a:cs typeface="+mn-cs"/>
            </a:endParaRPr>
          </a:p>
        </p:txBody>
      </p:sp>
      <p:sp>
        <p:nvSpPr>
          <p:cNvPr id="17" name="TextBox 16"/>
          <p:cNvSpPr txBox="1">
            <a:spLocks noChangeArrowheads="1"/>
          </p:cNvSpPr>
          <p:nvPr/>
        </p:nvSpPr>
        <p:spPr bwMode="auto">
          <a:xfrm>
            <a:off x="5133976" y="4114801"/>
            <a:ext cx="1724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Aft>
                <a:spcPts val="1800"/>
              </a:spcAft>
            </a:pPr>
            <a:r>
              <a:rPr lang="en-US" sz="1800" dirty="0">
                <a:solidFill>
                  <a:srgbClr val="FF0000"/>
                </a:solidFill>
              </a:rPr>
              <a:t>150 mg bid</a:t>
            </a:r>
          </a:p>
        </p:txBody>
      </p:sp>
      <p:sp>
        <p:nvSpPr>
          <p:cNvPr id="19" name="TextBox 37"/>
          <p:cNvSpPr txBox="1">
            <a:spLocks noChangeArrowheads="1"/>
          </p:cNvSpPr>
          <p:nvPr/>
        </p:nvSpPr>
        <p:spPr bwMode="auto">
          <a:xfrm>
            <a:off x="6858004" y="4857690"/>
            <a:ext cx="2552700" cy="400110"/>
          </a:xfrm>
          <a:prstGeom prst="rect">
            <a:avLst/>
          </a:prstGeom>
          <a:solidFill>
            <a:srgbClr val="FFE8DF"/>
          </a:solidFill>
          <a:ln w="9525">
            <a:solidFill>
              <a:srgbClr val="000000"/>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130000"/>
              </a:lnSpc>
            </a:pPr>
            <a:r>
              <a:rPr lang="en-US" sz="1600" b="0" dirty="0" smtClean="0"/>
              <a:t>If GFR 15-30 mL/min</a:t>
            </a:r>
            <a:endParaRPr lang="en-US" sz="1400" dirty="0"/>
          </a:p>
        </p:txBody>
      </p:sp>
      <p:sp>
        <p:nvSpPr>
          <p:cNvPr id="20" name="TextBox 37"/>
          <p:cNvSpPr txBox="1">
            <a:spLocks noChangeArrowheads="1"/>
          </p:cNvSpPr>
          <p:nvPr/>
        </p:nvSpPr>
        <p:spPr bwMode="auto">
          <a:xfrm>
            <a:off x="6858004" y="4114800"/>
            <a:ext cx="2552700" cy="400110"/>
          </a:xfrm>
          <a:prstGeom prst="rect">
            <a:avLst/>
          </a:prstGeom>
          <a:solidFill>
            <a:srgbClr val="FFE8DF"/>
          </a:solidFill>
          <a:ln w="9525">
            <a:solidFill>
              <a:srgbClr val="000000"/>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130000"/>
              </a:lnSpc>
            </a:pPr>
            <a:r>
              <a:rPr lang="en-US" sz="1600" b="0" dirty="0" smtClean="0"/>
              <a:t>If GFR &gt; 30 mL/min</a:t>
            </a:r>
            <a:endParaRPr lang="en-US" sz="1400" dirty="0"/>
          </a:p>
        </p:txBody>
      </p:sp>
      <p:sp>
        <p:nvSpPr>
          <p:cNvPr id="21" name="TextBox 20"/>
          <p:cNvSpPr txBox="1">
            <a:spLocks noChangeArrowheads="1"/>
          </p:cNvSpPr>
          <p:nvPr/>
        </p:nvSpPr>
        <p:spPr bwMode="auto">
          <a:xfrm>
            <a:off x="5133976" y="2513054"/>
            <a:ext cx="1724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Aft>
                <a:spcPts val="1800"/>
              </a:spcAft>
            </a:pPr>
            <a:r>
              <a:rPr lang="en-US" sz="1800" dirty="0">
                <a:solidFill>
                  <a:srgbClr val="FF0000"/>
                </a:solidFill>
              </a:rPr>
              <a:t>150 mg bid</a:t>
            </a:r>
          </a:p>
        </p:txBody>
      </p:sp>
      <p:sp>
        <p:nvSpPr>
          <p:cNvPr id="22" name="TextBox 37"/>
          <p:cNvSpPr txBox="1">
            <a:spLocks noChangeArrowheads="1"/>
          </p:cNvSpPr>
          <p:nvPr/>
        </p:nvSpPr>
        <p:spPr bwMode="auto">
          <a:xfrm>
            <a:off x="6858004" y="2513053"/>
            <a:ext cx="2552700" cy="400110"/>
          </a:xfrm>
          <a:prstGeom prst="rect">
            <a:avLst/>
          </a:prstGeom>
          <a:solidFill>
            <a:srgbClr val="FFE8DF"/>
          </a:solidFill>
          <a:ln w="9525">
            <a:solidFill>
              <a:srgbClr val="000000"/>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130000"/>
              </a:lnSpc>
            </a:pPr>
            <a:r>
              <a:rPr lang="en-US" sz="1600" b="0" dirty="0" smtClean="0"/>
              <a:t>If GFR &gt; 30 mL/min</a:t>
            </a:r>
            <a:endParaRPr lang="en-US" sz="1400" dirty="0"/>
          </a:p>
        </p:txBody>
      </p:sp>
    </p:spTree>
    <p:extLst>
      <p:ext uri="{BB962C8B-B14F-4D97-AF65-F5344CB8AC3E}">
        <p14:creationId xmlns:p14="http://schemas.microsoft.com/office/powerpoint/2010/main" val="3881237210"/>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5" name="TextBox 1"/>
          <p:cNvSpPr txBox="1">
            <a:spLocks noChangeArrowheads="1"/>
          </p:cNvSpPr>
          <p:nvPr/>
        </p:nvSpPr>
        <p:spPr bwMode="auto">
          <a:xfrm>
            <a:off x="4371979" y="2083633"/>
            <a:ext cx="6553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smtClean="0"/>
              <a:t>FDA </a:t>
            </a:r>
            <a:r>
              <a:rPr lang="en-US" sz="2200" dirty="0"/>
              <a:t>approved</a:t>
            </a:r>
          </a:p>
        </p:txBody>
      </p:sp>
      <p:sp>
        <p:nvSpPr>
          <p:cNvPr id="53259" name="TextBox 1"/>
          <p:cNvSpPr txBox="1">
            <a:spLocks noChangeArrowheads="1"/>
          </p:cNvSpPr>
          <p:nvPr/>
        </p:nvSpPr>
        <p:spPr bwMode="auto">
          <a:xfrm>
            <a:off x="4838700" y="5817436"/>
            <a:ext cx="6553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smtClean="0"/>
              <a:t>FDA approved</a:t>
            </a:r>
            <a:endParaRPr lang="en-US" sz="2200" dirty="0"/>
          </a:p>
        </p:txBody>
      </p:sp>
      <p:sp>
        <p:nvSpPr>
          <p:cNvPr id="53260" name="TextBox 1"/>
          <p:cNvSpPr txBox="1">
            <a:spLocks noChangeArrowheads="1"/>
          </p:cNvSpPr>
          <p:nvPr/>
        </p:nvSpPr>
        <p:spPr bwMode="auto">
          <a:xfrm>
            <a:off x="4762500" y="3429006"/>
            <a:ext cx="6553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a:t>FDA approved</a:t>
            </a:r>
          </a:p>
        </p:txBody>
      </p:sp>
      <p:sp>
        <p:nvSpPr>
          <p:cNvPr id="53261" name="TextBox 16"/>
          <p:cNvSpPr txBox="1">
            <a:spLocks noChangeArrowheads="1"/>
          </p:cNvSpPr>
          <p:nvPr/>
        </p:nvSpPr>
        <p:spPr bwMode="auto">
          <a:xfrm>
            <a:off x="4981576" y="4114839"/>
            <a:ext cx="15240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Aft>
                <a:spcPts val="1800"/>
              </a:spcAft>
            </a:pPr>
            <a:r>
              <a:rPr lang="en-US" sz="1800" dirty="0" smtClean="0">
                <a:solidFill>
                  <a:srgbClr val="FF0000"/>
                </a:solidFill>
              </a:rPr>
              <a:t>5 mg bid</a:t>
            </a:r>
          </a:p>
          <a:p>
            <a:pPr eaLnBrk="1" hangingPunct="1">
              <a:spcAft>
                <a:spcPts val="1800"/>
              </a:spcAft>
            </a:pPr>
            <a:r>
              <a:rPr lang="en-US" sz="1800" dirty="0" smtClean="0">
                <a:solidFill>
                  <a:srgbClr val="FF0000"/>
                </a:solidFill>
              </a:rPr>
              <a:t>2.5 mg bid</a:t>
            </a:r>
            <a:endParaRPr lang="en-US" sz="1800" dirty="0">
              <a:solidFill>
                <a:srgbClr val="FF0000"/>
              </a:solidFill>
            </a:endParaRPr>
          </a:p>
        </p:txBody>
      </p:sp>
      <p:sp>
        <p:nvSpPr>
          <p:cNvPr id="18" name="Rectangle 17"/>
          <p:cNvSpPr>
            <a:spLocks noChangeArrowheads="1"/>
          </p:cNvSpPr>
          <p:nvPr/>
        </p:nvSpPr>
        <p:spPr bwMode="auto">
          <a:xfrm>
            <a:off x="4200530" y="1828800"/>
            <a:ext cx="3163888" cy="4800600"/>
          </a:xfrm>
          <a:prstGeom prst="rect">
            <a:avLst/>
          </a:prstGeom>
          <a:noFill/>
          <a:ln w="9525">
            <a:solidFill>
              <a:srgbClr val="000000"/>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400">
              <a:solidFill>
                <a:schemeClr val="lt1"/>
              </a:solidFill>
              <a:latin typeface="+mn-lt"/>
              <a:ea typeface="+mn-ea"/>
              <a:cs typeface="+mn-cs"/>
            </a:endParaRPr>
          </a:p>
        </p:txBody>
      </p:sp>
      <p:sp>
        <p:nvSpPr>
          <p:cNvPr id="17"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19"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21" name="Group 51"/>
          <p:cNvGrpSpPr>
            <a:grpSpLocks/>
          </p:cNvGrpSpPr>
          <p:nvPr/>
        </p:nvGrpSpPr>
        <p:grpSpPr bwMode="auto">
          <a:xfrm>
            <a:off x="-215896" y="0"/>
            <a:ext cx="10845800" cy="914400"/>
            <a:chOff x="-215900" y="1752600"/>
            <a:chExt cx="10845800" cy="914400"/>
          </a:xfrm>
        </p:grpSpPr>
        <p:sp>
          <p:nvSpPr>
            <p:cNvPr id="22"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23" name="Rectangle 4"/>
            <p:cNvSpPr>
              <a:spLocks noChangeArrowheads="1"/>
            </p:cNvSpPr>
            <p:nvPr/>
          </p:nvSpPr>
          <p:spPr bwMode="auto">
            <a:xfrm>
              <a:off x="600259"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Apixaban</a:t>
              </a:r>
              <a:endParaRPr lang="en-US" sz="3000" dirty="0">
                <a:solidFill>
                  <a:schemeClr val="bg1"/>
                </a:solidFill>
              </a:endParaRPr>
            </a:p>
          </p:txBody>
        </p:sp>
      </p:grpSp>
      <p:sp>
        <p:nvSpPr>
          <p:cNvPr id="25" name="TextBox 37"/>
          <p:cNvSpPr txBox="1">
            <a:spLocks noChangeArrowheads="1"/>
          </p:cNvSpPr>
          <p:nvPr/>
        </p:nvSpPr>
        <p:spPr bwMode="auto">
          <a:xfrm>
            <a:off x="7458086" y="4495800"/>
            <a:ext cx="2733675" cy="1360372"/>
          </a:xfrm>
          <a:prstGeom prst="rect">
            <a:avLst/>
          </a:prstGeom>
          <a:solidFill>
            <a:srgbClr val="FFE8DF"/>
          </a:solidFill>
          <a:ln w="9525">
            <a:solidFill>
              <a:srgbClr val="000000"/>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130000"/>
              </a:lnSpc>
            </a:pPr>
            <a:r>
              <a:rPr lang="en-US" sz="1600" b="0" dirty="0" smtClean="0"/>
              <a:t>If ≥ 2 criteria present:</a:t>
            </a:r>
          </a:p>
          <a:p>
            <a:pPr marL="342900" indent="-223838" eaLnBrk="1" hangingPunct="1">
              <a:lnSpc>
                <a:spcPct val="130000"/>
              </a:lnSpc>
              <a:buFont typeface="+mj-lt"/>
              <a:buAutoNum type="arabicPeriod"/>
            </a:pPr>
            <a:r>
              <a:rPr lang="en-US" sz="1600" b="0" dirty="0" smtClean="0">
                <a:solidFill>
                  <a:srgbClr val="FF0000"/>
                </a:solidFill>
              </a:rPr>
              <a:t>≥ 80 years of age</a:t>
            </a:r>
          </a:p>
          <a:p>
            <a:pPr marL="342900" indent="-223838" eaLnBrk="1" hangingPunct="1">
              <a:lnSpc>
                <a:spcPct val="130000"/>
              </a:lnSpc>
              <a:buFont typeface="+mj-lt"/>
              <a:buAutoNum type="arabicPeriod"/>
            </a:pPr>
            <a:r>
              <a:rPr lang="en-US" sz="1600" b="0" dirty="0" smtClean="0"/>
              <a:t>Weight ≤ 60 kg</a:t>
            </a:r>
          </a:p>
          <a:p>
            <a:pPr marL="342900" indent="-223838" eaLnBrk="1" hangingPunct="1">
              <a:lnSpc>
                <a:spcPct val="130000"/>
              </a:lnSpc>
              <a:buFont typeface="+mj-lt"/>
              <a:buAutoNum type="arabicPeriod"/>
            </a:pPr>
            <a:r>
              <a:rPr lang="en-US" sz="1600" b="0" dirty="0" err="1" smtClean="0">
                <a:solidFill>
                  <a:srgbClr val="FF0000"/>
                </a:solidFill>
              </a:rPr>
              <a:t>Creat</a:t>
            </a:r>
            <a:r>
              <a:rPr lang="en-US" sz="1600" b="0" dirty="0" smtClean="0">
                <a:solidFill>
                  <a:srgbClr val="FF0000"/>
                </a:solidFill>
              </a:rPr>
              <a:t> </a:t>
            </a:r>
            <a:r>
              <a:rPr lang="en-US" sz="1600" b="0" dirty="0">
                <a:solidFill>
                  <a:srgbClr val="FF0000"/>
                </a:solidFill>
              </a:rPr>
              <a:t>≥ </a:t>
            </a:r>
            <a:r>
              <a:rPr lang="en-US" sz="1600" b="0" dirty="0" smtClean="0">
                <a:solidFill>
                  <a:srgbClr val="FF0000"/>
                </a:solidFill>
              </a:rPr>
              <a:t>1.5 mg/dL</a:t>
            </a:r>
            <a:endParaRPr lang="en-US" sz="1400" dirty="0">
              <a:solidFill>
                <a:srgbClr val="FF0000"/>
              </a:solidFill>
            </a:endParaRPr>
          </a:p>
        </p:txBody>
      </p:sp>
      <p:pic>
        <p:nvPicPr>
          <p:cNvPr id="2" name="Picture 1" descr="eliqu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228600"/>
            <a:ext cx="1871386" cy="1498600"/>
          </a:xfrm>
          <a:prstGeom prst="rect">
            <a:avLst/>
          </a:prstGeom>
          <a:ln>
            <a:solidFill>
              <a:schemeClr val="tx1"/>
            </a:solidFill>
          </a:ln>
        </p:spPr>
      </p:pic>
      <p:sp>
        <p:nvSpPr>
          <p:cNvPr id="27" name="TextBox 10"/>
          <p:cNvSpPr txBox="1">
            <a:spLocks noChangeArrowheads="1"/>
          </p:cNvSpPr>
          <p:nvPr/>
        </p:nvSpPr>
        <p:spPr bwMode="auto">
          <a:xfrm>
            <a:off x="342900" y="1802646"/>
            <a:ext cx="4114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2200" dirty="0"/>
          </a:p>
          <a:p>
            <a:pPr eaLnBrk="1" hangingPunct="1"/>
            <a:r>
              <a:rPr lang="en-US" sz="2200" dirty="0" smtClean="0"/>
              <a:t>1.  VTE Treatment</a:t>
            </a:r>
            <a:endParaRPr lang="en-US" sz="2200" dirty="0"/>
          </a:p>
        </p:txBody>
      </p:sp>
      <p:sp>
        <p:nvSpPr>
          <p:cNvPr id="28" name="TextBox 12"/>
          <p:cNvSpPr txBox="1">
            <a:spLocks noChangeArrowheads="1"/>
          </p:cNvSpPr>
          <p:nvPr/>
        </p:nvSpPr>
        <p:spPr bwMode="auto">
          <a:xfrm>
            <a:off x="419100" y="3684592"/>
            <a:ext cx="2667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a:t>2. </a:t>
            </a:r>
            <a:r>
              <a:rPr lang="en-US" sz="2200" dirty="0" smtClean="0"/>
              <a:t> A. Fib</a:t>
            </a:r>
            <a:endParaRPr lang="en-US" sz="2200" dirty="0"/>
          </a:p>
        </p:txBody>
      </p:sp>
      <p:sp>
        <p:nvSpPr>
          <p:cNvPr id="29" name="TextBox 13"/>
          <p:cNvSpPr txBox="1">
            <a:spLocks noChangeArrowheads="1"/>
          </p:cNvSpPr>
          <p:nvPr/>
        </p:nvSpPr>
        <p:spPr bwMode="auto">
          <a:xfrm>
            <a:off x="419100" y="5943640"/>
            <a:ext cx="31813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200" dirty="0" smtClean="0"/>
              <a:t>3.  VTE prevention</a:t>
            </a:r>
            <a:endParaRPr lang="en-US" sz="2200" dirty="0"/>
          </a:p>
        </p:txBody>
      </p:sp>
      <p:sp>
        <p:nvSpPr>
          <p:cNvPr id="24" name="TextBox 16"/>
          <p:cNvSpPr txBox="1">
            <a:spLocks noChangeArrowheads="1"/>
          </p:cNvSpPr>
          <p:nvPr/>
        </p:nvSpPr>
        <p:spPr bwMode="auto">
          <a:xfrm>
            <a:off x="6505575" y="1981200"/>
            <a:ext cx="368618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Aft>
                <a:spcPts val="1800"/>
              </a:spcAft>
            </a:pPr>
            <a:r>
              <a:rPr lang="en-US" sz="1800" dirty="0" smtClean="0">
                <a:solidFill>
                  <a:srgbClr val="FF0000"/>
                </a:solidFill>
              </a:rPr>
              <a:t>10 mg bid x 1 </a:t>
            </a:r>
            <a:r>
              <a:rPr lang="en-US" sz="1800" dirty="0" err="1" smtClean="0">
                <a:solidFill>
                  <a:srgbClr val="FF0000"/>
                </a:solidFill>
              </a:rPr>
              <a:t>wk</a:t>
            </a:r>
            <a:r>
              <a:rPr lang="en-US" sz="1800" dirty="0" smtClean="0">
                <a:solidFill>
                  <a:srgbClr val="FF0000"/>
                </a:solidFill>
              </a:rPr>
              <a:t>; then 5 mg bid</a:t>
            </a:r>
          </a:p>
          <a:p>
            <a:pPr eaLnBrk="1" hangingPunct="1">
              <a:spcAft>
                <a:spcPts val="1800"/>
              </a:spcAft>
            </a:pPr>
            <a:r>
              <a:rPr lang="en-US" sz="1800" dirty="0" smtClean="0">
                <a:solidFill>
                  <a:srgbClr val="FF0000"/>
                </a:solidFill>
              </a:rPr>
              <a:t>2.5 mg bid</a:t>
            </a:r>
            <a:endParaRPr lang="en-US" sz="1800" dirty="0">
              <a:solidFill>
                <a:srgbClr val="FF0000"/>
              </a:solidFill>
            </a:endParaRPr>
          </a:p>
        </p:txBody>
      </p:sp>
      <p:sp>
        <p:nvSpPr>
          <p:cNvPr id="3" name="Rectangle 2"/>
          <p:cNvSpPr/>
          <p:nvPr/>
        </p:nvSpPr>
        <p:spPr>
          <a:xfrm>
            <a:off x="4991100" y="6260068"/>
            <a:ext cx="1326204" cy="369332"/>
          </a:xfrm>
          <a:prstGeom prst="rect">
            <a:avLst/>
          </a:prstGeom>
        </p:spPr>
        <p:txBody>
          <a:bodyPr wrap="none">
            <a:spAutoFit/>
          </a:bodyPr>
          <a:lstStyle/>
          <a:p>
            <a:pPr eaLnBrk="1" hangingPunct="1">
              <a:spcAft>
                <a:spcPts val="1800"/>
              </a:spcAft>
            </a:pPr>
            <a:r>
              <a:rPr lang="en-US" sz="1800" dirty="0">
                <a:solidFill>
                  <a:srgbClr val="FF0000"/>
                </a:solidFill>
              </a:rPr>
              <a:t>2.5 mg bid</a:t>
            </a:r>
          </a:p>
        </p:txBody>
      </p:sp>
    </p:spTree>
    <p:extLst>
      <p:ext uri="{BB962C8B-B14F-4D97-AF65-F5344CB8AC3E}">
        <p14:creationId xmlns:p14="http://schemas.microsoft.com/office/powerpoint/2010/main" val="3655212200"/>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7"/>
          <p:cNvSpPr txBox="1">
            <a:spLocks noChangeArrowheads="1"/>
          </p:cNvSpPr>
          <p:nvPr/>
        </p:nvSpPr>
        <p:spPr bwMode="auto">
          <a:xfrm>
            <a:off x="246068" y="3135313"/>
            <a:ext cx="2571743" cy="1200150"/>
          </a:xfrm>
          <a:prstGeom prst="rect">
            <a:avLst/>
          </a:prstGeom>
          <a:solidFill>
            <a:schemeClr val="bg1">
              <a:lumMod val="95000"/>
            </a:schemeClr>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2400" dirty="0" smtClean="0">
                <a:solidFill>
                  <a:srgbClr val="FF0000"/>
                </a:solidFill>
              </a:rPr>
              <a:t>Q1:  </a:t>
            </a:r>
          </a:p>
          <a:p>
            <a:pPr eaLnBrk="1" hangingPunct="1">
              <a:defRPr/>
            </a:pPr>
            <a:r>
              <a:rPr lang="en-US" sz="2400" b="0" dirty="0" smtClean="0"/>
              <a:t>Outpatient </a:t>
            </a:r>
          </a:p>
          <a:p>
            <a:pPr eaLnBrk="1" hangingPunct="1">
              <a:defRPr/>
            </a:pPr>
            <a:r>
              <a:rPr lang="en-US" sz="2400" b="0" i="1" dirty="0" smtClean="0"/>
              <a:t>or</a:t>
            </a:r>
            <a:r>
              <a:rPr lang="en-US" sz="2400" b="0" dirty="0" smtClean="0"/>
              <a:t> inpatient?</a:t>
            </a:r>
          </a:p>
        </p:txBody>
      </p:sp>
      <p:sp>
        <p:nvSpPr>
          <p:cNvPr id="71682" name="TextBox 11"/>
          <p:cNvSpPr txBox="1">
            <a:spLocks noChangeArrowheads="1"/>
          </p:cNvSpPr>
          <p:nvPr/>
        </p:nvSpPr>
        <p:spPr bwMode="auto">
          <a:xfrm>
            <a:off x="234954" y="4387880"/>
            <a:ext cx="2584359" cy="830997"/>
          </a:xfrm>
          <a:prstGeom prst="rect">
            <a:avLst/>
          </a:prstGeom>
          <a:solidFill>
            <a:srgbClr val="F2F2F2"/>
          </a:solidFill>
          <a:ln w="9525">
            <a:solidFill>
              <a:schemeClr val="tx1"/>
            </a:solidFill>
            <a:miter lim="800000"/>
            <a:headEnd/>
            <a:tailEnd/>
          </a:ln>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FF0000"/>
                </a:solidFill>
              </a:rPr>
              <a:t>Q2:  </a:t>
            </a:r>
          </a:p>
          <a:p>
            <a:pPr eaLnBrk="1" hangingPunct="1"/>
            <a:r>
              <a:rPr lang="en-US" sz="2400" b="0"/>
              <a:t>Thrombolytics?</a:t>
            </a:r>
          </a:p>
        </p:txBody>
      </p:sp>
      <p:sp>
        <p:nvSpPr>
          <p:cNvPr id="13" name="TextBox 12"/>
          <p:cNvSpPr txBox="1"/>
          <p:nvPr/>
        </p:nvSpPr>
        <p:spPr>
          <a:xfrm>
            <a:off x="190516" y="5281613"/>
            <a:ext cx="2638425" cy="1200328"/>
          </a:xfrm>
          <a:prstGeom prst="rect">
            <a:avLst/>
          </a:prstGeom>
          <a:solidFill>
            <a:schemeClr val="bg1">
              <a:lumMod val="95000"/>
            </a:schemeClr>
          </a:solidFill>
          <a:ln>
            <a:solidFill>
              <a:schemeClr val="tx1"/>
            </a:solidFill>
          </a:ln>
        </p:spPr>
        <p:txBody>
          <a:bodyPr wrap="square">
            <a:spAutoFit/>
          </a:bodyPr>
          <a:lstStyle/>
          <a:p>
            <a:pPr>
              <a:defRPr/>
            </a:pPr>
            <a:r>
              <a:rPr lang="en-US" sz="2400" dirty="0">
                <a:solidFill>
                  <a:srgbClr val="FF0000"/>
                </a:solidFill>
                <a:latin typeface="Arial" pitchFamily="34" charset="0"/>
                <a:ea typeface="ＭＳ Ｐゴシック" pitchFamily="34" charset="-128"/>
                <a:cs typeface="+mn-cs"/>
              </a:rPr>
              <a:t>Q3:  </a:t>
            </a:r>
          </a:p>
          <a:p>
            <a:pPr>
              <a:defRPr/>
            </a:pPr>
            <a:r>
              <a:rPr lang="en-US" sz="2400" b="0" dirty="0">
                <a:latin typeface="Arial" pitchFamily="34" charset="0"/>
                <a:ea typeface="ＭＳ Ｐゴシック" pitchFamily="34" charset="-128"/>
                <a:cs typeface="+mn-cs"/>
              </a:rPr>
              <a:t>LMWH/warfarin </a:t>
            </a:r>
            <a:r>
              <a:rPr lang="en-US" sz="2400" b="0" i="1" dirty="0">
                <a:latin typeface="Arial" pitchFamily="34" charset="0"/>
                <a:ea typeface="ＭＳ Ｐゴシック" pitchFamily="34" charset="-128"/>
                <a:cs typeface="+mn-cs"/>
              </a:rPr>
              <a:t>or</a:t>
            </a:r>
            <a:r>
              <a:rPr lang="en-US" sz="2400" b="0" dirty="0">
                <a:latin typeface="Arial" pitchFamily="34" charset="0"/>
                <a:ea typeface="ＭＳ Ｐゴシック" pitchFamily="34" charset="-128"/>
                <a:cs typeface="+mn-cs"/>
              </a:rPr>
              <a:t> </a:t>
            </a:r>
            <a:r>
              <a:rPr lang="en-US" sz="2400" b="0" dirty="0" smtClean="0">
                <a:latin typeface="Arial" pitchFamily="34" charset="0"/>
                <a:ea typeface="ＭＳ Ｐゴシック" pitchFamily="34" charset="-128"/>
                <a:cs typeface="+mn-cs"/>
              </a:rPr>
              <a:t>NOAC?</a:t>
            </a:r>
            <a:endParaRPr lang="en-US" sz="2400" b="0" dirty="0">
              <a:latin typeface="Arial" pitchFamily="34" charset="0"/>
              <a:ea typeface="ＭＳ Ｐゴシック" pitchFamily="34" charset="-128"/>
              <a:cs typeface="+mn-cs"/>
            </a:endParaRPr>
          </a:p>
        </p:txBody>
      </p:sp>
      <p:sp>
        <p:nvSpPr>
          <p:cNvPr id="14" name="TextBox 13"/>
          <p:cNvSpPr txBox="1"/>
          <p:nvPr/>
        </p:nvSpPr>
        <p:spPr>
          <a:xfrm>
            <a:off x="2938462" y="3149600"/>
            <a:ext cx="2290762" cy="1200150"/>
          </a:xfrm>
          <a:prstGeom prst="rect">
            <a:avLst/>
          </a:prstGeom>
          <a:solidFill>
            <a:schemeClr val="bg1">
              <a:lumMod val="95000"/>
            </a:schemeClr>
          </a:solidFill>
          <a:ln>
            <a:solidFill>
              <a:schemeClr val="tx1"/>
            </a:solidFill>
          </a:ln>
        </p:spPr>
        <p:txBody>
          <a:bodyPr wrap="square">
            <a:spAutoFit/>
          </a:bodyPr>
          <a:lstStyle/>
          <a:p>
            <a:pPr>
              <a:defRPr/>
            </a:pPr>
            <a:r>
              <a:rPr lang="en-US" sz="2400" dirty="0">
                <a:solidFill>
                  <a:srgbClr val="FF0000"/>
                </a:solidFill>
                <a:latin typeface="Arial" pitchFamily="34" charset="0"/>
                <a:ea typeface="ＭＳ Ｐゴシック" pitchFamily="34" charset="-128"/>
                <a:cs typeface="+mn-cs"/>
              </a:rPr>
              <a:t>Q4:  </a:t>
            </a:r>
          </a:p>
          <a:p>
            <a:pPr>
              <a:defRPr/>
            </a:pPr>
            <a:r>
              <a:rPr lang="en-US" sz="2400" b="0" dirty="0">
                <a:latin typeface="Arial" pitchFamily="34" charset="0"/>
                <a:ea typeface="ＭＳ Ｐゴシック" pitchFamily="34" charset="-128"/>
                <a:cs typeface="+mn-cs"/>
              </a:rPr>
              <a:t>Compression stockings?</a:t>
            </a:r>
          </a:p>
        </p:txBody>
      </p:sp>
      <p:sp>
        <p:nvSpPr>
          <p:cNvPr id="15" name="TextBox 14"/>
          <p:cNvSpPr txBox="1"/>
          <p:nvPr/>
        </p:nvSpPr>
        <p:spPr>
          <a:xfrm>
            <a:off x="5338976" y="3149600"/>
            <a:ext cx="2425700" cy="1200150"/>
          </a:xfrm>
          <a:prstGeom prst="rect">
            <a:avLst/>
          </a:prstGeom>
          <a:solidFill>
            <a:schemeClr val="bg1">
              <a:lumMod val="95000"/>
            </a:schemeClr>
          </a:solidFill>
          <a:ln>
            <a:solidFill>
              <a:schemeClr val="tx1"/>
            </a:solidFill>
          </a:ln>
        </p:spPr>
        <p:txBody>
          <a:bodyPr>
            <a:spAutoFit/>
          </a:bodyPr>
          <a:lstStyle/>
          <a:p>
            <a:pPr>
              <a:defRPr/>
            </a:pPr>
            <a:r>
              <a:rPr lang="en-US" sz="2400" dirty="0">
                <a:solidFill>
                  <a:srgbClr val="FF0000"/>
                </a:solidFill>
                <a:latin typeface="Arial" pitchFamily="34" charset="0"/>
                <a:ea typeface="ＭＳ Ｐゴシック" pitchFamily="34" charset="-128"/>
                <a:cs typeface="+mn-cs"/>
              </a:rPr>
              <a:t>Q5:  </a:t>
            </a:r>
          </a:p>
          <a:p>
            <a:pPr>
              <a:defRPr/>
            </a:pPr>
            <a:r>
              <a:rPr lang="en-US" sz="2400" b="0" dirty="0">
                <a:latin typeface="Arial" pitchFamily="34" charset="0"/>
                <a:ea typeface="ＭＳ Ｐゴシック" pitchFamily="34" charset="-128"/>
                <a:cs typeface="+mn-cs"/>
              </a:rPr>
              <a:t>D/c </a:t>
            </a:r>
            <a:r>
              <a:rPr lang="en-US" sz="2400" b="0" dirty="0" err="1">
                <a:latin typeface="Arial" pitchFamily="34" charset="0"/>
                <a:ea typeface="ＭＳ Ｐゴシック" pitchFamily="34" charset="-128"/>
                <a:cs typeface="+mn-cs"/>
              </a:rPr>
              <a:t>anticoag</a:t>
            </a:r>
            <a:r>
              <a:rPr lang="en-US" sz="2400" b="0" dirty="0">
                <a:latin typeface="Arial" pitchFamily="34" charset="0"/>
                <a:ea typeface="ＭＳ Ｐゴシック" pitchFamily="34" charset="-128"/>
                <a:cs typeface="+mn-cs"/>
              </a:rPr>
              <a:t> </a:t>
            </a:r>
            <a:r>
              <a:rPr lang="en-US" sz="2400" b="0" i="1" dirty="0">
                <a:latin typeface="Arial" pitchFamily="34" charset="0"/>
                <a:ea typeface="ＭＳ Ｐゴシック" pitchFamily="34" charset="-128"/>
                <a:cs typeface="+mn-cs"/>
              </a:rPr>
              <a:t>or </a:t>
            </a:r>
            <a:r>
              <a:rPr lang="en-US" sz="2400" b="0" dirty="0">
                <a:latin typeface="Arial" pitchFamily="34" charset="0"/>
                <a:ea typeface="ＭＳ Ｐゴシック" pitchFamily="34" charset="-128"/>
                <a:cs typeface="+mn-cs"/>
              </a:rPr>
              <a:t>long-term?</a:t>
            </a:r>
          </a:p>
        </p:txBody>
      </p:sp>
      <p:grpSp>
        <p:nvGrpSpPr>
          <p:cNvPr id="71686" name="Group 18"/>
          <p:cNvGrpSpPr>
            <a:grpSpLocks/>
          </p:cNvGrpSpPr>
          <p:nvPr/>
        </p:nvGrpSpPr>
        <p:grpSpPr bwMode="auto">
          <a:xfrm>
            <a:off x="114300" y="1143002"/>
            <a:ext cx="10172700" cy="1808163"/>
            <a:chOff x="709612" y="1519535"/>
            <a:chExt cx="9005888" cy="1807865"/>
          </a:xfrm>
        </p:grpSpPr>
        <p:cxnSp>
          <p:nvCxnSpPr>
            <p:cNvPr id="21" name="Straight Connector 20"/>
            <p:cNvCxnSpPr/>
            <p:nvPr/>
          </p:nvCxnSpPr>
          <p:spPr>
            <a:xfrm>
              <a:off x="799558" y="3098838"/>
              <a:ext cx="8915942" cy="0"/>
            </a:xfrm>
            <a:prstGeom prst="line">
              <a:avLst/>
            </a:prstGeom>
            <a:ln w="1270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Down Arrow 21"/>
            <p:cNvSpPr/>
            <p:nvPr/>
          </p:nvSpPr>
          <p:spPr>
            <a:xfrm>
              <a:off x="1014587" y="2057609"/>
              <a:ext cx="685842" cy="73647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1693" name="TextBox 8"/>
            <p:cNvSpPr txBox="1">
              <a:spLocks noChangeArrowheads="1"/>
            </p:cNvSpPr>
            <p:nvPr/>
          </p:nvSpPr>
          <p:spPr bwMode="auto">
            <a:xfrm>
              <a:off x="709612" y="1519535"/>
              <a:ext cx="1686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t>Diagnosis</a:t>
              </a:r>
            </a:p>
          </p:txBody>
        </p:sp>
        <p:sp>
          <p:nvSpPr>
            <p:cNvPr id="24" name="Oval 23"/>
            <p:cNvSpPr/>
            <p:nvPr/>
          </p:nvSpPr>
          <p:spPr>
            <a:xfrm>
              <a:off x="1146696"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5" name="Oval 24"/>
            <p:cNvSpPr/>
            <p:nvPr/>
          </p:nvSpPr>
          <p:spPr>
            <a:xfrm>
              <a:off x="3769197" y="2870275"/>
              <a:ext cx="456759"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1696" name="TextBox 41"/>
            <p:cNvSpPr txBox="1">
              <a:spLocks noChangeArrowheads="1"/>
            </p:cNvSpPr>
            <p:nvPr/>
          </p:nvSpPr>
          <p:spPr bwMode="auto">
            <a:xfrm>
              <a:off x="3056976" y="2001838"/>
              <a:ext cx="1725523" cy="8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few days later</a:t>
              </a:r>
            </a:p>
          </p:txBody>
        </p:sp>
        <p:sp>
          <p:nvSpPr>
            <p:cNvPr id="27" name="Oval 26"/>
            <p:cNvSpPr/>
            <p:nvPr/>
          </p:nvSpPr>
          <p:spPr>
            <a:xfrm>
              <a:off x="6049939" y="2870275"/>
              <a:ext cx="456760"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1698" name="TextBox 44"/>
            <p:cNvSpPr txBox="1">
              <a:spLocks noChangeArrowheads="1"/>
            </p:cNvSpPr>
            <p:nvPr/>
          </p:nvSpPr>
          <p:spPr bwMode="auto">
            <a:xfrm>
              <a:off x="5573677" y="2317750"/>
              <a:ext cx="1409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3 </a:t>
              </a:r>
              <a:r>
                <a:rPr lang="en-US" sz="2400" dirty="0" err="1"/>
                <a:t>mo</a:t>
              </a:r>
              <a:endParaRPr lang="en-US" sz="2400" dirty="0"/>
            </a:p>
          </p:txBody>
        </p:sp>
        <p:sp>
          <p:nvSpPr>
            <p:cNvPr id="29" name="Oval 28"/>
            <p:cNvSpPr/>
            <p:nvPr/>
          </p:nvSpPr>
          <p:spPr>
            <a:xfrm>
              <a:off x="8345547" y="2870275"/>
              <a:ext cx="456760" cy="457125"/>
            </a:xfrm>
            <a:prstGeom prst="ellipse">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71688"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71690"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chemeClr val="bg1"/>
                </a:solidFill>
              </a:rPr>
              <a:t>Patient</a:t>
            </a:r>
          </a:p>
        </p:txBody>
      </p:sp>
      <p:sp>
        <p:nvSpPr>
          <p:cNvPr id="23" name="TextBox 22"/>
          <p:cNvSpPr txBox="1"/>
          <p:nvPr/>
        </p:nvSpPr>
        <p:spPr>
          <a:xfrm>
            <a:off x="5314950" y="4419621"/>
            <a:ext cx="2425700" cy="830997"/>
          </a:xfrm>
          <a:prstGeom prst="rect">
            <a:avLst/>
          </a:prstGeom>
          <a:solidFill>
            <a:srgbClr val="F2F2F2"/>
          </a:solidFill>
          <a:ln>
            <a:solidFill>
              <a:schemeClr val="tx1"/>
            </a:solidFill>
          </a:ln>
        </p:spPr>
        <p:txBody>
          <a:bodyPr>
            <a:spAutoFit/>
          </a:bodyPr>
          <a:lstStyle/>
          <a:p>
            <a:pPr>
              <a:defRPr/>
            </a:pPr>
            <a:r>
              <a:rPr lang="en-US" sz="2400" dirty="0" smtClean="0">
                <a:solidFill>
                  <a:srgbClr val="FF0000"/>
                </a:solidFill>
                <a:latin typeface="Arial" pitchFamily="34" charset="0"/>
                <a:ea typeface="ＭＳ Ｐゴシック" pitchFamily="34" charset="-128"/>
                <a:cs typeface="+mn-cs"/>
              </a:rPr>
              <a:t>Q6:  </a:t>
            </a:r>
            <a:endParaRPr lang="en-US" sz="2400" dirty="0">
              <a:solidFill>
                <a:srgbClr val="FF0000"/>
              </a:solidFill>
              <a:latin typeface="Arial" pitchFamily="34" charset="0"/>
              <a:ea typeface="ＭＳ Ｐゴシック" pitchFamily="34" charset="-128"/>
              <a:cs typeface="+mn-cs"/>
            </a:endParaRPr>
          </a:p>
          <a:p>
            <a:pPr>
              <a:defRPr/>
            </a:pPr>
            <a:r>
              <a:rPr lang="en-US" sz="2400" b="0" dirty="0" smtClean="0">
                <a:latin typeface="Arial" pitchFamily="34" charset="0"/>
                <a:ea typeface="ＭＳ Ｐゴシック" pitchFamily="34" charset="-128"/>
                <a:cs typeface="+mn-cs"/>
              </a:rPr>
              <a:t>ASA?</a:t>
            </a:r>
            <a:endParaRPr lang="en-US" sz="2400" b="0" dirty="0">
              <a:latin typeface="Arial" pitchFamily="34" charset="0"/>
              <a:ea typeface="ＭＳ Ｐゴシック" pitchFamily="34" charset="-128"/>
              <a:cs typeface="+mn-cs"/>
            </a:endParaRPr>
          </a:p>
        </p:txBody>
      </p:sp>
      <p:sp>
        <p:nvSpPr>
          <p:cNvPr id="26" name="TextBox 25"/>
          <p:cNvSpPr txBox="1"/>
          <p:nvPr/>
        </p:nvSpPr>
        <p:spPr>
          <a:xfrm>
            <a:off x="7861300" y="3138288"/>
            <a:ext cx="2254250" cy="830997"/>
          </a:xfrm>
          <a:prstGeom prst="rect">
            <a:avLst/>
          </a:prstGeom>
          <a:solidFill>
            <a:schemeClr val="bg1">
              <a:lumMod val="95000"/>
            </a:schemeClr>
          </a:solidFill>
          <a:ln>
            <a:solidFill>
              <a:schemeClr val="tx1"/>
            </a:solidFill>
          </a:ln>
        </p:spPr>
        <p:txBody>
          <a:bodyPr wrap="square">
            <a:spAutoFit/>
          </a:bodyPr>
          <a:lstStyle/>
          <a:p>
            <a:pPr>
              <a:defRPr/>
            </a:pPr>
            <a:r>
              <a:rPr lang="en-US" sz="2400" dirty="0" smtClean="0">
                <a:solidFill>
                  <a:srgbClr val="FF0000"/>
                </a:solidFill>
                <a:latin typeface="Arial" pitchFamily="34" charset="0"/>
                <a:ea typeface="ＭＳ Ｐゴシック" pitchFamily="34" charset="-128"/>
                <a:cs typeface="+mn-cs"/>
              </a:rPr>
              <a:t>Q7:  </a:t>
            </a:r>
            <a:endParaRPr lang="en-US" sz="2400" dirty="0">
              <a:solidFill>
                <a:srgbClr val="FF0000"/>
              </a:solidFill>
              <a:latin typeface="Arial" pitchFamily="34" charset="0"/>
              <a:ea typeface="ＭＳ Ｐゴシック" pitchFamily="34" charset="-128"/>
              <a:cs typeface="+mn-cs"/>
            </a:endParaRPr>
          </a:p>
          <a:p>
            <a:pPr>
              <a:defRPr/>
            </a:pPr>
            <a:r>
              <a:rPr lang="en-US" sz="2400" b="0" dirty="0" smtClean="0">
                <a:latin typeface="Arial" pitchFamily="34" charset="0"/>
                <a:ea typeface="ＭＳ Ｐゴシック" pitchFamily="34" charset="-128"/>
                <a:cs typeface="+mn-cs"/>
              </a:rPr>
              <a:t>Surgery</a:t>
            </a:r>
            <a:endParaRPr lang="en-US" sz="2400" b="0" dirty="0">
              <a:latin typeface="Arial" pitchFamily="34" charset="0"/>
              <a:ea typeface="ＭＳ Ｐゴシック" pitchFamily="34" charset="-128"/>
              <a:cs typeface="+mn-cs"/>
            </a:endParaRPr>
          </a:p>
        </p:txBody>
      </p:sp>
      <p:sp>
        <p:nvSpPr>
          <p:cNvPr id="28" name="TextBox 27"/>
          <p:cNvSpPr txBox="1"/>
          <p:nvPr/>
        </p:nvSpPr>
        <p:spPr>
          <a:xfrm>
            <a:off x="7861300" y="4038621"/>
            <a:ext cx="2254250" cy="830997"/>
          </a:xfrm>
          <a:prstGeom prst="rect">
            <a:avLst/>
          </a:prstGeom>
          <a:solidFill>
            <a:srgbClr val="FFFFCC"/>
          </a:solidFill>
          <a:ln>
            <a:solidFill>
              <a:schemeClr val="tx1"/>
            </a:solidFill>
          </a:ln>
        </p:spPr>
        <p:txBody>
          <a:bodyPr wrap="square">
            <a:spAutoFit/>
          </a:bodyPr>
          <a:lstStyle/>
          <a:p>
            <a:pPr>
              <a:defRPr/>
            </a:pPr>
            <a:r>
              <a:rPr lang="en-US" sz="2400" dirty="0" smtClean="0">
                <a:solidFill>
                  <a:srgbClr val="FF0000"/>
                </a:solidFill>
                <a:latin typeface="Arial" pitchFamily="34" charset="0"/>
                <a:ea typeface="ＭＳ Ｐゴシック" pitchFamily="34" charset="-128"/>
                <a:cs typeface="+mn-cs"/>
              </a:rPr>
              <a:t>Q8:  </a:t>
            </a:r>
            <a:endParaRPr lang="en-US" sz="2400" dirty="0">
              <a:solidFill>
                <a:srgbClr val="FF0000"/>
              </a:solidFill>
              <a:latin typeface="Arial" pitchFamily="34" charset="0"/>
              <a:ea typeface="ＭＳ Ｐゴシック" pitchFamily="34" charset="-128"/>
              <a:cs typeface="+mn-cs"/>
            </a:endParaRPr>
          </a:p>
          <a:p>
            <a:pPr>
              <a:defRPr/>
            </a:pPr>
            <a:r>
              <a:rPr lang="en-US" sz="2400" b="0" dirty="0" smtClean="0">
                <a:latin typeface="Arial" pitchFamily="34" charset="0"/>
                <a:ea typeface="ＭＳ Ｐゴシック" pitchFamily="34" charset="-128"/>
                <a:cs typeface="+mn-cs"/>
              </a:rPr>
              <a:t>Major bleed</a:t>
            </a:r>
            <a:endParaRPr lang="en-US" sz="2400" b="0" dirty="0">
              <a:latin typeface="Arial" pitchFamily="34" charset="0"/>
              <a:ea typeface="ＭＳ Ｐゴシック" pitchFamily="34" charset="-128"/>
              <a:cs typeface="+mn-cs"/>
            </a:endParaRPr>
          </a:p>
        </p:txBody>
      </p:sp>
      <p:pic>
        <p:nvPicPr>
          <p:cNvPr id="30" name="Picture 20" descr="Intracranial bleed 114101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8225" y="5029219"/>
            <a:ext cx="1457325" cy="129540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TextBox 55"/>
          <p:cNvSpPr txBox="1">
            <a:spLocks noChangeArrowheads="1"/>
          </p:cNvSpPr>
          <p:nvPr/>
        </p:nvSpPr>
        <p:spPr bwMode="auto">
          <a:xfrm>
            <a:off x="7972425" y="1941370"/>
            <a:ext cx="2020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t>any time</a:t>
            </a:r>
          </a:p>
        </p:txBody>
      </p:sp>
    </p:spTree>
    <p:extLst>
      <p:ext uri="{BB962C8B-B14F-4D97-AF65-F5344CB8AC3E}">
        <p14:creationId xmlns:p14="http://schemas.microsoft.com/office/powerpoint/2010/main" val="2371820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17"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5"/>
          <p:cNvSpPr>
            <a:spLocks noChangeArrowheads="1"/>
          </p:cNvSpPr>
          <p:nvPr/>
        </p:nvSpPr>
        <p:spPr bwMode="auto">
          <a:xfrm>
            <a:off x="-215900"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19" name="Group 51"/>
          <p:cNvGrpSpPr>
            <a:grpSpLocks/>
          </p:cNvGrpSpPr>
          <p:nvPr/>
        </p:nvGrpSpPr>
        <p:grpSpPr bwMode="auto">
          <a:xfrm>
            <a:off x="-215900" y="0"/>
            <a:ext cx="10845800" cy="914400"/>
            <a:chOff x="-215900" y="1752600"/>
            <a:chExt cx="10845800" cy="914400"/>
          </a:xfrm>
        </p:grpSpPr>
        <p:sp>
          <p:nvSpPr>
            <p:cNvPr id="2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21" name="Rectangle 4"/>
            <p:cNvSpPr>
              <a:spLocks noChangeArrowheads="1"/>
            </p:cNvSpPr>
            <p:nvPr/>
          </p:nvSpPr>
          <p:spPr bwMode="auto">
            <a:xfrm>
              <a:off x="600259"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Major Bleeding on </a:t>
              </a:r>
              <a:r>
                <a:rPr lang="en-US" sz="3000" dirty="0" err="1" smtClean="0">
                  <a:solidFill>
                    <a:schemeClr val="bg1"/>
                  </a:solidFill>
                </a:rPr>
                <a:t>Dabigatran</a:t>
              </a:r>
              <a:endParaRPr lang="en-US" sz="3000" dirty="0">
                <a:solidFill>
                  <a:schemeClr val="bg1"/>
                </a:solidFill>
              </a:endParaRPr>
            </a:p>
          </p:txBody>
        </p:sp>
      </p:grpSp>
      <p:sp>
        <p:nvSpPr>
          <p:cNvPr id="2" name="Rectangle 1"/>
          <p:cNvSpPr/>
          <p:nvPr/>
        </p:nvSpPr>
        <p:spPr>
          <a:xfrm>
            <a:off x="5981700" y="6538096"/>
            <a:ext cx="4175246" cy="276999"/>
          </a:xfrm>
          <a:prstGeom prst="rect">
            <a:avLst/>
          </a:prstGeom>
        </p:spPr>
        <p:txBody>
          <a:bodyPr wrap="none">
            <a:spAutoFit/>
          </a:bodyPr>
          <a:lstStyle/>
          <a:p>
            <a:r>
              <a:rPr lang="en-US" b="0" dirty="0" smtClean="0"/>
              <a:t>[</a:t>
            </a:r>
            <a:r>
              <a:rPr lang="en-US" b="0" dirty="0" err="1" smtClean="0"/>
              <a:t>Majeed</a:t>
            </a:r>
            <a:r>
              <a:rPr lang="en-US" b="0" dirty="0" smtClean="0"/>
              <a:t> </a:t>
            </a:r>
            <a:r>
              <a:rPr lang="en-US" b="0" dirty="0"/>
              <a:t>A et </a:t>
            </a:r>
            <a:r>
              <a:rPr lang="en-US" b="0" dirty="0" smtClean="0"/>
              <a:t>al. </a:t>
            </a:r>
            <a:r>
              <a:rPr lang="fr-FR" b="0" dirty="0" smtClean="0"/>
              <a:t>Circulation</a:t>
            </a:r>
            <a:r>
              <a:rPr lang="fr-FR" b="0" dirty="0"/>
              <a:t>. 2013 </a:t>
            </a:r>
            <a:r>
              <a:rPr lang="fr-FR" b="0" dirty="0" err="1"/>
              <a:t>Nov</a:t>
            </a:r>
            <a:r>
              <a:rPr lang="fr-FR" b="0" dirty="0"/>
              <a:t> 19;128(21):</a:t>
            </a:r>
            <a:r>
              <a:rPr lang="fr-FR" b="0" dirty="0" smtClean="0"/>
              <a:t>2325-32]</a:t>
            </a:r>
            <a:endParaRPr lang="en-US" b="0"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 y="1143000"/>
            <a:ext cx="9182100" cy="5472564"/>
          </a:xfrm>
          <a:prstGeom prst="rect">
            <a:avLst/>
          </a:prstGeom>
        </p:spPr>
      </p:pic>
      <p:grpSp>
        <p:nvGrpSpPr>
          <p:cNvPr id="8" name="Group 7"/>
          <p:cNvGrpSpPr/>
          <p:nvPr/>
        </p:nvGrpSpPr>
        <p:grpSpPr>
          <a:xfrm>
            <a:off x="704850" y="4800600"/>
            <a:ext cx="5124450" cy="228600"/>
            <a:chOff x="704850" y="4800600"/>
            <a:chExt cx="5124450" cy="228600"/>
          </a:xfrm>
        </p:grpSpPr>
        <p:sp>
          <p:nvSpPr>
            <p:cNvPr id="13" name="Rectangle 12"/>
            <p:cNvSpPr/>
            <p:nvPr/>
          </p:nvSpPr>
          <p:spPr>
            <a:xfrm>
              <a:off x="704850" y="4800600"/>
              <a:ext cx="230505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037534" y="4800600"/>
              <a:ext cx="791766"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704850" y="5029200"/>
            <a:ext cx="5124450" cy="228600"/>
            <a:chOff x="704850" y="5029200"/>
            <a:chExt cx="5124450" cy="228600"/>
          </a:xfrm>
        </p:grpSpPr>
        <p:sp>
          <p:nvSpPr>
            <p:cNvPr id="14" name="Rectangle 13"/>
            <p:cNvSpPr/>
            <p:nvPr/>
          </p:nvSpPr>
          <p:spPr>
            <a:xfrm>
              <a:off x="704850" y="5029200"/>
              <a:ext cx="230505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37534" y="5029200"/>
              <a:ext cx="791766"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704850" y="2857500"/>
            <a:ext cx="5124450" cy="228600"/>
            <a:chOff x="704850" y="4800600"/>
            <a:chExt cx="5124450" cy="228600"/>
          </a:xfrm>
        </p:grpSpPr>
        <p:sp>
          <p:nvSpPr>
            <p:cNvPr id="25" name="Rectangle 24"/>
            <p:cNvSpPr/>
            <p:nvPr/>
          </p:nvSpPr>
          <p:spPr>
            <a:xfrm>
              <a:off x="704850" y="4800600"/>
              <a:ext cx="230505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037534" y="4800600"/>
              <a:ext cx="791766"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31218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7" charset="0"/>
              <a:ea typeface="Arial" pitchFamily="-107" charset="0"/>
              <a:cs typeface="+mn-cs"/>
            </a:endParaRPr>
          </a:p>
        </p:txBody>
      </p:sp>
      <p:sp>
        <p:nvSpPr>
          <p:cNvPr id="111618"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33" name="Rectangle 5"/>
          <p:cNvSpPr>
            <a:spLocks noChangeArrowheads="1"/>
          </p:cNvSpPr>
          <p:nvPr/>
        </p:nvSpPr>
        <p:spPr bwMode="auto">
          <a:xfrm>
            <a:off x="-215898"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grpSp>
        <p:nvGrpSpPr>
          <p:cNvPr id="111620" name="Group 51"/>
          <p:cNvGrpSpPr>
            <a:grpSpLocks/>
          </p:cNvGrpSpPr>
          <p:nvPr/>
        </p:nvGrpSpPr>
        <p:grpSpPr bwMode="auto">
          <a:xfrm>
            <a:off x="-215898" y="0"/>
            <a:ext cx="10845800" cy="914400"/>
            <a:chOff x="-215900" y="1752600"/>
            <a:chExt cx="10845800" cy="914400"/>
          </a:xfrm>
        </p:grpSpPr>
        <p:sp>
          <p:nvSpPr>
            <p:cNvPr id="53"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sp>
          <p:nvSpPr>
            <p:cNvPr id="111625"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err="1" smtClean="0">
                  <a:solidFill>
                    <a:schemeClr val="bg1"/>
                  </a:solidFill>
                </a:rPr>
                <a:t>Kcentra</a:t>
              </a:r>
              <a:r>
                <a:rPr lang="en-US" sz="3000" dirty="0" smtClean="0">
                  <a:solidFill>
                    <a:schemeClr val="bg1"/>
                  </a:solidFill>
                </a:rPr>
                <a:t>® Approval</a:t>
              </a:r>
              <a:endParaRPr lang="en-US" sz="3000" dirty="0">
                <a:solidFill>
                  <a:schemeClr val="bg1"/>
                </a:solidFill>
              </a:endParaRPr>
            </a:p>
          </p:txBody>
        </p:sp>
      </p:grpSp>
      <p:sp>
        <p:nvSpPr>
          <p:cNvPr id="16390" name="Text Box 3"/>
          <p:cNvSpPr txBox="1">
            <a:spLocks noChangeArrowheads="1"/>
          </p:cNvSpPr>
          <p:nvPr/>
        </p:nvSpPr>
        <p:spPr bwMode="auto">
          <a:xfrm>
            <a:off x="2635249" y="3910555"/>
            <a:ext cx="5937251" cy="538609"/>
          </a:xfrm>
          <a:prstGeom prst="rect">
            <a:avLst/>
          </a:prstGeom>
          <a:solidFill>
            <a:schemeClr val="bg1">
              <a:lumMod val="95000"/>
            </a:schemeClr>
          </a:solidFill>
          <a:ln w="9525">
            <a:solidFill>
              <a:srgbClr val="000000"/>
            </a:solidFill>
            <a:miter lim="800000"/>
            <a:headEnd/>
            <a:tailEnd/>
          </a:ln>
        </p:spPr>
        <p:txBody>
          <a:bodyPr wrap="square">
            <a:spAutoFit/>
          </a:bodyPr>
          <a:lstStyle/>
          <a:p>
            <a:pPr marL="457200" indent="-457200">
              <a:lnSpc>
                <a:spcPct val="125000"/>
              </a:lnSpc>
              <a:spcBef>
                <a:spcPct val="50000"/>
              </a:spcBef>
              <a:buFont typeface="+mj-lt"/>
              <a:buAutoNum type="arabicPeriod"/>
              <a:defRPr/>
            </a:pPr>
            <a:r>
              <a:rPr lang="en-US" sz="2400" i="1" dirty="0" smtClean="0">
                <a:solidFill>
                  <a:srgbClr val="C00000"/>
                </a:solidFill>
              </a:rPr>
              <a:t>Major Bleeding</a:t>
            </a:r>
            <a:r>
              <a:rPr lang="en-US" sz="2400" i="1" dirty="0">
                <a:solidFill>
                  <a:srgbClr val="C00000"/>
                </a:solidFill>
              </a:rPr>
              <a:t> </a:t>
            </a:r>
            <a:r>
              <a:rPr lang="en-US" sz="2400" b="0" dirty="0" smtClean="0">
                <a:solidFill>
                  <a:srgbClr val="000000"/>
                </a:solidFill>
              </a:rPr>
              <a:t>on warfarin</a:t>
            </a:r>
          </a:p>
        </p:txBody>
      </p:sp>
      <p:pic>
        <p:nvPicPr>
          <p:cNvPr id="10" name="Picture 9"/>
          <p:cNvPicPr>
            <a:picLocks noChangeAspect="1"/>
          </p:cNvPicPr>
          <p:nvPr/>
        </p:nvPicPr>
        <p:blipFill>
          <a:blip r:embed="rId3"/>
          <a:stretch>
            <a:fillRect/>
          </a:stretch>
        </p:blipFill>
        <p:spPr>
          <a:xfrm>
            <a:off x="0" y="-152400"/>
            <a:ext cx="2079126" cy="1384300"/>
          </a:xfrm>
          <a:prstGeom prst="rect">
            <a:avLst/>
          </a:prstGeom>
        </p:spPr>
      </p:pic>
      <p:sp>
        <p:nvSpPr>
          <p:cNvPr id="2" name="Rectangle 1"/>
          <p:cNvSpPr/>
          <p:nvPr/>
        </p:nvSpPr>
        <p:spPr>
          <a:xfrm>
            <a:off x="3514725" y="4529176"/>
            <a:ext cx="5143500" cy="276999"/>
          </a:xfrm>
          <a:prstGeom prst="rect">
            <a:avLst/>
          </a:prstGeom>
        </p:spPr>
        <p:txBody>
          <a:bodyPr>
            <a:spAutoFit/>
          </a:bodyPr>
          <a:lstStyle/>
          <a:p>
            <a:pPr algn="r"/>
            <a:r>
              <a:rPr lang="en-US" b="0" dirty="0" smtClean="0"/>
              <a:t>[Sarode </a:t>
            </a:r>
            <a:r>
              <a:rPr lang="en-US" b="0" dirty="0"/>
              <a:t>R et </a:t>
            </a:r>
            <a:r>
              <a:rPr lang="en-US" b="0" dirty="0" smtClean="0"/>
              <a:t>al. </a:t>
            </a:r>
            <a:r>
              <a:rPr lang="en-US" b="0" dirty="0"/>
              <a:t>Circulation </a:t>
            </a:r>
            <a:r>
              <a:rPr lang="en-US" b="0" dirty="0" smtClean="0"/>
              <a:t>2013;128:1234-1243]</a:t>
            </a:r>
            <a:endParaRPr lang="en-US" b="0" dirty="0"/>
          </a:p>
        </p:txBody>
      </p:sp>
      <p:sp>
        <p:nvSpPr>
          <p:cNvPr id="14" name="Text Box 3"/>
          <p:cNvSpPr txBox="1">
            <a:spLocks noChangeArrowheads="1"/>
          </p:cNvSpPr>
          <p:nvPr/>
        </p:nvSpPr>
        <p:spPr bwMode="auto">
          <a:xfrm>
            <a:off x="4286253" y="2146403"/>
            <a:ext cx="4200524" cy="553998"/>
          </a:xfrm>
          <a:prstGeom prst="rect">
            <a:avLst/>
          </a:prstGeom>
          <a:solidFill>
            <a:schemeClr val="bg1">
              <a:lumMod val="95000"/>
            </a:schemeClr>
          </a:solidFill>
          <a:ln w="9525">
            <a:solidFill>
              <a:srgbClr val="000000"/>
            </a:solidFill>
            <a:miter lim="800000"/>
            <a:headEnd/>
            <a:tailEnd/>
          </a:ln>
        </p:spPr>
        <p:txBody>
          <a:bodyPr wrap="square">
            <a:spAutoFit/>
          </a:bodyPr>
          <a:lstStyle/>
          <a:p>
            <a:pPr>
              <a:lnSpc>
                <a:spcPct val="125000"/>
              </a:lnSpc>
              <a:spcBef>
                <a:spcPct val="50000"/>
              </a:spcBef>
              <a:defRPr/>
            </a:pPr>
            <a:r>
              <a:rPr lang="en-US" sz="2400" b="0" dirty="0" smtClean="0"/>
              <a:t>April 2013 and Dec 2013</a:t>
            </a:r>
            <a:endParaRPr lang="en-US" sz="2400" b="0" dirty="0">
              <a:latin typeface="Arial" pitchFamily="-105" charset="0"/>
              <a:ea typeface="ＭＳ Ｐゴシック" pitchFamily="-105" charset="-128"/>
              <a:cs typeface="ＭＳ Ｐゴシック" pitchFamily="-105" charset="-128"/>
            </a:endParaRPr>
          </a:p>
        </p:txBody>
      </p:sp>
      <p:sp>
        <p:nvSpPr>
          <p:cNvPr id="15" name="Text Box 3"/>
          <p:cNvSpPr txBox="1">
            <a:spLocks noChangeArrowheads="1"/>
          </p:cNvSpPr>
          <p:nvPr/>
        </p:nvSpPr>
        <p:spPr bwMode="auto">
          <a:xfrm>
            <a:off x="2635249" y="5110975"/>
            <a:ext cx="5937251" cy="538609"/>
          </a:xfrm>
          <a:prstGeom prst="rect">
            <a:avLst/>
          </a:prstGeom>
          <a:solidFill>
            <a:schemeClr val="bg1">
              <a:lumMod val="95000"/>
            </a:schemeClr>
          </a:solidFill>
          <a:ln w="9525">
            <a:solidFill>
              <a:srgbClr val="000000"/>
            </a:solidFill>
            <a:miter lim="800000"/>
            <a:headEnd/>
            <a:tailEnd/>
          </a:ln>
        </p:spPr>
        <p:txBody>
          <a:bodyPr wrap="square">
            <a:spAutoFit/>
          </a:bodyPr>
          <a:lstStyle/>
          <a:p>
            <a:pPr marL="398463" indent="-398463">
              <a:lnSpc>
                <a:spcPct val="125000"/>
              </a:lnSpc>
              <a:spcBef>
                <a:spcPct val="50000"/>
              </a:spcBef>
              <a:defRPr/>
            </a:pPr>
            <a:r>
              <a:rPr lang="en-US" sz="2400" i="1" dirty="0" smtClean="0">
                <a:solidFill>
                  <a:srgbClr val="C00000"/>
                </a:solidFill>
              </a:rPr>
              <a:t>2.  Urgent Surgery</a:t>
            </a:r>
            <a:r>
              <a:rPr lang="en-US" sz="2400" i="1" dirty="0">
                <a:solidFill>
                  <a:srgbClr val="C00000"/>
                </a:solidFill>
              </a:rPr>
              <a:t> </a:t>
            </a:r>
            <a:r>
              <a:rPr lang="en-US" sz="2400" b="0" dirty="0" smtClean="0">
                <a:solidFill>
                  <a:srgbClr val="000000"/>
                </a:solidFill>
              </a:rPr>
              <a:t>on warfarin</a:t>
            </a:r>
            <a:endParaRPr lang="en-US" sz="2400" b="0"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735" y="2046767"/>
            <a:ext cx="1833166" cy="653634"/>
          </a:xfrm>
          <a:prstGeom prst="rect">
            <a:avLst/>
          </a:prstGeom>
        </p:spPr>
      </p:pic>
      <p:sp>
        <p:nvSpPr>
          <p:cNvPr id="20" name="TextBox 19"/>
          <p:cNvSpPr txBox="1"/>
          <p:nvPr/>
        </p:nvSpPr>
        <p:spPr>
          <a:xfrm>
            <a:off x="1863727" y="5720574"/>
            <a:ext cx="6686550" cy="276999"/>
          </a:xfrm>
          <a:prstGeom prst="rect">
            <a:avLst/>
          </a:prstGeom>
          <a:noFill/>
        </p:spPr>
        <p:txBody>
          <a:bodyPr wrap="square" rtlCol="0">
            <a:spAutoFit/>
          </a:bodyPr>
          <a:lstStyle/>
          <a:p>
            <a:pPr algn="r"/>
            <a:r>
              <a:rPr lang="en-US" b="0" dirty="0" smtClean="0"/>
              <a:t>[</a:t>
            </a:r>
            <a:r>
              <a:rPr lang="en-US" b="0" dirty="0" err="1"/>
              <a:t>Refaai</a:t>
            </a:r>
            <a:r>
              <a:rPr lang="en-US" b="0" dirty="0"/>
              <a:t> </a:t>
            </a:r>
            <a:r>
              <a:rPr lang="en-US" b="0" dirty="0" smtClean="0"/>
              <a:t>, MA e al. ASH 2013, abstract 3588]</a:t>
            </a:r>
            <a:endParaRPr lang="en-US" b="0" dirty="0"/>
          </a:p>
        </p:txBody>
      </p:sp>
    </p:spTree>
    <p:extLst>
      <p:ext uri="{BB962C8B-B14F-4D97-AF65-F5344CB8AC3E}">
        <p14:creationId xmlns:p14="http://schemas.microsoft.com/office/powerpoint/2010/main" val="305029085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dirty="0">
              <a:solidFill>
                <a:schemeClr val="bg1"/>
              </a:solidFill>
              <a:latin typeface="Arial" pitchFamily="-107" charset="0"/>
              <a:ea typeface="Arial" pitchFamily="-107" charset="0"/>
              <a:cs typeface="+mn-cs"/>
            </a:endParaRPr>
          </a:p>
        </p:txBody>
      </p:sp>
      <p:sp>
        <p:nvSpPr>
          <p:cNvPr id="111618"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33"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grpSp>
        <p:nvGrpSpPr>
          <p:cNvPr id="111620" name="Group 51"/>
          <p:cNvGrpSpPr>
            <a:grpSpLocks/>
          </p:cNvGrpSpPr>
          <p:nvPr/>
        </p:nvGrpSpPr>
        <p:grpSpPr bwMode="auto">
          <a:xfrm>
            <a:off x="-215896" y="0"/>
            <a:ext cx="10845800" cy="914400"/>
            <a:chOff x="-215900" y="1752600"/>
            <a:chExt cx="10845800" cy="914400"/>
          </a:xfrm>
        </p:grpSpPr>
        <p:sp>
          <p:nvSpPr>
            <p:cNvPr id="53"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7" charset="0"/>
                <a:ea typeface="Arial" pitchFamily="-107" charset="0"/>
                <a:cs typeface="+mn-cs"/>
              </a:endParaRPr>
            </a:p>
          </p:txBody>
        </p:sp>
        <p:sp>
          <p:nvSpPr>
            <p:cNvPr id="111625" name="Rectangle 4"/>
            <p:cNvSpPr>
              <a:spLocks noChangeArrowheads="1"/>
            </p:cNvSpPr>
            <p:nvPr/>
          </p:nvSpPr>
          <p:spPr bwMode="auto">
            <a:xfrm>
              <a:off x="723900" y="18288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err="1" smtClean="0">
                  <a:solidFill>
                    <a:schemeClr val="bg1"/>
                  </a:solidFill>
                </a:rPr>
                <a:t>Kcentra</a:t>
              </a:r>
              <a:r>
                <a:rPr lang="en-US" sz="3000" dirty="0" smtClean="0">
                  <a:solidFill>
                    <a:schemeClr val="bg1"/>
                  </a:solidFill>
                </a:rPr>
                <a:t>® Approval</a:t>
              </a:r>
              <a:endParaRPr lang="en-US" sz="3000" dirty="0">
                <a:solidFill>
                  <a:schemeClr val="bg1"/>
                </a:solidFill>
              </a:endParaRPr>
            </a:p>
          </p:txBody>
        </p:sp>
      </p:grpSp>
      <p:pic>
        <p:nvPicPr>
          <p:cNvPr id="10" name="Picture 9"/>
          <p:cNvPicPr>
            <a:picLocks noChangeAspect="1"/>
          </p:cNvPicPr>
          <p:nvPr/>
        </p:nvPicPr>
        <p:blipFill>
          <a:blip r:embed="rId3"/>
          <a:stretch>
            <a:fillRect/>
          </a:stretch>
        </p:blipFill>
        <p:spPr>
          <a:xfrm>
            <a:off x="0" y="-152400"/>
            <a:ext cx="2079126" cy="1384300"/>
          </a:xfrm>
          <a:prstGeom prst="rect">
            <a:avLst/>
          </a:prstGeom>
        </p:spPr>
      </p:pic>
      <p:sp>
        <p:nvSpPr>
          <p:cNvPr id="2" name="Rectangle 1"/>
          <p:cNvSpPr/>
          <p:nvPr/>
        </p:nvSpPr>
        <p:spPr>
          <a:xfrm>
            <a:off x="4504093" y="6075421"/>
            <a:ext cx="5143500" cy="276999"/>
          </a:xfrm>
          <a:prstGeom prst="rect">
            <a:avLst/>
          </a:prstGeom>
        </p:spPr>
        <p:txBody>
          <a:bodyPr>
            <a:spAutoFit/>
          </a:bodyPr>
          <a:lstStyle/>
          <a:p>
            <a:pPr algn="r"/>
            <a:r>
              <a:rPr lang="en-US" b="0" dirty="0" smtClean="0"/>
              <a:t>[Sarode </a:t>
            </a:r>
            <a:r>
              <a:rPr lang="en-US" b="0" dirty="0"/>
              <a:t>R et </a:t>
            </a:r>
            <a:r>
              <a:rPr lang="en-US" b="0" dirty="0" smtClean="0"/>
              <a:t>al. </a:t>
            </a:r>
            <a:r>
              <a:rPr lang="en-US" b="0" dirty="0"/>
              <a:t>Circulation </a:t>
            </a:r>
            <a:r>
              <a:rPr lang="en-US" b="0" dirty="0" smtClean="0"/>
              <a:t>2013;128:1234-1243]</a:t>
            </a:r>
            <a:endParaRPr lang="en-US" b="0" dirty="0"/>
          </a:p>
        </p:txBody>
      </p:sp>
      <p:grpSp>
        <p:nvGrpSpPr>
          <p:cNvPr id="18" name="Group 53"/>
          <p:cNvGrpSpPr>
            <a:grpSpLocks/>
          </p:cNvGrpSpPr>
          <p:nvPr/>
        </p:nvGrpSpPr>
        <p:grpSpPr bwMode="auto">
          <a:xfrm>
            <a:off x="-85721" y="5025929"/>
            <a:ext cx="10372726" cy="1407975"/>
            <a:chOff x="-12701" y="4876800"/>
            <a:chExt cx="9220201" cy="1407323"/>
          </a:xfrm>
        </p:grpSpPr>
        <p:sp>
          <p:nvSpPr>
            <p:cNvPr id="19" name="TextBox 19"/>
            <p:cNvSpPr txBox="1">
              <a:spLocks noChangeArrowheads="1"/>
            </p:cNvSpPr>
            <p:nvPr/>
          </p:nvSpPr>
          <p:spPr bwMode="auto">
            <a:xfrm>
              <a:off x="-12701" y="5715000"/>
              <a:ext cx="9220201" cy="569123"/>
            </a:xfrm>
            <a:prstGeom prst="rect">
              <a:avLst/>
            </a:prstGeom>
            <a:solidFill>
              <a:srgbClr val="FFB212"/>
            </a:solidFill>
            <a:ln w="38100">
              <a:solidFill>
                <a:srgbClr val="FF0000"/>
              </a:solidFill>
              <a:round/>
              <a:headEnd/>
              <a:tailEnd/>
            </a:ln>
          </p:spPr>
          <p:txBody>
            <a:bodyPr>
              <a:spAutoFit/>
            </a:bodyPr>
            <a:lstStyle>
              <a:lvl1pPr marL="342900" indent="-342900" eaLnBrk="0" hangingPunct="0">
                <a:defRPr sz="1200" b="1">
                  <a:solidFill>
                    <a:schemeClr val="tx1"/>
                  </a:solidFill>
                  <a:latin typeface="Arial" charset="0"/>
                  <a:ea typeface="ＭＳ Ｐゴシック" charset="0"/>
                  <a:cs typeface="ＭＳ Ｐゴシック" charset="0"/>
                </a:defRPr>
              </a:lvl1pPr>
              <a:lvl2pPr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lvl="1" eaLnBrk="1" hangingPunct="1">
                <a:lnSpc>
                  <a:spcPct val="135000"/>
                </a:lnSpc>
              </a:pPr>
              <a:r>
                <a:rPr lang="en-US" sz="2400" b="0" dirty="0" smtClean="0">
                  <a:solidFill>
                    <a:srgbClr val="000000"/>
                  </a:solidFill>
                </a:rPr>
                <a:t>Warfarin and major bleeding: PCC (</a:t>
              </a:r>
              <a:r>
                <a:rPr lang="en-US" sz="2400" b="0" dirty="0" err="1" smtClean="0">
                  <a:solidFill>
                    <a:srgbClr val="000000"/>
                  </a:solidFill>
                </a:rPr>
                <a:t>Kcentra</a:t>
              </a:r>
              <a:r>
                <a:rPr lang="en-US" sz="2400" b="0" dirty="0" smtClean="0">
                  <a:solidFill>
                    <a:srgbClr val="000000"/>
                  </a:solidFill>
                </a:rPr>
                <a:t>®)</a:t>
              </a:r>
              <a:endParaRPr lang="en-US" sz="2400" b="0" dirty="0">
                <a:solidFill>
                  <a:srgbClr val="000000"/>
                </a:solidFill>
              </a:endParaRPr>
            </a:p>
          </p:txBody>
        </p:sp>
        <p:pic>
          <p:nvPicPr>
            <p:cNvPr id="20" name="Picture 21" descr="stethosc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63" y="4876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2"/>
            <p:cNvSpPr>
              <a:spLocks noChangeArrowheads="1"/>
            </p:cNvSpPr>
            <p:nvPr/>
          </p:nvSpPr>
          <p:spPr bwMode="auto">
            <a:xfrm>
              <a:off x="778932" y="5175157"/>
              <a:ext cx="2422259" cy="46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t>Take Home point</a:t>
              </a:r>
              <a:endParaRPr lang="en-US" sz="2400" dirty="0"/>
            </a:p>
          </p:txBody>
        </p:sp>
      </p:grpSp>
    </p:spTree>
    <p:extLst>
      <p:ext uri="{BB962C8B-B14F-4D97-AF65-F5344CB8AC3E}">
        <p14:creationId xmlns:p14="http://schemas.microsoft.com/office/powerpoint/2010/main" val="384404649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71688"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71690"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smtClean="0">
                <a:solidFill>
                  <a:schemeClr val="bg1"/>
                </a:solidFill>
              </a:rPr>
              <a:t>Bleeding on Warfarin</a:t>
            </a:r>
            <a:endParaRPr lang="en-US" sz="3200" dirty="0">
              <a:solidFill>
                <a:schemeClr val="bg1"/>
              </a:solidFill>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100" y="2696767"/>
            <a:ext cx="7278124" cy="3995488"/>
          </a:xfrm>
          <a:prstGeom prst="rect">
            <a:avLst/>
          </a:prstGeom>
          <a:effectLst>
            <a:outerShdw blurRad="50800" dist="38100" dir="2700000" algn="tl" rotWithShape="0">
              <a:prstClr val="black">
                <a:alpha val="40000"/>
              </a:prstClr>
            </a:outerShdw>
          </a:effectLst>
        </p:spPr>
      </p:pic>
      <p:grpSp>
        <p:nvGrpSpPr>
          <p:cNvPr id="13" name="Group 12"/>
          <p:cNvGrpSpPr/>
          <p:nvPr/>
        </p:nvGrpSpPr>
        <p:grpSpPr>
          <a:xfrm>
            <a:off x="114300" y="1143000"/>
            <a:ext cx="5249280" cy="1919365"/>
            <a:chOff x="114300" y="1433435"/>
            <a:chExt cx="5249280" cy="1919365"/>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433435"/>
              <a:ext cx="5249280" cy="1365082"/>
            </a:xfrm>
            <a:prstGeom prst="rect">
              <a:avLst/>
            </a:prstGeom>
          </p:spPr>
        </p:pic>
        <p:sp>
          <p:nvSpPr>
            <p:cNvPr id="15" name="TextBox 14"/>
            <p:cNvSpPr txBox="1"/>
            <p:nvPr/>
          </p:nvSpPr>
          <p:spPr>
            <a:xfrm>
              <a:off x="266700" y="2954233"/>
              <a:ext cx="2971800" cy="276999"/>
            </a:xfrm>
            <a:prstGeom prst="rect">
              <a:avLst/>
            </a:prstGeom>
            <a:noFill/>
          </p:spPr>
          <p:txBody>
            <a:bodyPr wrap="square" rtlCol="0">
              <a:spAutoFit/>
            </a:bodyPr>
            <a:lstStyle/>
            <a:p>
              <a:r>
                <a:rPr lang="en-US" b="0" dirty="0" smtClean="0"/>
                <a:t>June 2014</a:t>
              </a:r>
              <a:endParaRPr lang="en-US" b="0" dirty="0"/>
            </a:p>
          </p:txBody>
        </p:sp>
        <p:sp>
          <p:nvSpPr>
            <p:cNvPr id="16" name="Rectangle 15"/>
            <p:cNvSpPr/>
            <p:nvPr/>
          </p:nvSpPr>
          <p:spPr>
            <a:xfrm>
              <a:off x="114300" y="1433435"/>
              <a:ext cx="5181600" cy="1919365"/>
            </a:xfrm>
            <a:prstGeom prst="rect">
              <a:avLst/>
            </a:prstGeom>
            <a:noFill/>
            <a:ln w="317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0615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ＭＳ Ｐゴシック" pitchFamily="-112" charset="-128"/>
              <a:cs typeface="+mn-cs"/>
            </a:endParaRPr>
          </a:p>
        </p:txBody>
      </p:sp>
      <p:sp>
        <p:nvSpPr>
          <p:cNvPr id="71688"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ＭＳ Ｐゴシック" pitchFamily="-112" charset="-128"/>
              <a:cs typeface="+mn-cs"/>
            </a:endParaRPr>
          </a:p>
        </p:txBody>
      </p:sp>
      <p:sp>
        <p:nvSpPr>
          <p:cNvPr id="71690" name="Rectangle 4"/>
          <p:cNvSpPr>
            <a:spLocks noChangeArrowheads="1"/>
          </p:cNvSpPr>
          <p:nvPr/>
        </p:nvSpPr>
        <p:spPr bwMode="auto">
          <a:xfrm>
            <a:off x="85725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smtClean="0">
                <a:solidFill>
                  <a:schemeClr val="bg1"/>
                </a:solidFill>
              </a:rPr>
              <a:t>Coagulation Testing</a:t>
            </a:r>
            <a:endParaRPr lang="en-US" sz="3200" dirty="0">
              <a:solidFill>
                <a:schemeClr val="bg1"/>
              </a:solidFill>
            </a:endParaRPr>
          </a:p>
        </p:txBody>
      </p:sp>
    </p:spTree>
    <p:extLst>
      <p:ext uri="{BB962C8B-B14F-4D97-AF65-F5344CB8AC3E}">
        <p14:creationId xmlns:p14="http://schemas.microsoft.com/office/powerpoint/2010/main" val="64485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53251"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53253" name="Group 51"/>
          <p:cNvGrpSpPr>
            <a:grpSpLocks/>
          </p:cNvGrpSpPr>
          <p:nvPr/>
        </p:nvGrpSpPr>
        <p:grpSpPr bwMode="auto">
          <a:xfrm>
            <a:off x="-215896" y="0"/>
            <a:ext cx="10845800" cy="914400"/>
            <a:chOff x="-215900" y="1752600"/>
            <a:chExt cx="10845800" cy="914400"/>
          </a:xfrm>
        </p:grpSpPr>
        <p:sp>
          <p:nvSpPr>
            <p:cNvPr id="3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53264" name="Rectangle 4"/>
            <p:cNvSpPr>
              <a:spLocks noChangeArrowheads="1"/>
            </p:cNvSpPr>
            <p:nvPr/>
          </p:nvSpPr>
          <p:spPr bwMode="auto">
            <a:xfrm>
              <a:off x="600259"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Dabigatran</a:t>
              </a:r>
            </a:p>
          </p:txBody>
        </p:sp>
      </p:grpSp>
      <p:sp>
        <p:nvSpPr>
          <p:cNvPr id="3" name="Rectangle 2"/>
          <p:cNvSpPr/>
          <p:nvPr/>
        </p:nvSpPr>
        <p:spPr>
          <a:xfrm>
            <a:off x="900393" y="1550315"/>
            <a:ext cx="9881908" cy="430887"/>
          </a:xfrm>
          <a:prstGeom prst="rect">
            <a:avLst/>
          </a:prstGeom>
        </p:spPr>
        <p:txBody>
          <a:bodyPr wrap="square">
            <a:spAutoFit/>
          </a:bodyPr>
          <a:lstStyle/>
          <a:p>
            <a:r>
              <a:rPr lang="en-US" sz="2200" b="0" dirty="0"/>
              <a:t>M</a:t>
            </a:r>
            <a:r>
              <a:rPr lang="en-US" sz="2200" b="0" dirty="0" smtClean="0"/>
              <a:t>ajor </a:t>
            </a:r>
            <a:r>
              <a:rPr lang="en-US" sz="2200" b="0" dirty="0"/>
              <a:t>b</a:t>
            </a:r>
            <a:r>
              <a:rPr lang="en-US" sz="2200" b="0" dirty="0" smtClean="0"/>
              <a:t>leeding -- ischemic stroke/systemic embolism </a:t>
            </a:r>
          </a:p>
        </p:txBody>
      </p:sp>
      <p:sp>
        <p:nvSpPr>
          <p:cNvPr id="4" name="TextBox 3"/>
          <p:cNvSpPr txBox="1"/>
          <p:nvPr/>
        </p:nvSpPr>
        <p:spPr>
          <a:xfrm>
            <a:off x="6286503" y="6557303"/>
            <a:ext cx="3886201" cy="276999"/>
          </a:xfrm>
          <a:prstGeom prst="rect">
            <a:avLst/>
          </a:prstGeom>
          <a:noFill/>
        </p:spPr>
        <p:txBody>
          <a:bodyPr wrap="square" rtlCol="0">
            <a:spAutoFit/>
          </a:bodyPr>
          <a:lstStyle/>
          <a:p>
            <a:pPr algn="r"/>
            <a:r>
              <a:rPr lang="en-US" b="0" dirty="0" smtClean="0"/>
              <a:t>[Reilly PA et al. J </a:t>
            </a:r>
            <a:r>
              <a:rPr lang="en-US" b="0" dirty="0"/>
              <a:t>Am </a:t>
            </a:r>
            <a:r>
              <a:rPr lang="en-US" b="0" dirty="0" err="1"/>
              <a:t>Coll</a:t>
            </a:r>
            <a:r>
              <a:rPr lang="en-US" b="0" dirty="0"/>
              <a:t> </a:t>
            </a:r>
            <a:r>
              <a:rPr lang="en-US" b="0" dirty="0" err="1"/>
              <a:t>Cardiol</a:t>
            </a:r>
            <a:r>
              <a:rPr lang="en-US" b="0" dirty="0"/>
              <a:t> </a:t>
            </a:r>
            <a:r>
              <a:rPr lang="en-US" b="0" dirty="0" smtClean="0"/>
              <a:t>2014;63:321–8]</a:t>
            </a:r>
            <a:endParaRPr lang="en-US" b="0" dirty="0"/>
          </a:p>
        </p:txBody>
      </p:sp>
      <p:grpSp>
        <p:nvGrpSpPr>
          <p:cNvPr id="6" name="Group 5"/>
          <p:cNvGrpSpPr/>
          <p:nvPr/>
        </p:nvGrpSpPr>
        <p:grpSpPr>
          <a:xfrm>
            <a:off x="-38100" y="1905000"/>
            <a:ext cx="6477000" cy="4800600"/>
            <a:chOff x="1104901" y="2008519"/>
            <a:chExt cx="6248400" cy="4548778"/>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1" y="2008519"/>
              <a:ext cx="6248400" cy="4548778"/>
            </a:xfrm>
            <a:prstGeom prst="rect">
              <a:avLst/>
            </a:prstGeom>
          </p:spPr>
        </p:pic>
        <p:sp>
          <p:nvSpPr>
            <p:cNvPr id="5" name="Rectangle 4"/>
            <p:cNvSpPr/>
            <p:nvPr/>
          </p:nvSpPr>
          <p:spPr>
            <a:xfrm>
              <a:off x="2171700" y="2362200"/>
              <a:ext cx="434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324100" y="2667000"/>
              <a:ext cx="3276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1562100" y="4953000"/>
            <a:ext cx="9525000" cy="990600"/>
            <a:chOff x="1562100" y="4953000"/>
            <a:chExt cx="9525000" cy="990600"/>
          </a:xfrm>
        </p:grpSpPr>
        <p:sp>
          <p:nvSpPr>
            <p:cNvPr id="8" name="Oval 7"/>
            <p:cNvSpPr/>
            <p:nvPr/>
          </p:nvSpPr>
          <p:spPr>
            <a:xfrm>
              <a:off x="2324100" y="4953000"/>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1562100" y="5029200"/>
              <a:ext cx="30480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7124700" y="568516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6743700" y="5761369"/>
              <a:ext cx="9144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734300" y="5380369"/>
              <a:ext cx="3352800" cy="563231"/>
            </a:xfrm>
            <a:prstGeom prst="rect">
              <a:avLst/>
            </a:prstGeom>
            <a:noFill/>
          </p:spPr>
          <p:txBody>
            <a:bodyPr wrap="square" rtlCol="0">
              <a:spAutoFit/>
            </a:bodyPr>
            <a:lstStyle/>
            <a:p>
              <a:pPr marL="228600" indent="-228600">
                <a:lnSpc>
                  <a:spcPct val="130000"/>
                </a:lnSpc>
              </a:pPr>
              <a:r>
                <a:rPr lang="en-US" b="0" dirty="0" smtClean="0"/>
                <a:t>Mean: 91 </a:t>
              </a:r>
              <a:r>
                <a:rPr lang="en-US" b="0" dirty="0" err="1" smtClean="0"/>
                <a:t>ng.mL</a:t>
              </a:r>
              <a:endParaRPr lang="en-US" b="0" dirty="0" smtClean="0"/>
            </a:p>
            <a:p>
              <a:pPr marL="228600" indent="-228600">
                <a:lnSpc>
                  <a:spcPct val="130000"/>
                </a:lnSpc>
              </a:pPr>
              <a:r>
                <a:rPr lang="en-US" b="0" dirty="0" smtClean="0"/>
                <a:t>10-90</a:t>
              </a:r>
              <a:r>
                <a:rPr lang="en-US" b="0" baseline="30000" dirty="0" smtClean="0"/>
                <a:t>th</a:t>
              </a:r>
              <a:r>
                <a:rPr lang="en-US" b="0" dirty="0" smtClean="0"/>
                <a:t> percentile: 39.8-215 </a:t>
              </a:r>
              <a:r>
                <a:rPr lang="en-US" b="0" dirty="0" err="1" smtClean="0"/>
                <a:t>ng</a:t>
              </a:r>
              <a:r>
                <a:rPr lang="en-US" b="0" dirty="0" smtClean="0"/>
                <a:t>/mL</a:t>
              </a:r>
              <a:endParaRPr lang="en-US" b="0" dirty="0"/>
            </a:p>
          </p:txBody>
        </p:sp>
      </p:grpSp>
      <p:pic>
        <p:nvPicPr>
          <p:cNvPr id="9" name="Picture 8"/>
          <p:cNvPicPr>
            <a:picLocks noChangeAspect="1"/>
          </p:cNvPicPr>
          <p:nvPr/>
        </p:nvPicPr>
        <p:blipFill>
          <a:blip r:embed="rId4"/>
          <a:stretch>
            <a:fillRect/>
          </a:stretch>
        </p:blipFill>
        <p:spPr>
          <a:xfrm>
            <a:off x="190500" y="381000"/>
            <a:ext cx="1485900" cy="832104"/>
          </a:xfrm>
          <a:prstGeom prst="rect">
            <a:avLst/>
          </a:prstGeom>
          <a:ln>
            <a:solidFill>
              <a:schemeClr val="tx1"/>
            </a:solidFill>
          </a:ln>
          <a:effectLst>
            <a:outerShdw blurRad="50800" dist="38100" dir="2700000" algn="tl" rotWithShape="0">
              <a:prstClr val="black">
                <a:alpha val="40000"/>
              </a:prstClr>
            </a:outerShdw>
          </a:effectLst>
        </p:spPr>
      </p:pic>
      <p:sp>
        <p:nvSpPr>
          <p:cNvPr id="28" name="Rectangle 27"/>
          <p:cNvSpPr/>
          <p:nvPr/>
        </p:nvSpPr>
        <p:spPr>
          <a:xfrm>
            <a:off x="1409700" y="4114800"/>
            <a:ext cx="1524000" cy="1447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6294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53251"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5"/>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grpSp>
        <p:nvGrpSpPr>
          <p:cNvPr id="53253" name="Group 51"/>
          <p:cNvGrpSpPr>
            <a:grpSpLocks/>
          </p:cNvGrpSpPr>
          <p:nvPr/>
        </p:nvGrpSpPr>
        <p:grpSpPr bwMode="auto">
          <a:xfrm>
            <a:off x="-215896" y="0"/>
            <a:ext cx="10845800" cy="914400"/>
            <a:chOff x="-215900" y="1752600"/>
            <a:chExt cx="10845800" cy="914400"/>
          </a:xfrm>
        </p:grpSpPr>
        <p:sp>
          <p:nvSpPr>
            <p:cNvPr id="30" name="Rectangle 5"/>
            <p:cNvSpPr>
              <a:spLocks noChangeArrowheads="1"/>
            </p:cNvSpPr>
            <p:nvPr/>
          </p:nvSpPr>
          <p:spPr bwMode="auto">
            <a:xfrm>
              <a:off x="-215900" y="175260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latin typeface="Arial" pitchFamily="-105" charset="0"/>
                <a:ea typeface="Arial" pitchFamily="-105" charset="0"/>
                <a:cs typeface="+mn-cs"/>
              </a:endParaRPr>
            </a:p>
          </p:txBody>
        </p:sp>
        <p:sp>
          <p:nvSpPr>
            <p:cNvPr id="53264" name="Rectangle 4"/>
            <p:cNvSpPr>
              <a:spLocks noChangeArrowheads="1"/>
            </p:cNvSpPr>
            <p:nvPr/>
          </p:nvSpPr>
          <p:spPr bwMode="auto">
            <a:xfrm>
              <a:off x="600259" y="1828800"/>
              <a:ext cx="9220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Dabigatran</a:t>
              </a:r>
            </a:p>
          </p:txBody>
        </p:sp>
      </p:grpSp>
      <p:sp>
        <p:nvSpPr>
          <p:cNvPr id="3" name="Rectangle 2"/>
          <p:cNvSpPr/>
          <p:nvPr/>
        </p:nvSpPr>
        <p:spPr>
          <a:xfrm>
            <a:off x="900393" y="1550315"/>
            <a:ext cx="9881908" cy="430887"/>
          </a:xfrm>
          <a:prstGeom prst="rect">
            <a:avLst/>
          </a:prstGeom>
        </p:spPr>
        <p:txBody>
          <a:bodyPr wrap="square">
            <a:spAutoFit/>
          </a:bodyPr>
          <a:lstStyle/>
          <a:p>
            <a:r>
              <a:rPr lang="en-US" sz="2200" b="0" dirty="0"/>
              <a:t>M</a:t>
            </a:r>
            <a:r>
              <a:rPr lang="en-US" sz="2200" b="0" dirty="0" smtClean="0"/>
              <a:t>ajor </a:t>
            </a:r>
            <a:r>
              <a:rPr lang="en-US" sz="2200" b="0" dirty="0"/>
              <a:t>b</a:t>
            </a:r>
            <a:r>
              <a:rPr lang="en-US" sz="2200" b="0" dirty="0" smtClean="0"/>
              <a:t>leeding -- ischemic stroke/systemic embolism </a:t>
            </a:r>
          </a:p>
        </p:txBody>
      </p:sp>
      <p:sp>
        <p:nvSpPr>
          <p:cNvPr id="4" name="TextBox 3"/>
          <p:cNvSpPr txBox="1"/>
          <p:nvPr/>
        </p:nvSpPr>
        <p:spPr>
          <a:xfrm>
            <a:off x="6286503" y="6557303"/>
            <a:ext cx="3886201" cy="276999"/>
          </a:xfrm>
          <a:prstGeom prst="rect">
            <a:avLst/>
          </a:prstGeom>
          <a:noFill/>
        </p:spPr>
        <p:txBody>
          <a:bodyPr wrap="square" rtlCol="0">
            <a:spAutoFit/>
          </a:bodyPr>
          <a:lstStyle/>
          <a:p>
            <a:pPr algn="r"/>
            <a:r>
              <a:rPr lang="en-US" b="0" dirty="0" smtClean="0"/>
              <a:t>[</a:t>
            </a:r>
            <a:r>
              <a:rPr lang="en-US" b="0" dirty="0" err="1" smtClean="0"/>
              <a:t>Reilley</a:t>
            </a:r>
            <a:r>
              <a:rPr lang="en-US" b="0" dirty="0" smtClean="0"/>
              <a:t> PA et al. J </a:t>
            </a:r>
            <a:r>
              <a:rPr lang="en-US" b="0" dirty="0"/>
              <a:t>Am </a:t>
            </a:r>
            <a:r>
              <a:rPr lang="en-US" b="0" dirty="0" err="1"/>
              <a:t>Coll</a:t>
            </a:r>
            <a:r>
              <a:rPr lang="en-US" b="0" dirty="0"/>
              <a:t> </a:t>
            </a:r>
            <a:r>
              <a:rPr lang="en-US" b="0" dirty="0" err="1"/>
              <a:t>Cardiol</a:t>
            </a:r>
            <a:r>
              <a:rPr lang="en-US" b="0" dirty="0"/>
              <a:t> </a:t>
            </a:r>
            <a:r>
              <a:rPr lang="en-US" b="0" dirty="0" smtClean="0"/>
              <a:t>2014;63:321–8]</a:t>
            </a:r>
            <a:endParaRPr lang="en-US" b="0" dirty="0"/>
          </a:p>
        </p:txBody>
      </p:sp>
      <p:grpSp>
        <p:nvGrpSpPr>
          <p:cNvPr id="6" name="Group 5"/>
          <p:cNvGrpSpPr/>
          <p:nvPr/>
        </p:nvGrpSpPr>
        <p:grpSpPr>
          <a:xfrm>
            <a:off x="-38100" y="1905000"/>
            <a:ext cx="6477000" cy="4800600"/>
            <a:chOff x="1104901" y="2008519"/>
            <a:chExt cx="6248400" cy="4548778"/>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1" y="2008519"/>
              <a:ext cx="6248400" cy="4548778"/>
            </a:xfrm>
            <a:prstGeom prst="rect">
              <a:avLst/>
            </a:prstGeom>
          </p:spPr>
        </p:pic>
        <p:sp>
          <p:nvSpPr>
            <p:cNvPr id="5" name="Rectangle 4"/>
            <p:cNvSpPr/>
            <p:nvPr/>
          </p:nvSpPr>
          <p:spPr>
            <a:xfrm>
              <a:off x="2171700" y="2362200"/>
              <a:ext cx="434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324100" y="2667000"/>
              <a:ext cx="3276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6591301" y="2209800"/>
            <a:ext cx="3505200" cy="1283428"/>
          </a:xfrm>
          <a:prstGeom prst="rect">
            <a:avLst/>
          </a:prstGeom>
          <a:solidFill>
            <a:schemeClr val="bg1">
              <a:lumMod val="95000"/>
            </a:schemeClr>
          </a:solidFill>
          <a:ln>
            <a:solidFill>
              <a:schemeClr val="tx1"/>
            </a:solidFill>
          </a:ln>
        </p:spPr>
        <p:txBody>
          <a:bodyPr wrap="square" rtlCol="0">
            <a:spAutoFit/>
          </a:bodyPr>
          <a:lstStyle/>
          <a:p>
            <a:pPr marL="228600" indent="-228600">
              <a:lnSpc>
                <a:spcPct val="130000"/>
              </a:lnSpc>
            </a:pPr>
            <a:r>
              <a:rPr lang="en-US" b="0" dirty="0" smtClean="0"/>
              <a:t>Levels dependent on</a:t>
            </a:r>
          </a:p>
          <a:p>
            <a:pPr marL="228600" indent="-163513">
              <a:lnSpc>
                <a:spcPct val="130000"/>
              </a:lnSpc>
              <a:buFont typeface="Arial"/>
              <a:buChar char="•"/>
            </a:pPr>
            <a:r>
              <a:rPr lang="en-US" b="0" dirty="0" smtClean="0"/>
              <a:t>Renal </a:t>
            </a:r>
            <a:r>
              <a:rPr lang="en-US" b="0" dirty="0" err="1" smtClean="0"/>
              <a:t>fx</a:t>
            </a:r>
            <a:r>
              <a:rPr lang="en-US" b="0" dirty="0" smtClean="0"/>
              <a:t> (</a:t>
            </a:r>
            <a:r>
              <a:rPr lang="en-US" b="0" dirty="0" err="1" smtClean="0"/>
              <a:t>Creat</a:t>
            </a:r>
            <a:r>
              <a:rPr lang="en-US" b="0" dirty="0" smtClean="0"/>
              <a:t> </a:t>
            </a:r>
            <a:r>
              <a:rPr lang="en-US" b="0" dirty="0" err="1" smtClean="0"/>
              <a:t>Cl</a:t>
            </a:r>
            <a:r>
              <a:rPr lang="en-US" b="0" dirty="0" smtClean="0"/>
              <a:t> 30-50 </a:t>
            </a:r>
            <a:r>
              <a:rPr lang="en-US" b="0" dirty="0" err="1" smtClean="0"/>
              <a:t>vs</a:t>
            </a:r>
            <a:r>
              <a:rPr lang="en-US" b="0" dirty="0" smtClean="0"/>
              <a:t> &gt; 80: </a:t>
            </a:r>
            <a:r>
              <a:rPr lang="en-US" dirty="0" smtClean="0">
                <a:solidFill>
                  <a:srgbClr val="FF0000"/>
                </a:solidFill>
              </a:rPr>
              <a:t>2.29x</a:t>
            </a:r>
            <a:r>
              <a:rPr lang="en-US" b="0" dirty="0" smtClean="0"/>
              <a:t> </a:t>
            </a:r>
            <a:r>
              <a:rPr lang="en-US" b="0" dirty="0" smtClean="0">
                <a:latin typeface="Wingdings"/>
                <a:ea typeface="Wingdings"/>
                <a:cs typeface="Wingdings"/>
                <a:sym typeface="Wingdings"/>
              </a:rPr>
              <a:t></a:t>
            </a:r>
            <a:endParaRPr lang="en-US" b="0" dirty="0">
              <a:sym typeface="Wingdings"/>
            </a:endParaRPr>
          </a:p>
          <a:p>
            <a:pPr marL="228600" indent="-163513">
              <a:lnSpc>
                <a:spcPct val="130000"/>
              </a:lnSpc>
              <a:buFont typeface="Arial"/>
              <a:buChar char="•"/>
            </a:pPr>
            <a:r>
              <a:rPr lang="en-US" b="0" dirty="0" smtClean="0"/>
              <a:t>Age (</a:t>
            </a:r>
            <a:r>
              <a:rPr lang="en-US" dirty="0" smtClean="0">
                <a:solidFill>
                  <a:srgbClr val="FF0000"/>
                </a:solidFill>
              </a:rPr>
              <a:t>68 % </a:t>
            </a:r>
            <a:r>
              <a:rPr lang="en-US" b="0" dirty="0" smtClean="0">
                <a:latin typeface="Wingdings"/>
                <a:ea typeface="Wingdings"/>
                <a:cs typeface="Wingdings"/>
                <a:sym typeface="Wingdings"/>
              </a:rPr>
              <a:t></a:t>
            </a:r>
            <a:r>
              <a:rPr lang="en-US" b="0" dirty="0">
                <a:sym typeface="Wingdings"/>
              </a:rPr>
              <a:t> </a:t>
            </a:r>
            <a:r>
              <a:rPr lang="en-US" b="0" dirty="0" smtClean="0">
                <a:sym typeface="Wingdings"/>
              </a:rPr>
              <a:t>age &gt;75 </a:t>
            </a:r>
            <a:r>
              <a:rPr lang="en-US" b="0" dirty="0" err="1" smtClean="0">
                <a:sym typeface="Wingdings"/>
              </a:rPr>
              <a:t>vs</a:t>
            </a:r>
            <a:r>
              <a:rPr lang="en-US" b="0" dirty="0" smtClean="0">
                <a:sym typeface="Wingdings"/>
              </a:rPr>
              <a:t> &lt; 65)</a:t>
            </a:r>
            <a:endParaRPr lang="en-US" b="0" dirty="0" smtClean="0"/>
          </a:p>
          <a:p>
            <a:pPr marL="228600" indent="-163513">
              <a:lnSpc>
                <a:spcPct val="130000"/>
              </a:lnSpc>
              <a:buFont typeface="Arial"/>
              <a:buChar char="•"/>
            </a:pPr>
            <a:r>
              <a:rPr lang="en-US" b="0" dirty="0" smtClean="0"/>
              <a:t>Weight </a:t>
            </a:r>
            <a:r>
              <a:rPr lang="en-US" dirty="0" smtClean="0">
                <a:solidFill>
                  <a:srgbClr val="FF0000"/>
                </a:solidFill>
              </a:rPr>
              <a:t>21 % </a:t>
            </a:r>
            <a:r>
              <a:rPr lang="en-US" b="0" dirty="0" smtClean="0">
                <a:latin typeface="Wingdings"/>
                <a:ea typeface="Wingdings"/>
                <a:cs typeface="Wingdings"/>
                <a:sym typeface="Wingdings"/>
              </a:rPr>
              <a:t></a:t>
            </a:r>
            <a:r>
              <a:rPr lang="en-US" b="0" dirty="0">
                <a:sym typeface="Wingdings"/>
              </a:rPr>
              <a:t> </a:t>
            </a:r>
            <a:r>
              <a:rPr lang="en-US" b="0" dirty="0" smtClean="0">
                <a:sym typeface="Wingdings"/>
              </a:rPr>
              <a:t>&gt; 100 kg </a:t>
            </a:r>
            <a:r>
              <a:rPr lang="en-US" b="0" dirty="0" err="1" smtClean="0">
                <a:sym typeface="Wingdings"/>
              </a:rPr>
              <a:t>vs</a:t>
            </a:r>
            <a:r>
              <a:rPr lang="en-US" b="0" dirty="0" smtClean="0">
                <a:sym typeface="Wingdings"/>
              </a:rPr>
              <a:t> 50-100 kg</a:t>
            </a:r>
            <a:endParaRPr lang="en-US" b="0" dirty="0" smtClean="0"/>
          </a:p>
          <a:p>
            <a:pPr marL="228600" indent="-163513">
              <a:lnSpc>
                <a:spcPct val="130000"/>
              </a:lnSpc>
              <a:buFont typeface="Arial"/>
              <a:buChar char="•"/>
            </a:pPr>
            <a:r>
              <a:rPr lang="en-US" b="0" dirty="0"/>
              <a:t>F</a:t>
            </a:r>
            <a:r>
              <a:rPr lang="en-US" b="0" dirty="0" smtClean="0"/>
              <a:t>emale </a:t>
            </a:r>
            <a:r>
              <a:rPr lang="en-US" dirty="0" smtClean="0">
                <a:solidFill>
                  <a:srgbClr val="FF0000"/>
                </a:solidFill>
              </a:rPr>
              <a:t>30 % </a:t>
            </a:r>
            <a:r>
              <a:rPr lang="en-US" b="0" dirty="0">
                <a:latin typeface="Wingdings"/>
                <a:ea typeface="Wingdings"/>
                <a:cs typeface="Wingdings"/>
                <a:sym typeface="Wingdings"/>
              </a:rPr>
              <a:t></a:t>
            </a:r>
            <a:r>
              <a:rPr lang="en-US" b="0" dirty="0" smtClean="0"/>
              <a:t> &gt; males</a:t>
            </a:r>
            <a:endParaRPr lang="en-US" b="0" dirty="0"/>
          </a:p>
        </p:txBody>
      </p:sp>
      <p:grpSp>
        <p:nvGrpSpPr>
          <p:cNvPr id="18" name="Group 17"/>
          <p:cNvGrpSpPr/>
          <p:nvPr/>
        </p:nvGrpSpPr>
        <p:grpSpPr>
          <a:xfrm>
            <a:off x="1562100" y="4953000"/>
            <a:ext cx="9525000" cy="990600"/>
            <a:chOff x="1562100" y="4953000"/>
            <a:chExt cx="9525000" cy="990600"/>
          </a:xfrm>
        </p:grpSpPr>
        <p:sp>
          <p:nvSpPr>
            <p:cNvPr id="8" name="Oval 7"/>
            <p:cNvSpPr/>
            <p:nvPr/>
          </p:nvSpPr>
          <p:spPr>
            <a:xfrm>
              <a:off x="2324100" y="4953000"/>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1562100" y="5029200"/>
              <a:ext cx="30480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7124700" y="5685169"/>
              <a:ext cx="152400" cy="1524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6743700" y="5761369"/>
              <a:ext cx="9144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734300" y="5380369"/>
              <a:ext cx="3352800" cy="563231"/>
            </a:xfrm>
            <a:prstGeom prst="rect">
              <a:avLst/>
            </a:prstGeom>
            <a:noFill/>
          </p:spPr>
          <p:txBody>
            <a:bodyPr wrap="square" rtlCol="0">
              <a:spAutoFit/>
            </a:bodyPr>
            <a:lstStyle/>
            <a:p>
              <a:pPr marL="228600" indent="-228600">
                <a:lnSpc>
                  <a:spcPct val="130000"/>
                </a:lnSpc>
              </a:pPr>
              <a:r>
                <a:rPr lang="en-US" b="0" dirty="0" smtClean="0"/>
                <a:t>Mean: 91 </a:t>
              </a:r>
              <a:r>
                <a:rPr lang="en-US" b="0" dirty="0" err="1" smtClean="0"/>
                <a:t>ng.mL</a:t>
              </a:r>
              <a:endParaRPr lang="en-US" b="0" dirty="0" smtClean="0"/>
            </a:p>
            <a:p>
              <a:pPr marL="228600" indent="-228600">
                <a:lnSpc>
                  <a:spcPct val="130000"/>
                </a:lnSpc>
              </a:pPr>
              <a:r>
                <a:rPr lang="en-US" b="0" dirty="0" smtClean="0"/>
                <a:t>10-90</a:t>
              </a:r>
              <a:r>
                <a:rPr lang="en-US" b="0" baseline="30000" dirty="0" smtClean="0"/>
                <a:t>th</a:t>
              </a:r>
              <a:r>
                <a:rPr lang="en-US" b="0" dirty="0" smtClean="0"/>
                <a:t> percentile: 39.8-215 </a:t>
              </a:r>
              <a:r>
                <a:rPr lang="en-US" b="0" dirty="0" err="1" smtClean="0"/>
                <a:t>ng</a:t>
              </a:r>
              <a:r>
                <a:rPr lang="en-US" b="0" dirty="0" smtClean="0"/>
                <a:t>/mL</a:t>
              </a:r>
              <a:endParaRPr lang="en-US" b="0" dirty="0"/>
            </a:p>
          </p:txBody>
        </p:sp>
      </p:grpSp>
      <p:sp>
        <p:nvSpPr>
          <p:cNvPr id="26" name="TextBox 25"/>
          <p:cNvSpPr txBox="1"/>
          <p:nvPr/>
        </p:nvSpPr>
        <p:spPr>
          <a:xfrm>
            <a:off x="6591301" y="3657602"/>
            <a:ext cx="3505200" cy="563231"/>
          </a:xfrm>
          <a:prstGeom prst="rect">
            <a:avLst/>
          </a:prstGeom>
          <a:solidFill>
            <a:schemeClr val="bg1">
              <a:lumMod val="95000"/>
            </a:schemeClr>
          </a:solidFill>
          <a:ln>
            <a:solidFill>
              <a:schemeClr val="tx1"/>
            </a:solidFill>
          </a:ln>
        </p:spPr>
        <p:txBody>
          <a:bodyPr wrap="square" rtlCol="0">
            <a:spAutoFit/>
          </a:bodyPr>
          <a:lstStyle/>
          <a:p>
            <a:pPr marL="228600" indent="-228600">
              <a:lnSpc>
                <a:spcPct val="130000"/>
              </a:lnSpc>
            </a:pPr>
            <a:r>
              <a:rPr lang="en-US" dirty="0" err="1" smtClean="0"/>
              <a:t>Pt</a:t>
            </a:r>
            <a:r>
              <a:rPr lang="en-US" dirty="0" smtClean="0"/>
              <a:t> with highest level (highest bleeding risk) </a:t>
            </a:r>
          </a:p>
          <a:p>
            <a:pPr marL="228600" indent="-163513">
              <a:lnSpc>
                <a:spcPct val="130000"/>
              </a:lnSpc>
              <a:buFont typeface="Arial"/>
              <a:buChar char="•"/>
            </a:pPr>
            <a:r>
              <a:rPr lang="en-US" b="0" dirty="0" smtClean="0"/>
              <a:t>Women, age &gt; 75, low body weight, </a:t>
            </a:r>
            <a:r>
              <a:rPr lang="en-US" b="0" dirty="0">
                <a:latin typeface="Wingdings"/>
                <a:ea typeface="Wingdings"/>
                <a:cs typeface="Wingdings"/>
                <a:sym typeface="Wingdings"/>
              </a:rPr>
              <a:t></a:t>
            </a:r>
            <a:r>
              <a:rPr lang="en-US" b="0" dirty="0">
                <a:sym typeface="Wingdings"/>
              </a:rPr>
              <a:t> </a:t>
            </a:r>
            <a:r>
              <a:rPr lang="en-US" b="0" dirty="0" err="1">
                <a:sym typeface="Wingdings"/>
              </a:rPr>
              <a:t>c</a:t>
            </a:r>
            <a:r>
              <a:rPr lang="en-US" b="0" dirty="0" err="1" smtClean="0">
                <a:sym typeface="Wingdings"/>
              </a:rPr>
              <a:t>reat</a:t>
            </a:r>
            <a:r>
              <a:rPr lang="en-US" b="0" dirty="0" smtClean="0">
                <a:sym typeface="Wingdings"/>
              </a:rPr>
              <a:t>.</a:t>
            </a:r>
            <a:endParaRPr lang="en-US" b="0" dirty="0"/>
          </a:p>
        </p:txBody>
      </p:sp>
      <p:sp>
        <p:nvSpPr>
          <p:cNvPr id="27" name="TextBox 26"/>
          <p:cNvSpPr txBox="1"/>
          <p:nvPr/>
        </p:nvSpPr>
        <p:spPr>
          <a:xfrm>
            <a:off x="6591301" y="4343402"/>
            <a:ext cx="3505200" cy="563231"/>
          </a:xfrm>
          <a:prstGeom prst="rect">
            <a:avLst/>
          </a:prstGeom>
          <a:solidFill>
            <a:schemeClr val="bg1">
              <a:lumMod val="95000"/>
            </a:schemeClr>
          </a:solidFill>
          <a:ln>
            <a:solidFill>
              <a:schemeClr val="tx1"/>
            </a:solidFill>
          </a:ln>
        </p:spPr>
        <p:txBody>
          <a:bodyPr wrap="square" rtlCol="0">
            <a:spAutoFit/>
          </a:bodyPr>
          <a:lstStyle/>
          <a:p>
            <a:pPr marL="228600" indent="-228600">
              <a:lnSpc>
                <a:spcPct val="130000"/>
              </a:lnSpc>
            </a:pPr>
            <a:r>
              <a:rPr lang="en-US" dirty="0" err="1" smtClean="0"/>
              <a:t>Pt</a:t>
            </a:r>
            <a:r>
              <a:rPr lang="en-US" dirty="0" smtClean="0"/>
              <a:t> with lowest level (highest failure rate)</a:t>
            </a:r>
          </a:p>
          <a:p>
            <a:pPr marL="228600" indent="-163513">
              <a:lnSpc>
                <a:spcPct val="130000"/>
              </a:lnSpc>
              <a:buFont typeface="Arial"/>
              <a:buChar char="•"/>
            </a:pPr>
            <a:r>
              <a:rPr lang="en-US" b="0" dirty="0" smtClean="0"/>
              <a:t>Man, age &lt; </a:t>
            </a:r>
            <a:r>
              <a:rPr lang="en-US" b="0" dirty="0"/>
              <a:t>6</a:t>
            </a:r>
            <a:r>
              <a:rPr lang="en-US" b="0" dirty="0" smtClean="0"/>
              <a:t>5, overweight</a:t>
            </a:r>
            <a:endParaRPr lang="en-US" b="0" dirty="0"/>
          </a:p>
        </p:txBody>
      </p:sp>
      <p:pic>
        <p:nvPicPr>
          <p:cNvPr id="9" name="Picture 8"/>
          <p:cNvPicPr>
            <a:picLocks noChangeAspect="1"/>
          </p:cNvPicPr>
          <p:nvPr/>
        </p:nvPicPr>
        <p:blipFill>
          <a:blip r:embed="rId4"/>
          <a:stretch>
            <a:fillRect/>
          </a:stretch>
        </p:blipFill>
        <p:spPr>
          <a:xfrm>
            <a:off x="190500" y="381000"/>
            <a:ext cx="1485900" cy="832104"/>
          </a:xfrm>
          <a:prstGeom prst="rect">
            <a:avLst/>
          </a:prstGeom>
          <a:ln>
            <a:solidFill>
              <a:schemeClr val="tx1"/>
            </a:solidFill>
          </a:ln>
          <a:effectLst>
            <a:outerShdw blurRad="50800" dist="38100" dir="2700000" algn="tl" rotWithShape="0">
              <a:prstClr val="black">
                <a:alpha val="40000"/>
              </a:prstClr>
            </a:outerShdw>
          </a:effectLst>
        </p:spPr>
      </p:pic>
      <p:sp>
        <p:nvSpPr>
          <p:cNvPr id="28" name="Rectangle 27"/>
          <p:cNvSpPr/>
          <p:nvPr/>
        </p:nvSpPr>
        <p:spPr>
          <a:xfrm>
            <a:off x="1409700" y="4114800"/>
            <a:ext cx="1524000" cy="1447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7335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27" grpId="0" animBg="1"/>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endParaRPr>
          </a:p>
        </p:txBody>
      </p:sp>
      <p:sp>
        <p:nvSpPr>
          <p:cNvPr id="123907"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endParaRPr lang="en-US" altLang="en-US"/>
          </a:p>
        </p:txBody>
      </p:sp>
      <p:sp>
        <p:nvSpPr>
          <p:cNvPr id="90" name="Rectangle 8"/>
          <p:cNvSpPr>
            <a:spLocks noChangeArrowheads="1"/>
          </p:cNvSpPr>
          <p:nvPr/>
        </p:nvSpPr>
        <p:spPr bwMode="auto">
          <a:xfrm>
            <a:off x="-215900"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endParaRPr>
          </a:p>
        </p:txBody>
      </p:sp>
      <p:sp>
        <p:nvSpPr>
          <p:cNvPr id="123909"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algn="ctr" eaLnBrk="1" hangingPunct="1"/>
            <a:r>
              <a:rPr lang="en-US" altLang="en-US" sz="3000">
                <a:solidFill>
                  <a:schemeClr val="bg1"/>
                </a:solidFill>
              </a:rPr>
              <a:t>Patient’s Personal Preference</a:t>
            </a:r>
          </a:p>
        </p:txBody>
      </p:sp>
      <p:cxnSp>
        <p:nvCxnSpPr>
          <p:cNvPr id="9" name="Straight Connector 8"/>
          <p:cNvCxnSpPr>
            <a:cxnSpLocks noChangeShapeType="1"/>
          </p:cNvCxnSpPr>
          <p:nvPr/>
        </p:nvCxnSpPr>
        <p:spPr bwMode="auto">
          <a:xfrm>
            <a:off x="723900" y="3581400"/>
            <a:ext cx="8534400" cy="1588"/>
          </a:xfrm>
          <a:prstGeom prst="line">
            <a:avLst/>
          </a:prstGeom>
          <a:noFill/>
          <a:ln w="1016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3911" name="TextBox 9"/>
          <p:cNvSpPr txBox="1">
            <a:spLocks noChangeArrowheads="1"/>
          </p:cNvSpPr>
          <p:nvPr/>
        </p:nvSpPr>
        <p:spPr bwMode="auto">
          <a:xfrm>
            <a:off x="495300" y="3802063"/>
            <a:ext cx="1066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r>
              <a:rPr lang="en-US" altLang="en-US" sz="4400" dirty="0"/>
              <a:t>0</a:t>
            </a:r>
          </a:p>
        </p:txBody>
      </p:sp>
      <p:sp>
        <p:nvSpPr>
          <p:cNvPr id="123912" name="TextBox 10"/>
          <p:cNvSpPr txBox="1">
            <a:spLocks noChangeArrowheads="1"/>
          </p:cNvSpPr>
          <p:nvPr/>
        </p:nvSpPr>
        <p:spPr bwMode="auto">
          <a:xfrm>
            <a:off x="8877300" y="3810000"/>
            <a:ext cx="1066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r>
              <a:rPr lang="en-US" altLang="en-US" sz="4400"/>
              <a:t>10</a:t>
            </a:r>
          </a:p>
        </p:txBody>
      </p:sp>
      <p:sp>
        <p:nvSpPr>
          <p:cNvPr id="123913" name="Rectangle 11"/>
          <p:cNvSpPr>
            <a:spLocks noChangeArrowheads="1"/>
          </p:cNvSpPr>
          <p:nvPr/>
        </p:nvSpPr>
        <p:spPr bwMode="auto">
          <a:xfrm>
            <a:off x="3619500" y="2769513"/>
            <a:ext cx="32343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r>
              <a:rPr lang="en-US" altLang="en-US" sz="2200" dirty="0"/>
              <a:t>Warfarin </a:t>
            </a:r>
            <a:r>
              <a:rPr lang="en-US" altLang="en-US" sz="2200" dirty="0" smtClean="0"/>
              <a:t>“Hate Factor</a:t>
            </a:r>
            <a:r>
              <a:rPr lang="en-US" altLang="en-US" sz="2200" dirty="0"/>
              <a:t>”</a:t>
            </a:r>
          </a:p>
        </p:txBody>
      </p:sp>
      <p:cxnSp>
        <p:nvCxnSpPr>
          <p:cNvPr id="10" name="Straight Connector 9"/>
          <p:cNvCxnSpPr>
            <a:cxnSpLocks noChangeShapeType="1"/>
          </p:cNvCxnSpPr>
          <p:nvPr/>
        </p:nvCxnSpPr>
        <p:spPr bwMode="auto">
          <a:xfrm rot="5400000" flipH="1" flipV="1">
            <a:off x="533400" y="3619500"/>
            <a:ext cx="382588" cy="1588"/>
          </a:xfrm>
          <a:prstGeom prst="line">
            <a:avLst/>
          </a:prstGeom>
          <a:noFill/>
          <a:ln w="1016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rot="5400000" flipH="1" flipV="1">
            <a:off x="9067800" y="3619500"/>
            <a:ext cx="382588" cy="1588"/>
          </a:xfrm>
          <a:prstGeom prst="line">
            <a:avLst/>
          </a:prstGeom>
          <a:noFill/>
          <a:ln w="1016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Rectangle 11"/>
          <p:cNvSpPr>
            <a:spLocks noChangeArrowheads="1"/>
          </p:cNvSpPr>
          <p:nvPr/>
        </p:nvSpPr>
        <p:spPr bwMode="auto">
          <a:xfrm>
            <a:off x="3314700" y="3810000"/>
            <a:ext cx="43156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pitchFamily="-110" charset="-128"/>
              </a:defRPr>
            </a:lvl1pPr>
            <a:lvl2pPr marL="37931725" indent="-37474525" eaLnBrk="0" hangingPunct="0">
              <a:defRPr sz="1200" b="1">
                <a:solidFill>
                  <a:schemeClr val="tx1"/>
                </a:solidFill>
                <a:latin typeface="Arial" charset="0"/>
                <a:ea typeface="ＭＳ Ｐゴシック" pitchFamily="-110" charset="-128"/>
              </a:defRPr>
            </a:lvl2pPr>
            <a:lvl3pPr eaLnBrk="0" hangingPunct="0">
              <a:defRPr sz="1200" b="1">
                <a:solidFill>
                  <a:schemeClr val="tx1"/>
                </a:solidFill>
                <a:latin typeface="Arial" charset="0"/>
                <a:ea typeface="ＭＳ Ｐゴシック" pitchFamily="-110" charset="-128"/>
              </a:defRPr>
            </a:lvl3pPr>
            <a:lvl4pPr eaLnBrk="0" hangingPunct="0">
              <a:defRPr sz="1200" b="1">
                <a:solidFill>
                  <a:schemeClr val="tx1"/>
                </a:solidFill>
                <a:latin typeface="Arial" charset="0"/>
                <a:ea typeface="ＭＳ Ｐゴシック" pitchFamily="-110" charset="-128"/>
              </a:defRPr>
            </a:lvl4pPr>
            <a:lvl5pPr eaLnBrk="0" hangingPunct="0">
              <a:defRPr sz="1200" b="1">
                <a:solidFill>
                  <a:schemeClr val="tx1"/>
                </a:solidFill>
                <a:latin typeface="Arial" charset="0"/>
                <a:ea typeface="ＭＳ Ｐゴシック" pitchFamily="-110" charset="-128"/>
              </a:defRPr>
            </a:lvl5pPr>
            <a:lvl6pPr marL="457200" eaLnBrk="0" fontAlgn="base" hangingPunct="0">
              <a:spcBef>
                <a:spcPct val="0"/>
              </a:spcBef>
              <a:spcAft>
                <a:spcPct val="0"/>
              </a:spcAft>
              <a:defRPr sz="1200" b="1">
                <a:solidFill>
                  <a:schemeClr val="tx1"/>
                </a:solidFill>
                <a:latin typeface="Arial" charset="0"/>
                <a:ea typeface="ＭＳ Ｐゴシック" pitchFamily="-110" charset="-128"/>
              </a:defRPr>
            </a:lvl6pPr>
            <a:lvl7pPr marL="914400" eaLnBrk="0" fontAlgn="base" hangingPunct="0">
              <a:spcBef>
                <a:spcPct val="0"/>
              </a:spcBef>
              <a:spcAft>
                <a:spcPct val="0"/>
              </a:spcAft>
              <a:defRPr sz="1200" b="1">
                <a:solidFill>
                  <a:schemeClr val="tx1"/>
                </a:solidFill>
                <a:latin typeface="Arial" charset="0"/>
                <a:ea typeface="ＭＳ Ｐゴシック" pitchFamily="-110" charset="-128"/>
              </a:defRPr>
            </a:lvl7pPr>
            <a:lvl8pPr marL="1371600" eaLnBrk="0" fontAlgn="base" hangingPunct="0">
              <a:spcBef>
                <a:spcPct val="0"/>
              </a:spcBef>
              <a:spcAft>
                <a:spcPct val="0"/>
              </a:spcAft>
              <a:defRPr sz="1200" b="1">
                <a:solidFill>
                  <a:schemeClr val="tx1"/>
                </a:solidFill>
                <a:latin typeface="Arial" charset="0"/>
                <a:ea typeface="ＭＳ Ｐゴシック" pitchFamily="-110" charset="-128"/>
              </a:defRPr>
            </a:lvl8pPr>
            <a:lvl9pPr marL="1828800" eaLnBrk="0" fontAlgn="base" hangingPunct="0">
              <a:spcBef>
                <a:spcPct val="0"/>
              </a:spcBef>
              <a:spcAft>
                <a:spcPct val="0"/>
              </a:spcAft>
              <a:defRPr sz="1200" b="1">
                <a:solidFill>
                  <a:schemeClr val="tx1"/>
                </a:solidFill>
                <a:latin typeface="Arial" charset="0"/>
                <a:ea typeface="ＭＳ Ｐゴシック" pitchFamily="-110" charset="-128"/>
              </a:defRPr>
            </a:lvl9pPr>
          </a:lstStyle>
          <a:p>
            <a:pPr eaLnBrk="1" hangingPunct="1"/>
            <a:r>
              <a:rPr lang="en-US" altLang="en-US" sz="2200" dirty="0" smtClean="0"/>
              <a:t>Blood Thinner “Dislike Factor</a:t>
            </a:r>
            <a:r>
              <a:rPr lang="en-US" altLang="en-US" sz="2200" dirty="0"/>
              <a:t>”</a:t>
            </a:r>
          </a:p>
        </p:txBody>
      </p:sp>
    </p:spTree>
    <p:extLst>
      <p:ext uri="{BB962C8B-B14F-4D97-AF65-F5344CB8AC3E}">
        <p14:creationId xmlns:p14="http://schemas.microsoft.com/office/powerpoint/2010/main" val="16512290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ChangeArrowheads="1"/>
          </p:cNvSpPr>
          <p:nvPr/>
        </p:nvSpPr>
        <p:spPr bwMode="auto">
          <a:xfrm>
            <a:off x="3009901" y="3325817"/>
            <a:ext cx="4038600" cy="1169987"/>
          </a:xfrm>
          <a:prstGeom prst="rect">
            <a:avLst/>
          </a:prstGeom>
          <a:solidFill>
            <a:schemeClr val="bg1">
              <a:lumMod val="95000"/>
            </a:schemeClr>
          </a:solidFill>
          <a:ln w="9525">
            <a:solidFill>
              <a:schemeClr val="tx1"/>
            </a:solidFill>
            <a:miter lim="800000"/>
            <a:headEnd/>
            <a:tailEnd/>
          </a:ln>
        </p:spPr>
        <p:txBody>
          <a:bodyPr wrap="square" anchor="ctr">
            <a:spAutoFit/>
          </a:bodyPr>
          <a:lstStyle/>
          <a:p>
            <a:pPr marL="571500" indent="-457200">
              <a:lnSpc>
                <a:spcPct val="150000"/>
              </a:lnSpc>
              <a:buFont typeface="+mj-lt"/>
              <a:buAutoNum type="alphaUcPeriod"/>
              <a:defRPr/>
            </a:pPr>
            <a:r>
              <a:rPr lang="en-US" sz="2400" b="0" dirty="0">
                <a:latin typeface="Arial" pitchFamily="-105" charset="0"/>
                <a:ea typeface="ＭＳ Ｐゴシック" pitchFamily="-105" charset="-128"/>
                <a:cs typeface="ＭＳ Ｐゴシック" pitchFamily="-105" charset="-128"/>
              </a:rPr>
              <a:t>Probably outpatient</a:t>
            </a:r>
          </a:p>
          <a:p>
            <a:pPr marL="571500" indent="-457200">
              <a:lnSpc>
                <a:spcPct val="150000"/>
              </a:lnSpc>
              <a:buFont typeface="+mj-lt"/>
              <a:buAutoNum type="alphaUcPeriod"/>
              <a:defRPr/>
            </a:pPr>
            <a:r>
              <a:rPr lang="en-US" sz="2400" b="0" dirty="0">
                <a:latin typeface="Arial" pitchFamily="-105" charset="0"/>
                <a:ea typeface="ＭＳ Ｐゴシック" pitchFamily="-105" charset="-128"/>
                <a:cs typeface="ＭＳ Ｐゴシック" pitchFamily="-105" charset="-128"/>
              </a:rPr>
              <a:t>Probably admit</a:t>
            </a:r>
          </a:p>
        </p:txBody>
      </p:sp>
      <p:sp>
        <p:nvSpPr>
          <p:cNvPr id="19"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22532"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sp>
        <p:nvSpPr>
          <p:cNvPr id="22534"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Outpatient </a:t>
            </a:r>
            <a:r>
              <a:rPr lang="en-US" sz="3000" dirty="0">
                <a:solidFill>
                  <a:schemeClr val="bg1"/>
                </a:solidFill>
              </a:rPr>
              <a:t>vs. Inpatient?</a:t>
            </a:r>
          </a:p>
        </p:txBody>
      </p:sp>
      <p:sp>
        <p:nvSpPr>
          <p:cNvPr id="8" name="TextBox 7"/>
          <p:cNvSpPr txBox="1"/>
          <p:nvPr/>
        </p:nvSpPr>
        <p:spPr>
          <a:xfrm>
            <a:off x="1714504" y="2281553"/>
            <a:ext cx="7696200" cy="461665"/>
          </a:xfrm>
          <a:prstGeom prst="rect">
            <a:avLst/>
          </a:prstGeom>
          <a:noFill/>
        </p:spPr>
        <p:txBody>
          <a:bodyPr wrap="square" rtlCol="0">
            <a:spAutoFit/>
          </a:bodyPr>
          <a:lstStyle/>
          <a:p>
            <a:pPr eaLnBrk="1" hangingPunct="1"/>
            <a:r>
              <a:rPr lang="en-US" sz="2400" b="0" i="1" dirty="0" smtClean="0">
                <a:solidFill>
                  <a:srgbClr val="FF0000"/>
                </a:solidFill>
              </a:rPr>
              <a:t>“Acute DVT or PE: How to manage?”</a:t>
            </a:r>
            <a:endParaRPr lang="en-US" sz="2400" b="0" i="1" dirty="0">
              <a:solidFill>
                <a:srgbClr val="FF0000"/>
              </a:solidFill>
            </a:endParaRPr>
          </a:p>
        </p:txBody>
      </p:sp>
      <p:pic>
        <p:nvPicPr>
          <p:cNvPr id="10" name="Picture 9"/>
          <p:cNvPicPr>
            <a:picLocks noChangeAspect="1"/>
          </p:cNvPicPr>
          <p:nvPr/>
        </p:nvPicPr>
        <p:blipFill>
          <a:blip r:embed="rId2"/>
          <a:stretch>
            <a:fillRect/>
          </a:stretch>
        </p:blipFill>
        <p:spPr>
          <a:xfrm>
            <a:off x="647700" y="2082800"/>
            <a:ext cx="889000" cy="889000"/>
          </a:xfrm>
          <a:prstGeom prst="rect">
            <a:avLst/>
          </a:prstGeom>
        </p:spPr>
      </p:pic>
      <p:grpSp>
        <p:nvGrpSpPr>
          <p:cNvPr id="2" name="Group 1"/>
          <p:cNvGrpSpPr/>
          <p:nvPr/>
        </p:nvGrpSpPr>
        <p:grpSpPr>
          <a:xfrm>
            <a:off x="5800727" y="6276241"/>
            <a:ext cx="4486273" cy="553998"/>
            <a:chOff x="5800727" y="6276241"/>
            <a:chExt cx="4486273" cy="553998"/>
          </a:xfrm>
        </p:grpSpPr>
        <p:sp>
          <p:nvSpPr>
            <p:cNvPr id="11" name="TextBox 1"/>
            <p:cNvSpPr txBox="1">
              <a:spLocks noChangeArrowheads="1"/>
            </p:cNvSpPr>
            <p:nvPr/>
          </p:nvSpPr>
          <p:spPr bwMode="auto">
            <a:xfrm>
              <a:off x="5800727" y="6553240"/>
              <a:ext cx="44862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Zondag</a:t>
              </a:r>
              <a:r>
                <a:rPr lang="en-US" b="0" dirty="0"/>
                <a:t> W et al. J </a:t>
              </a:r>
              <a:r>
                <a:rPr lang="en-US" b="0" dirty="0" err="1"/>
                <a:t>Thromb</a:t>
              </a:r>
              <a:r>
                <a:rPr lang="en-US" b="0" dirty="0"/>
                <a:t> </a:t>
              </a:r>
              <a:r>
                <a:rPr lang="en-US" b="0" dirty="0" err="1"/>
                <a:t>Haemost</a:t>
              </a:r>
              <a:r>
                <a:rPr lang="en-US" b="0" dirty="0"/>
                <a:t> </a:t>
              </a:r>
              <a:r>
                <a:rPr lang="en-US" b="0" dirty="0" smtClean="0"/>
                <a:t>2013;11(4):686-92]</a:t>
              </a:r>
              <a:endParaRPr lang="en-US" b="0" dirty="0"/>
            </a:p>
          </p:txBody>
        </p:sp>
        <p:sp>
          <p:nvSpPr>
            <p:cNvPr id="12" name="TextBox 7"/>
            <p:cNvSpPr txBox="1">
              <a:spLocks noChangeArrowheads="1"/>
            </p:cNvSpPr>
            <p:nvPr/>
          </p:nvSpPr>
          <p:spPr bwMode="auto">
            <a:xfrm>
              <a:off x="5829300" y="6276241"/>
              <a:ext cx="4381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Zondag</a:t>
              </a:r>
              <a:r>
                <a:rPr lang="en-US" b="0" dirty="0"/>
                <a:t> W et al. J </a:t>
              </a:r>
              <a:r>
                <a:rPr lang="en-US" b="0" dirty="0" err="1"/>
                <a:t>Thromb</a:t>
              </a:r>
              <a:r>
                <a:rPr lang="en-US" b="0" dirty="0"/>
                <a:t> </a:t>
              </a:r>
              <a:r>
                <a:rPr lang="en-US" b="0" dirty="0" err="1"/>
                <a:t>Haemost</a:t>
              </a:r>
              <a:r>
                <a:rPr lang="en-US" b="0" dirty="0"/>
                <a:t> 2011;9:1500-7]</a:t>
              </a:r>
            </a:p>
          </p:txBody>
        </p:sp>
      </p:grpSp>
    </p:spTree>
    <p:extLst>
      <p:ext uri="{BB962C8B-B14F-4D97-AF65-F5344CB8AC3E}">
        <p14:creationId xmlns:p14="http://schemas.microsoft.com/office/powerpoint/2010/main" val="66409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7" charset="0"/>
              <a:ea typeface="Arial" pitchFamily="-107" charset="0"/>
              <a:cs typeface="+mn-cs"/>
            </a:endParaRPr>
          </a:p>
        </p:txBody>
      </p:sp>
      <p:sp>
        <p:nvSpPr>
          <p:cNvPr id="25602"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304" name="Rectangle 8"/>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7" charset="0"/>
              <a:ea typeface="Arial" pitchFamily="-107" charset="0"/>
              <a:cs typeface="+mn-cs"/>
            </a:endParaRPr>
          </a:p>
        </p:txBody>
      </p:sp>
      <p:sp>
        <p:nvSpPr>
          <p:cNvPr id="25604" name="Rectangle 4"/>
          <p:cNvSpPr>
            <a:spLocks noChangeArrowheads="1"/>
          </p:cNvSpPr>
          <p:nvPr/>
        </p:nvSpPr>
        <p:spPr bwMode="auto">
          <a:xfrm>
            <a:off x="-114300" y="76200"/>
            <a:ext cx="10144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PE:  Outpatient </a:t>
            </a:r>
            <a:r>
              <a:rPr lang="en-US" sz="3000" dirty="0">
                <a:solidFill>
                  <a:schemeClr val="bg1"/>
                </a:solidFill>
              </a:rPr>
              <a:t>vs. Inpatient – HESTIA Criteria</a:t>
            </a:r>
          </a:p>
        </p:txBody>
      </p:sp>
      <p:sp>
        <p:nvSpPr>
          <p:cNvPr id="25605" name="TextBox 1"/>
          <p:cNvSpPr txBox="1">
            <a:spLocks noChangeArrowheads="1"/>
          </p:cNvSpPr>
          <p:nvPr/>
        </p:nvSpPr>
        <p:spPr bwMode="auto">
          <a:xfrm>
            <a:off x="5800727" y="6553242"/>
            <a:ext cx="44862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Zondag</a:t>
            </a:r>
            <a:r>
              <a:rPr lang="en-US" b="0" dirty="0"/>
              <a:t> W et al. J </a:t>
            </a:r>
            <a:r>
              <a:rPr lang="en-US" b="0" dirty="0" err="1"/>
              <a:t>Thromb</a:t>
            </a:r>
            <a:r>
              <a:rPr lang="en-US" b="0" dirty="0"/>
              <a:t> </a:t>
            </a:r>
            <a:r>
              <a:rPr lang="en-US" b="0" dirty="0" err="1"/>
              <a:t>Haemost</a:t>
            </a:r>
            <a:r>
              <a:rPr lang="en-US" b="0" dirty="0"/>
              <a:t> </a:t>
            </a:r>
            <a:r>
              <a:rPr lang="en-US" b="0" dirty="0" smtClean="0"/>
              <a:t>2013;11(4):686-92]</a:t>
            </a:r>
            <a:endParaRPr lang="en-US" b="0" dirty="0"/>
          </a:p>
        </p:txBody>
      </p:sp>
      <p:graphicFrame>
        <p:nvGraphicFramePr>
          <p:cNvPr id="3" name="Table 2"/>
          <p:cNvGraphicFramePr>
            <a:graphicFrameLocks noGrp="1"/>
          </p:cNvGraphicFramePr>
          <p:nvPr>
            <p:extLst>
              <p:ext uri="{D42A27DB-BD31-4B8C-83A1-F6EECF244321}">
                <p14:modId xmlns:p14="http://schemas.microsoft.com/office/powerpoint/2010/main" val="220598740"/>
              </p:ext>
            </p:extLst>
          </p:nvPr>
        </p:nvGraphicFramePr>
        <p:xfrm>
          <a:off x="1114425" y="1371600"/>
          <a:ext cx="8829675" cy="5029244"/>
        </p:xfrm>
        <a:graphic>
          <a:graphicData uri="http://schemas.openxmlformats.org/drawingml/2006/table">
            <a:tbl>
              <a:tblPr/>
              <a:tblGrid>
                <a:gridCol w="8829675"/>
              </a:tblGrid>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1.  </a:t>
                      </a:r>
                      <a:r>
                        <a:rPr kumimoji="0" lang="en-US" sz="2400" b="0" i="0" u="none" strike="noStrike" cap="none" normalizeH="0" baseline="0" dirty="0" err="1">
                          <a:ln>
                            <a:noFill/>
                          </a:ln>
                          <a:solidFill>
                            <a:srgbClr val="000000"/>
                          </a:solidFill>
                          <a:effectLst/>
                          <a:latin typeface="Arial" charset="0"/>
                          <a:ea typeface="ＭＳ Ｐゴシック" charset="0"/>
                          <a:cs typeface="ＭＳ Ｐゴシック" charset="0"/>
                        </a:rPr>
                        <a:t>Hemodynamically</a:t>
                      </a: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 unstable? </a:t>
                      </a:r>
                      <a:endParaRPr kumimoji="0" lang="en-US" sz="2400" b="0" i="0" u="none" strike="noStrike" cap="none" normalizeH="0" baseline="30000" dirty="0">
                        <a:ln>
                          <a:noFill/>
                        </a:ln>
                        <a:solidFill>
                          <a:srgbClr val="000000"/>
                        </a:solidFill>
                        <a:effectLst/>
                        <a:latin typeface="Arial" charset="0"/>
                        <a:ea typeface="ＭＳ Ｐゴシック" charset="0"/>
                        <a:cs typeface="ＭＳ Ｐゴシック" charset="0"/>
                      </a:endParaRP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2.  Thrombolysis or embolectomy necessary?</a:t>
                      </a: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3.  Active bleeding or high risk of bleeding? </a:t>
                      </a:r>
                      <a:endParaRPr kumimoji="0" lang="en-US" sz="2400" b="0" i="0" u="none" strike="noStrike" cap="none" normalizeH="0" baseline="30000" dirty="0">
                        <a:ln>
                          <a:noFill/>
                        </a:ln>
                        <a:solidFill>
                          <a:srgbClr val="000000"/>
                        </a:solidFill>
                        <a:effectLst/>
                        <a:latin typeface="Arial" charset="0"/>
                        <a:ea typeface="ＭＳ Ｐゴシック" charset="0"/>
                        <a:cs typeface="ＭＳ Ｐゴシック" charset="0"/>
                      </a:endParaRP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4.  Oxygen needed to </a:t>
                      </a: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keep O</a:t>
                      </a:r>
                      <a:r>
                        <a:rPr kumimoji="0" lang="en-US" sz="2400" b="0" i="0" u="none" strike="noStrike" cap="none" normalizeH="0" baseline="-25000" dirty="0" smtClean="0">
                          <a:ln>
                            <a:noFill/>
                          </a:ln>
                          <a:solidFill>
                            <a:srgbClr val="000000"/>
                          </a:solidFill>
                          <a:effectLst/>
                          <a:latin typeface="Arial" charset="0"/>
                          <a:ea typeface="ＭＳ Ｐゴシック" charset="0"/>
                          <a:cs typeface="ＭＳ Ｐゴシック" charset="0"/>
                        </a:rPr>
                        <a:t>2</a:t>
                      </a: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 sat </a:t>
                      </a: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&gt; 90 % for &gt; 24 </a:t>
                      </a:r>
                      <a:r>
                        <a:rPr kumimoji="0" lang="en-US" sz="2400" b="0" i="0" u="none" strike="noStrike" cap="none" normalizeH="0" baseline="0" dirty="0" err="1">
                          <a:ln>
                            <a:noFill/>
                          </a:ln>
                          <a:solidFill>
                            <a:srgbClr val="000000"/>
                          </a:solidFill>
                          <a:effectLst/>
                          <a:latin typeface="Arial" charset="0"/>
                          <a:ea typeface="ＭＳ Ｐゴシック" charset="0"/>
                          <a:cs typeface="ＭＳ Ｐゴシック" charset="0"/>
                        </a:rPr>
                        <a:t>hrs</a:t>
                      </a: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a:t>
                      </a: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5.  PE </a:t>
                      </a:r>
                      <a:r>
                        <a:rPr kumimoji="0" lang="en-US" sz="2400" b="0" i="0" u="none" strike="noStrike" cap="none" normalizeH="0" baseline="0" dirty="0" err="1">
                          <a:ln>
                            <a:noFill/>
                          </a:ln>
                          <a:solidFill>
                            <a:srgbClr val="000000"/>
                          </a:solidFill>
                          <a:effectLst/>
                          <a:latin typeface="Arial" charset="0"/>
                          <a:ea typeface="ＭＳ Ｐゴシック" charset="0"/>
                          <a:cs typeface="ＭＳ Ｐゴシック" charset="0"/>
                        </a:rPr>
                        <a:t>dx’d</a:t>
                      </a: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 during anticoagulant therapy?</a:t>
                      </a: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6.  iv pain medication for &gt; 24 hrs?</a:t>
                      </a: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7.  Medical or social reason for </a:t>
                      </a: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admission?</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8.  </a:t>
                      </a: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GFR &lt; </a:t>
                      </a: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30 ml/min? </a:t>
                      </a:r>
                      <a:endParaRPr kumimoji="0" lang="en-US" sz="2400" b="0" i="0" u="none" strike="noStrike" cap="none" normalizeH="0" baseline="30000" dirty="0">
                        <a:ln>
                          <a:noFill/>
                        </a:ln>
                        <a:solidFill>
                          <a:srgbClr val="000000"/>
                        </a:solidFill>
                        <a:effectLst/>
                        <a:latin typeface="Arial" charset="0"/>
                        <a:ea typeface="ＭＳ Ｐゴシック" charset="0"/>
                        <a:cs typeface="ＭＳ Ｐゴシック" charset="0"/>
                      </a:endParaRP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9.  Severe liver impairment? </a:t>
                      </a:r>
                      <a:endParaRPr kumimoji="0" lang="en-US" sz="2400" b="0" i="0" u="none" strike="noStrike" cap="none" normalizeH="0" baseline="30000" dirty="0">
                        <a:ln>
                          <a:noFill/>
                        </a:ln>
                        <a:solidFill>
                          <a:srgbClr val="000000"/>
                        </a:solidFill>
                        <a:effectLst/>
                        <a:latin typeface="Arial" charset="0"/>
                        <a:ea typeface="ＭＳ Ｐゴシック" charset="0"/>
                        <a:cs typeface="ＭＳ Ｐゴシック" charset="0"/>
                      </a:endParaRP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10. Pregnant?</a:t>
                      </a: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11. Documented h/o HIT?</a:t>
                      </a:r>
                    </a:p>
                  </a:txBody>
                  <a:tcPr marT="45722" marB="45722"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E7F3F4"/>
                    </a:solidFill>
                  </a:tcPr>
                </a:tc>
              </a:tr>
            </a:tbl>
          </a:graphicData>
        </a:graphic>
      </p:graphicFrame>
      <p:sp>
        <p:nvSpPr>
          <p:cNvPr id="25632" name="TextBox 7"/>
          <p:cNvSpPr txBox="1">
            <a:spLocks noChangeArrowheads="1"/>
          </p:cNvSpPr>
          <p:nvPr/>
        </p:nvSpPr>
        <p:spPr bwMode="auto">
          <a:xfrm>
            <a:off x="1104900" y="6559592"/>
            <a:ext cx="4381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Zondag</a:t>
            </a:r>
            <a:r>
              <a:rPr lang="en-US" b="0" dirty="0"/>
              <a:t> W et al. J </a:t>
            </a:r>
            <a:r>
              <a:rPr lang="en-US" b="0" dirty="0" err="1"/>
              <a:t>Thromb</a:t>
            </a:r>
            <a:r>
              <a:rPr lang="en-US" b="0" dirty="0"/>
              <a:t> </a:t>
            </a:r>
            <a:r>
              <a:rPr lang="en-US" b="0" dirty="0" err="1"/>
              <a:t>Haemost</a:t>
            </a:r>
            <a:r>
              <a:rPr lang="en-US" b="0" dirty="0"/>
              <a:t> 2011;9:1500-7]</a:t>
            </a:r>
          </a:p>
        </p:txBody>
      </p:sp>
      <p:pic>
        <p:nvPicPr>
          <p:cNvPr id="2563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42"/>
            <a:ext cx="10287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7950699" y="5181600"/>
            <a:ext cx="2079126" cy="13843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63687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82946"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8"/>
          <p:cNvSpPr>
            <a:spLocks noChangeArrowheads="1"/>
          </p:cNvSpPr>
          <p:nvPr/>
        </p:nvSpPr>
        <p:spPr bwMode="auto">
          <a:xfrm>
            <a:off x="-215896"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82948"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dirty="0" smtClean="0">
                <a:solidFill>
                  <a:schemeClr val="bg1"/>
                </a:solidFill>
              </a:rPr>
              <a:t>Aspirin and VTE</a:t>
            </a:r>
            <a:endParaRPr lang="en-US" sz="3000" dirty="0">
              <a:solidFill>
                <a:schemeClr val="bg1"/>
              </a:solidFill>
            </a:endParaRPr>
          </a:p>
        </p:txBody>
      </p:sp>
      <p:sp>
        <p:nvSpPr>
          <p:cNvPr id="2" name="Rectangle 1"/>
          <p:cNvSpPr/>
          <p:nvPr/>
        </p:nvSpPr>
        <p:spPr>
          <a:xfrm>
            <a:off x="5070475" y="6400800"/>
            <a:ext cx="5143500" cy="276999"/>
          </a:xfrm>
          <a:prstGeom prst="rect">
            <a:avLst/>
          </a:prstGeom>
        </p:spPr>
        <p:txBody>
          <a:bodyPr>
            <a:spAutoFit/>
          </a:bodyPr>
          <a:lstStyle/>
          <a:p>
            <a:r>
              <a:rPr lang="en-US" b="0" dirty="0" err="1"/>
              <a:t>Simes</a:t>
            </a:r>
            <a:r>
              <a:rPr lang="en-US" b="0" dirty="0"/>
              <a:t> J et </a:t>
            </a:r>
            <a:r>
              <a:rPr lang="en-US" b="0" dirty="0" smtClean="0"/>
              <a:t>al. </a:t>
            </a:r>
            <a:r>
              <a:rPr lang="en-US" b="0" dirty="0"/>
              <a:t>Circulation 2014 Aug 25 [</a:t>
            </a:r>
            <a:r>
              <a:rPr lang="en-US" b="0" dirty="0" err="1"/>
              <a:t>Epub</a:t>
            </a:r>
            <a:r>
              <a:rPr lang="en-US" b="0" dirty="0"/>
              <a:t> ahead of print].</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185" y="1447800"/>
            <a:ext cx="7735380" cy="472506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268944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54275"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8"/>
          <p:cNvSpPr>
            <a:spLocks noChangeArrowheads="1"/>
          </p:cNvSpPr>
          <p:nvPr/>
        </p:nvSpPr>
        <p:spPr bwMode="auto">
          <a:xfrm>
            <a:off x="-215900"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54277"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VTE History</a:t>
            </a:r>
          </a:p>
        </p:txBody>
      </p:sp>
      <p:sp>
        <p:nvSpPr>
          <p:cNvPr id="13" name="TextBox 1"/>
          <p:cNvSpPr txBox="1">
            <a:spLocks noChangeArrowheads="1"/>
          </p:cNvSpPr>
          <p:nvPr/>
        </p:nvSpPr>
        <p:spPr bwMode="auto">
          <a:xfrm>
            <a:off x="874713" y="2065338"/>
            <a:ext cx="8459787" cy="1938992"/>
          </a:xfrm>
          <a:prstGeom prst="rect">
            <a:avLst/>
          </a:prstGeom>
          <a:solidFill>
            <a:schemeClr val="bg1">
              <a:lumMod val="95000"/>
            </a:schemeClr>
          </a:solidFill>
          <a:ln>
            <a:solidFill>
              <a:schemeClr val="tx1"/>
            </a:solidFill>
          </a:ln>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150000"/>
              </a:lnSpc>
            </a:pPr>
            <a:r>
              <a:rPr lang="en-US" sz="2000" i="1" dirty="0">
                <a:solidFill>
                  <a:srgbClr val="7F7F7F"/>
                </a:solidFill>
              </a:rPr>
              <a:t>Inpatient consult</a:t>
            </a:r>
            <a:r>
              <a:rPr lang="en-US" sz="2000" i="1" dirty="0" smtClean="0">
                <a:solidFill>
                  <a:srgbClr val="7F7F7F"/>
                </a:solidFill>
              </a:rPr>
              <a:t>:</a:t>
            </a:r>
            <a:br>
              <a:rPr lang="en-US" sz="2000" i="1" dirty="0" smtClean="0">
                <a:solidFill>
                  <a:srgbClr val="7F7F7F"/>
                </a:solidFill>
              </a:rPr>
            </a:br>
            <a:endParaRPr lang="en-US" sz="2000" i="1" dirty="0">
              <a:solidFill>
                <a:srgbClr val="7F7F7F"/>
              </a:solidFill>
            </a:endParaRPr>
          </a:p>
          <a:p>
            <a:pPr marL="179388" indent="-179388" eaLnBrk="1" hangingPunct="1">
              <a:lnSpc>
                <a:spcPct val="150000"/>
              </a:lnSpc>
            </a:pPr>
            <a:r>
              <a:rPr lang="ja-JP" altLang="en-US" sz="2000" b="0" dirty="0"/>
              <a:t>“</a:t>
            </a:r>
            <a:r>
              <a:rPr lang="en-US" sz="2000" b="0" dirty="0"/>
              <a:t>Quick curbside:  How long would you </a:t>
            </a:r>
            <a:r>
              <a:rPr lang="en-US" sz="2000" b="0" dirty="0" err="1"/>
              <a:t>anticoagulate</a:t>
            </a:r>
            <a:r>
              <a:rPr lang="en-US" sz="2000" b="0" dirty="0"/>
              <a:t> a 64 year old man </a:t>
            </a:r>
            <a:r>
              <a:rPr lang="en-US" sz="2000" b="0" dirty="0" smtClean="0"/>
              <a:t>with a </a:t>
            </a:r>
            <a:r>
              <a:rPr lang="en-US" sz="2000" b="0" dirty="0" err="1"/>
              <a:t>basilic</a:t>
            </a:r>
            <a:r>
              <a:rPr lang="en-US" sz="2000" b="0" dirty="0"/>
              <a:t> vein DVT after a </a:t>
            </a:r>
            <a:r>
              <a:rPr lang="en-US" sz="2000" b="0" dirty="0" smtClean="0"/>
              <a:t>phlebotomy stick?</a:t>
            </a:r>
            <a:r>
              <a:rPr lang="ja-JP" altLang="en-US" sz="2000" b="0" dirty="0"/>
              <a:t>”</a:t>
            </a:r>
            <a:endParaRPr lang="en-US" sz="2000" dirty="0"/>
          </a:p>
        </p:txBody>
      </p:sp>
      <p:sp>
        <p:nvSpPr>
          <p:cNvPr id="7" name="TextBox 10"/>
          <p:cNvSpPr txBox="1">
            <a:spLocks noChangeArrowheads="1"/>
          </p:cNvSpPr>
          <p:nvPr/>
        </p:nvSpPr>
        <p:spPr bwMode="auto">
          <a:xfrm rot="-1802886">
            <a:off x="-203200" y="660370"/>
            <a:ext cx="2819400" cy="400110"/>
          </a:xfrm>
          <a:prstGeom prst="rect">
            <a:avLst/>
          </a:prstGeom>
          <a:solidFill>
            <a:srgbClr val="FF0000"/>
          </a:solidFill>
          <a:ln w="50800">
            <a:solidFill>
              <a:srgbClr val="FFFF00"/>
            </a:solidFill>
            <a:miter lim="800000"/>
            <a:headEnd/>
            <a:tailEnd/>
          </a:ln>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dirty="0" smtClean="0">
                <a:solidFill>
                  <a:srgbClr val="FFFF00"/>
                </a:solidFill>
              </a:rPr>
              <a:t>Question</a:t>
            </a:r>
            <a:r>
              <a:rPr lang="en-US" sz="2000" dirty="0">
                <a:solidFill>
                  <a:srgbClr val="FFFF00"/>
                </a:solidFill>
              </a:rPr>
              <a:t>!</a:t>
            </a:r>
          </a:p>
        </p:txBody>
      </p:sp>
    </p:spTree>
    <p:extLst>
      <p:ext uri="{BB962C8B-B14F-4D97-AF65-F5344CB8AC3E}">
        <p14:creationId xmlns:p14="http://schemas.microsoft.com/office/powerpoint/2010/main" val="3652867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61"/>
          <p:cNvGrpSpPr>
            <a:grpSpLocks/>
          </p:cNvGrpSpPr>
          <p:nvPr/>
        </p:nvGrpSpPr>
        <p:grpSpPr bwMode="auto">
          <a:xfrm>
            <a:off x="1079500" y="1447800"/>
            <a:ext cx="9055100" cy="4816475"/>
            <a:chOff x="-3949700" y="1508125"/>
            <a:chExt cx="9055100" cy="4816475"/>
          </a:xfrm>
        </p:grpSpPr>
        <p:sp>
          <p:nvSpPr>
            <p:cNvPr id="55341" name="Text Box 11"/>
            <p:cNvSpPr txBox="1">
              <a:spLocks noChangeArrowheads="1"/>
            </p:cNvSpPr>
            <p:nvPr/>
          </p:nvSpPr>
          <p:spPr bwMode="auto">
            <a:xfrm>
              <a:off x="190500" y="1508125"/>
              <a:ext cx="417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2000">
                  <a:solidFill>
                    <a:srgbClr val="FF3300"/>
                  </a:solidFill>
                </a:rPr>
                <a:t>Deep Veins</a:t>
              </a:r>
            </a:p>
          </p:txBody>
        </p:sp>
        <p:sp>
          <p:nvSpPr>
            <p:cNvPr id="17454" name="Freeform 14"/>
            <p:cNvSpPr>
              <a:spLocks noChangeArrowheads="1"/>
            </p:cNvSpPr>
            <p:nvPr/>
          </p:nvSpPr>
          <p:spPr bwMode="auto">
            <a:xfrm>
              <a:off x="1652588" y="2127250"/>
              <a:ext cx="1528762" cy="4089400"/>
            </a:xfrm>
            <a:custGeom>
              <a:avLst/>
              <a:gdLst>
                <a:gd name="T0" fmla="*/ 1531940 w 1528233"/>
                <a:gd name="T1" fmla="*/ 0 h 4089400"/>
                <a:gd name="T2" fmla="*/ 1379170 w 1528233"/>
                <a:gd name="T3" fmla="*/ 82550 h 4089400"/>
                <a:gd name="T4" fmla="*/ 1111823 w 1528233"/>
                <a:gd name="T5" fmla="*/ 133350 h 4089400"/>
                <a:gd name="T6" fmla="*/ 882668 w 1528233"/>
                <a:gd name="T7" fmla="*/ 349250 h 4089400"/>
                <a:gd name="T8" fmla="*/ 806285 w 1528233"/>
                <a:gd name="T9" fmla="*/ 546100 h 4089400"/>
                <a:gd name="T10" fmla="*/ 761725 w 1528233"/>
                <a:gd name="T11" fmla="*/ 762000 h 4089400"/>
                <a:gd name="T12" fmla="*/ 780823 w 1528233"/>
                <a:gd name="T13" fmla="*/ 984250 h 4089400"/>
                <a:gd name="T14" fmla="*/ 729898 w 1528233"/>
                <a:gd name="T15" fmla="*/ 1670050 h 4089400"/>
                <a:gd name="T16" fmla="*/ 717169 w 1528233"/>
                <a:gd name="T17" fmla="*/ 1816100 h 4089400"/>
                <a:gd name="T18" fmla="*/ 634417 w 1528233"/>
                <a:gd name="T19" fmla="*/ 2000250 h 4089400"/>
                <a:gd name="T20" fmla="*/ 532571 w 1528233"/>
                <a:gd name="T21" fmla="*/ 2247900 h 4089400"/>
                <a:gd name="T22" fmla="*/ 488016 w 1528233"/>
                <a:gd name="T23" fmla="*/ 2533650 h 4089400"/>
                <a:gd name="T24" fmla="*/ 462553 w 1528233"/>
                <a:gd name="T25" fmla="*/ 2895600 h 4089400"/>
                <a:gd name="T26" fmla="*/ 437090 w 1528233"/>
                <a:gd name="T27" fmla="*/ 3022600 h 4089400"/>
                <a:gd name="T28" fmla="*/ 99722 w 1528233"/>
                <a:gd name="T29" fmla="*/ 3403600 h 4089400"/>
                <a:gd name="T30" fmla="*/ 23339 w 1528233"/>
                <a:gd name="T31" fmla="*/ 3543300 h 4089400"/>
                <a:gd name="T32" fmla="*/ 10611 w 1528233"/>
                <a:gd name="T33" fmla="*/ 3587750 h 4089400"/>
                <a:gd name="T34" fmla="*/ 86993 w 1528233"/>
                <a:gd name="T35" fmla="*/ 3606800 h 4089400"/>
                <a:gd name="T36" fmla="*/ 201573 w 1528233"/>
                <a:gd name="T37" fmla="*/ 3517900 h 4089400"/>
                <a:gd name="T38" fmla="*/ 303418 w 1528233"/>
                <a:gd name="T39" fmla="*/ 3441700 h 4089400"/>
                <a:gd name="T40" fmla="*/ 328881 w 1528233"/>
                <a:gd name="T41" fmla="*/ 3473450 h 4089400"/>
                <a:gd name="T42" fmla="*/ 277955 w 1528233"/>
                <a:gd name="T43" fmla="*/ 3898900 h 4089400"/>
                <a:gd name="T44" fmla="*/ 303418 w 1528233"/>
                <a:gd name="T45" fmla="*/ 4006850 h 4089400"/>
                <a:gd name="T46" fmla="*/ 335245 w 1528233"/>
                <a:gd name="T47" fmla="*/ 4032250 h 4089400"/>
                <a:gd name="T48" fmla="*/ 398899 w 1528233"/>
                <a:gd name="T49" fmla="*/ 3943350 h 4089400"/>
                <a:gd name="T50" fmla="*/ 481648 w 1528233"/>
                <a:gd name="T51" fmla="*/ 3625850 h 4089400"/>
                <a:gd name="T52" fmla="*/ 500744 w 1528233"/>
                <a:gd name="T53" fmla="*/ 3600450 h 4089400"/>
                <a:gd name="T54" fmla="*/ 551669 w 1528233"/>
                <a:gd name="T55" fmla="*/ 3657600 h 4089400"/>
                <a:gd name="T56" fmla="*/ 634417 w 1528233"/>
                <a:gd name="T57" fmla="*/ 3930650 h 4089400"/>
                <a:gd name="T58" fmla="*/ 691706 w 1528233"/>
                <a:gd name="T59" fmla="*/ 4057650 h 4089400"/>
                <a:gd name="T60" fmla="*/ 748996 w 1528233"/>
                <a:gd name="T61" fmla="*/ 4089400 h 4089400"/>
                <a:gd name="T62" fmla="*/ 774458 w 1528233"/>
                <a:gd name="T63" fmla="*/ 4057650 h 4089400"/>
                <a:gd name="T64" fmla="*/ 768092 w 1528233"/>
                <a:gd name="T65" fmla="*/ 3968750 h 4089400"/>
                <a:gd name="T66" fmla="*/ 691706 w 1528233"/>
                <a:gd name="T67" fmla="*/ 3606800 h 4089400"/>
                <a:gd name="T68" fmla="*/ 755360 w 1528233"/>
                <a:gd name="T69" fmla="*/ 3759200 h 4089400"/>
                <a:gd name="T70" fmla="*/ 869938 w 1528233"/>
                <a:gd name="T71" fmla="*/ 3975100 h 4089400"/>
                <a:gd name="T72" fmla="*/ 927227 w 1528233"/>
                <a:gd name="T73" fmla="*/ 4019550 h 4089400"/>
                <a:gd name="T74" fmla="*/ 959054 w 1528233"/>
                <a:gd name="T75" fmla="*/ 3962400 h 4089400"/>
                <a:gd name="T76" fmla="*/ 831746 w 1528233"/>
                <a:gd name="T77" fmla="*/ 3594100 h 4089400"/>
                <a:gd name="T78" fmla="*/ 959054 w 1528233"/>
                <a:gd name="T79" fmla="*/ 3778250 h 4089400"/>
                <a:gd name="T80" fmla="*/ 1060901 w 1528233"/>
                <a:gd name="T81" fmla="*/ 3860800 h 4089400"/>
                <a:gd name="T82" fmla="*/ 1105458 w 1528233"/>
                <a:gd name="T83" fmla="*/ 3835400 h 4089400"/>
                <a:gd name="T84" fmla="*/ 1054535 w 1528233"/>
                <a:gd name="T85" fmla="*/ 3702050 h 4089400"/>
                <a:gd name="T86" fmla="*/ 825380 w 1528233"/>
                <a:gd name="T87" fmla="*/ 3136900 h 4089400"/>
                <a:gd name="T88" fmla="*/ 857207 w 1528233"/>
                <a:gd name="T89" fmla="*/ 3022600 h 4089400"/>
                <a:gd name="T90" fmla="*/ 1150016 w 1528233"/>
                <a:gd name="T91" fmla="*/ 2413000 h 4089400"/>
                <a:gd name="T92" fmla="*/ 1175477 w 1528233"/>
                <a:gd name="T93" fmla="*/ 2222500 h 4089400"/>
                <a:gd name="T94" fmla="*/ 1258227 w 1528233"/>
                <a:gd name="T95" fmla="*/ 1879600 h 4089400"/>
                <a:gd name="T96" fmla="*/ 1309151 w 1528233"/>
                <a:gd name="T97" fmla="*/ 1428750 h 4089400"/>
                <a:gd name="T98" fmla="*/ 1461921 w 1528233"/>
                <a:gd name="T99" fmla="*/ 1073150 h 40894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28233"/>
                <a:gd name="T151" fmla="*/ 0 h 4089400"/>
                <a:gd name="T152" fmla="*/ 1528233 w 1528233"/>
                <a:gd name="T153" fmla="*/ 4089400 h 40894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28233" h="4089400">
                  <a:moveTo>
                    <a:pt x="1528233" y="0"/>
                  </a:moveTo>
                  <a:cubicBezTo>
                    <a:pt x="1486958" y="30162"/>
                    <a:pt x="1445683" y="60325"/>
                    <a:pt x="1375833" y="82550"/>
                  </a:cubicBezTo>
                  <a:cubicBezTo>
                    <a:pt x="1305983" y="104775"/>
                    <a:pt x="1191683" y="88900"/>
                    <a:pt x="1109133" y="133350"/>
                  </a:cubicBezTo>
                  <a:cubicBezTo>
                    <a:pt x="1026583" y="177800"/>
                    <a:pt x="931333" y="280458"/>
                    <a:pt x="880533" y="349250"/>
                  </a:cubicBezTo>
                  <a:cubicBezTo>
                    <a:pt x="829733" y="418042"/>
                    <a:pt x="824441" y="477308"/>
                    <a:pt x="804333" y="546100"/>
                  </a:cubicBezTo>
                  <a:cubicBezTo>
                    <a:pt x="784225" y="614892"/>
                    <a:pt x="764116" y="688975"/>
                    <a:pt x="759883" y="762000"/>
                  </a:cubicBezTo>
                  <a:cubicBezTo>
                    <a:pt x="755650" y="835025"/>
                    <a:pt x="784225" y="832909"/>
                    <a:pt x="778933" y="984250"/>
                  </a:cubicBezTo>
                  <a:cubicBezTo>
                    <a:pt x="773641" y="1135591"/>
                    <a:pt x="738716" y="1531408"/>
                    <a:pt x="728133" y="1670050"/>
                  </a:cubicBezTo>
                  <a:cubicBezTo>
                    <a:pt x="717550" y="1808692"/>
                    <a:pt x="731308" y="1761067"/>
                    <a:pt x="715433" y="1816100"/>
                  </a:cubicBezTo>
                  <a:cubicBezTo>
                    <a:pt x="699558" y="1871133"/>
                    <a:pt x="663575" y="1928283"/>
                    <a:pt x="632883" y="2000250"/>
                  </a:cubicBezTo>
                  <a:cubicBezTo>
                    <a:pt x="602191" y="2072217"/>
                    <a:pt x="555625" y="2159000"/>
                    <a:pt x="531283" y="2247900"/>
                  </a:cubicBezTo>
                  <a:cubicBezTo>
                    <a:pt x="506941" y="2336800"/>
                    <a:pt x="498475" y="2425700"/>
                    <a:pt x="486833" y="2533650"/>
                  </a:cubicBezTo>
                  <a:cubicBezTo>
                    <a:pt x="475191" y="2641600"/>
                    <a:pt x="469900" y="2814108"/>
                    <a:pt x="461433" y="2895600"/>
                  </a:cubicBezTo>
                  <a:cubicBezTo>
                    <a:pt x="452966" y="2977092"/>
                    <a:pt x="496358" y="2937933"/>
                    <a:pt x="436033" y="3022600"/>
                  </a:cubicBezTo>
                  <a:cubicBezTo>
                    <a:pt x="375708" y="3107267"/>
                    <a:pt x="168275" y="3316817"/>
                    <a:pt x="99483" y="3403600"/>
                  </a:cubicBezTo>
                  <a:cubicBezTo>
                    <a:pt x="30691" y="3490383"/>
                    <a:pt x="38100" y="3512608"/>
                    <a:pt x="23283" y="3543300"/>
                  </a:cubicBezTo>
                  <a:cubicBezTo>
                    <a:pt x="8466" y="3573992"/>
                    <a:pt x="0" y="3577167"/>
                    <a:pt x="10583" y="3587750"/>
                  </a:cubicBezTo>
                  <a:cubicBezTo>
                    <a:pt x="21166" y="3598333"/>
                    <a:pt x="55033" y="3618442"/>
                    <a:pt x="86783" y="3606800"/>
                  </a:cubicBezTo>
                  <a:cubicBezTo>
                    <a:pt x="118533" y="3595158"/>
                    <a:pt x="165100" y="3545417"/>
                    <a:pt x="201083" y="3517900"/>
                  </a:cubicBezTo>
                  <a:cubicBezTo>
                    <a:pt x="237066" y="3490383"/>
                    <a:pt x="281516" y="3449108"/>
                    <a:pt x="302683" y="3441700"/>
                  </a:cubicBezTo>
                  <a:cubicBezTo>
                    <a:pt x="323850" y="3434292"/>
                    <a:pt x="332316" y="3397250"/>
                    <a:pt x="328083" y="3473450"/>
                  </a:cubicBezTo>
                  <a:cubicBezTo>
                    <a:pt x="323850" y="3549650"/>
                    <a:pt x="281516" y="3810000"/>
                    <a:pt x="277283" y="3898900"/>
                  </a:cubicBezTo>
                  <a:cubicBezTo>
                    <a:pt x="273050" y="3987800"/>
                    <a:pt x="293158" y="3984625"/>
                    <a:pt x="302683" y="4006850"/>
                  </a:cubicBezTo>
                  <a:cubicBezTo>
                    <a:pt x="312208" y="4029075"/>
                    <a:pt x="318558" y="4042833"/>
                    <a:pt x="334433" y="4032250"/>
                  </a:cubicBezTo>
                  <a:cubicBezTo>
                    <a:pt x="350308" y="4021667"/>
                    <a:pt x="373591" y="4011083"/>
                    <a:pt x="397933" y="3943350"/>
                  </a:cubicBezTo>
                  <a:cubicBezTo>
                    <a:pt x="422275" y="3875617"/>
                    <a:pt x="463550" y="3683000"/>
                    <a:pt x="480483" y="3625850"/>
                  </a:cubicBezTo>
                  <a:cubicBezTo>
                    <a:pt x="497416" y="3568700"/>
                    <a:pt x="487891" y="3595158"/>
                    <a:pt x="499533" y="3600450"/>
                  </a:cubicBezTo>
                  <a:cubicBezTo>
                    <a:pt x="511175" y="3605742"/>
                    <a:pt x="528108" y="3602567"/>
                    <a:pt x="550333" y="3657600"/>
                  </a:cubicBezTo>
                  <a:cubicBezTo>
                    <a:pt x="572558" y="3712633"/>
                    <a:pt x="609600" y="3863975"/>
                    <a:pt x="632883" y="3930650"/>
                  </a:cubicBezTo>
                  <a:cubicBezTo>
                    <a:pt x="656166" y="3997325"/>
                    <a:pt x="670983" y="4031192"/>
                    <a:pt x="690033" y="4057650"/>
                  </a:cubicBezTo>
                  <a:cubicBezTo>
                    <a:pt x="709083" y="4084108"/>
                    <a:pt x="733425" y="4089400"/>
                    <a:pt x="747183" y="4089400"/>
                  </a:cubicBezTo>
                  <a:cubicBezTo>
                    <a:pt x="760941" y="4089400"/>
                    <a:pt x="769408" y="4077758"/>
                    <a:pt x="772583" y="4057650"/>
                  </a:cubicBezTo>
                  <a:cubicBezTo>
                    <a:pt x="775758" y="4037542"/>
                    <a:pt x="779991" y="4043892"/>
                    <a:pt x="766233" y="3968750"/>
                  </a:cubicBezTo>
                  <a:cubicBezTo>
                    <a:pt x="752475" y="3893608"/>
                    <a:pt x="692150" y="3641725"/>
                    <a:pt x="690033" y="3606800"/>
                  </a:cubicBezTo>
                  <a:cubicBezTo>
                    <a:pt x="687916" y="3571875"/>
                    <a:pt x="723900" y="3697817"/>
                    <a:pt x="753533" y="3759200"/>
                  </a:cubicBezTo>
                  <a:cubicBezTo>
                    <a:pt x="783166" y="3820583"/>
                    <a:pt x="839258" y="3931708"/>
                    <a:pt x="867833" y="3975100"/>
                  </a:cubicBezTo>
                  <a:cubicBezTo>
                    <a:pt x="896408" y="4018492"/>
                    <a:pt x="910166" y="4021667"/>
                    <a:pt x="924983" y="4019550"/>
                  </a:cubicBezTo>
                  <a:cubicBezTo>
                    <a:pt x="939800" y="4017433"/>
                    <a:pt x="972608" y="4033308"/>
                    <a:pt x="956733" y="3962400"/>
                  </a:cubicBezTo>
                  <a:cubicBezTo>
                    <a:pt x="940858" y="3891492"/>
                    <a:pt x="829733" y="3624792"/>
                    <a:pt x="829733" y="3594100"/>
                  </a:cubicBezTo>
                  <a:cubicBezTo>
                    <a:pt x="829733" y="3563408"/>
                    <a:pt x="918633" y="3733800"/>
                    <a:pt x="956733" y="3778250"/>
                  </a:cubicBezTo>
                  <a:cubicBezTo>
                    <a:pt x="994833" y="3822700"/>
                    <a:pt x="1033991" y="3851275"/>
                    <a:pt x="1058333" y="3860800"/>
                  </a:cubicBezTo>
                  <a:cubicBezTo>
                    <a:pt x="1082675" y="3870325"/>
                    <a:pt x="1103841" y="3861858"/>
                    <a:pt x="1102783" y="3835400"/>
                  </a:cubicBezTo>
                  <a:cubicBezTo>
                    <a:pt x="1101725" y="3808942"/>
                    <a:pt x="1098550" y="3818467"/>
                    <a:pt x="1051983" y="3702050"/>
                  </a:cubicBezTo>
                  <a:cubicBezTo>
                    <a:pt x="1005416" y="3585633"/>
                    <a:pt x="856191" y="3250142"/>
                    <a:pt x="823383" y="3136900"/>
                  </a:cubicBezTo>
                  <a:cubicBezTo>
                    <a:pt x="790575" y="3023658"/>
                    <a:pt x="801158" y="3143250"/>
                    <a:pt x="855133" y="3022600"/>
                  </a:cubicBezTo>
                  <a:cubicBezTo>
                    <a:pt x="909108" y="2901950"/>
                    <a:pt x="1094316" y="2546350"/>
                    <a:pt x="1147233" y="2413000"/>
                  </a:cubicBezTo>
                  <a:cubicBezTo>
                    <a:pt x="1200150" y="2279650"/>
                    <a:pt x="1154641" y="2311400"/>
                    <a:pt x="1172633" y="2222500"/>
                  </a:cubicBezTo>
                  <a:cubicBezTo>
                    <a:pt x="1190625" y="2133600"/>
                    <a:pt x="1232958" y="2011892"/>
                    <a:pt x="1255183" y="1879600"/>
                  </a:cubicBezTo>
                  <a:cubicBezTo>
                    <a:pt x="1277408" y="1747308"/>
                    <a:pt x="1272116" y="1563158"/>
                    <a:pt x="1305983" y="1428750"/>
                  </a:cubicBezTo>
                  <a:cubicBezTo>
                    <a:pt x="1339850" y="1294342"/>
                    <a:pt x="1458383" y="1073150"/>
                    <a:pt x="1458383" y="1073150"/>
                  </a:cubicBezTo>
                </a:path>
              </a:pathLst>
            </a:custGeom>
            <a:noFill/>
            <a:ln w="25400">
              <a:solidFill>
                <a:schemeClr val="tx1"/>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55343" name="TextBox 26"/>
            <p:cNvSpPr txBox="1">
              <a:spLocks noChangeArrowheads="1"/>
            </p:cNvSpPr>
            <p:nvPr/>
          </p:nvSpPr>
          <p:spPr bwMode="auto">
            <a:xfrm>
              <a:off x="819150" y="3183751"/>
              <a:ext cx="129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Brachial veins</a:t>
              </a:r>
            </a:p>
          </p:txBody>
        </p:sp>
        <p:cxnSp>
          <p:nvCxnSpPr>
            <p:cNvPr id="2" name="Straight Connector 30"/>
            <p:cNvCxnSpPr>
              <a:cxnSpLocks noChangeShapeType="1"/>
            </p:cNvCxnSpPr>
            <p:nvPr/>
          </p:nvCxnSpPr>
          <p:spPr bwMode="auto">
            <a:xfrm>
              <a:off x="2044700" y="3278188"/>
              <a:ext cx="641350" cy="1587"/>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55345" name="TextBox 32"/>
            <p:cNvSpPr txBox="1">
              <a:spLocks noChangeArrowheads="1"/>
            </p:cNvSpPr>
            <p:nvPr/>
          </p:nvSpPr>
          <p:spPr bwMode="auto">
            <a:xfrm>
              <a:off x="3556000" y="2806700"/>
              <a:ext cx="129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Axillary vein</a:t>
              </a:r>
            </a:p>
          </p:txBody>
        </p:sp>
        <p:cxnSp>
          <p:nvCxnSpPr>
            <p:cNvPr id="3" name="Straight Connector 33"/>
            <p:cNvCxnSpPr>
              <a:cxnSpLocks noChangeShapeType="1"/>
            </p:cNvCxnSpPr>
            <p:nvPr/>
          </p:nvCxnSpPr>
          <p:spPr bwMode="auto">
            <a:xfrm>
              <a:off x="3162300" y="2940050"/>
              <a:ext cx="457200" cy="1588"/>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55347" name="TextBox 34"/>
            <p:cNvSpPr txBox="1">
              <a:spLocks noChangeArrowheads="1"/>
            </p:cNvSpPr>
            <p:nvPr/>
          </p:nvSpPr>
          <p:spPr bwMode="auto">
            <a:xfrm>
              <a:off x="762000" y="4688701"/>
              <a:ext cx="129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Radial veins</a:t>
              </a:r>
            </a:p>
          </p:txBody>
        </p:sp>
        <p:cxnSp>
          <p:nvCxnSpPr>
            <p:cNvPr id="4" name="Straight Connector 35"/>
            <p:cNvCxnSpPr>
              <a:cxnSpLocks noChangeShapeType="1"/>
            </p:cNvCxnSpPr>
            <p:nvPr/>
          </p:nvCxnSpPr>
          <p:spPr bwMode="auto">
            <a:xfrm>
              <a:off x="1809750" y="4838700"/>
              <a:ext cx="457200" cy="1588"/>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cxnSp>
          <p:nvCxnSpPr>
            <p:cNvPr id="17460" name="Straight Connector 37"/>
            <p:cNvCxnSpPr>
              <a:cxnSpLocks noChangeShapeType="1"/>
            </p:cNvCxnSpPr>
            <p:nvPr/>
          </p:nvCxnSpPr>
          <p:spPr bwMode="auto">
            <a:xfrm>
              <a:off x="2019300" y="3429000"/>
              <a:ext cx="685800" cy="304800"/>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55350" name="TextBox 38"/>
            <p:cNvSpPr txBox="1">
              <a:spLocks noChangeArrowheads="1"/>
            </p:cNvSpPr>
            <p:nvPr/>
          </p:nvSpPr>
          <p:spPr bwMode="auto">
            <a:xfrm>
              <a:off x="3111500" y="4648200"/>
              <a:ext cx="1752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Ulnar veins</a:t>
              </a:r>
            </a:p>
          </p:txBody>
        </p:sp>
        <p:cxnSp>
          <p:nvCxnSpPr>
            <p:cNvPr id="5" name="Straight Connector 39"/>
            <p:cNvCxnSpPr>
              <a:cxnSpLocks noChangeShapeType="1"/>
            </p:cNvCxnSpPr>
            <p:nvPr/>
          </p:nvCxnSpPr>
          <p:spPr bwMode="auto">
            <a:xfrm>
              <a:off x="2597150" y="4799013"/>
              <a:ext cx="457200" cy="1587"/>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48" name="Rectangle 47"/>
            <p:cNvSpPr>
              <a:spLocks noChangeArrowheads="1"/>
            </p:cNvSpPr>
            <p:nvPr/>
          </p:nvSpPr>
          <p:spPr bwMode="auto">
            <a:xfrm>
              <a:off x="190500" y="1981200"/>
              <a:ext cx="4876800" cy="4343400"/>
            </a:xfrm>
            <a:prstGeom prst="rect">
              <a:avLst/>
            </a:prstGeom>
            <a:noFill/>
            <a:ln w="9525">
              <a:solidFill>
                <a:schemeClr val="tx1"/>
              </a:solidFill>
              <a:miter lim="800000"/>
              <a:headEnd/>
              <a:tailEnd/>
            </a:ln>
            <a:effectLst>
              <a:outerShdw dist="23000" dir="5400000" rotWithShape="0">
                <a:srgbClr val="808080">
                  <a:alpha val="34998"/>
                </a:srgbClr>
              </a:outerShdw>
            </a:effectLst>
            <a:extLst/>
          </p:spPr>
          <p:txBody>
            <a:bodyPr anchor="ctr"/>
            <a:lstStyle/>
            <a:p>
              <a:pPr algn="ctr">
                <a:defRPr/>
              </a:pPr>
              <a:endParaRPr lang="en-US">
                <a:solidFill>
                  <a:schemeClr val="lt1"/>
                </a:solidFill>
                <a:latin typeface="+mn-lt"/>
                <a:ea typeface="ＭＳ Ｐゴシック" pitchFamily="-112" charset="-128"/>
                <a:cs typeface="+mn-cs"/>
              </a:endParaRPr>
            </a:p>
          </p:txBody>
        </p:sp>
        <p:sp>
          <p:nvSpPr>
            <p:cNvPr id="17465" name="Freeform 43"/>
            <p:cNvSpPr>
              <a:spLocks noChangeArrowheads="1"/>
            </p:cNvSpPr>
            <p:nvPr/>
          </p:nvSpPr>
          <p:spPr bwMode="auto">
            <a:xfrm>
              <a:off x="2439988" y="2819400"/>
              <a:ext cx="881062" cy="1111250"/>
            </a:xfrm>
            <a:custGeom>
              <a:avLst/>
              <a:gdLst>
                <a:gd name="T0" fmla="*/ 877889 w 881592"/>
                <a:gd name="T1" fmla="*/ 0 h 1111250"/>
                <a:gd name="T2" fmla="*/ 580692 w 881592"/>
                <a:gd name="T3" fmla="*/ 209550 h 1111250"/>
                <a:gd name="T4" fmla="*/ 441579 w 881592"/>
                <a:gd name="T5" fmla="*/ 323850 h 1111250"/>
                <a:gd name="T6" fmla="*/ 296143 w 881592"/>
                <a:gd name="T7" fmla="*/ 393700 h 1111250"/>
                <a:gd name="T8" fmla="*/ 220262 w 881592"/>
                <a:gd name="T9" fmla="*/ 533400 h 1111250"/>
                <a:gd name="T10" fmla="*/ 106444 w 881592"/>
                <a:gd name="T11" fmla="*/ 685800 h 1111250"/>
                <a:gd name="T12" fmla="*/ 49532 w 881592"/>
                <a:gd name="T13" fmla="*/ 895350 h 1111250"/>
                <a:gd name="T14" fmla="*/ 5271 w 881592"/>
                <a:gd name="T15" fmla="*/ 1035050 h 1111250"/>
                <a:gd name="T16" fmla="*/ 17915 w 881592"/>
                <a:gd name="T17" fmla="*/ 1111250 h 11112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1592"/>
                <a:gd name="T28" fmla="*/ 0 h 1111250"/>
                <a:gd name="T29" fmla="*/ 881592 w 881592"/>
                <a:gd name="T30" fmla="*/ 1111250 h 11112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1592" h="1111250">
                  <a:moveTo>
                    <a:pt x="881592" y="0"/>
                  </a:moveTo>
                  <a:cubicBezTo>
                    <a:pt x="768879" y="77787"/>
                    <a:pt x="656167" y="155575"/>
                    <a:pt x="583142" y="209550"/>
                  </a:cubicBezTo>
                  <a:cubicBezTo>
                    <a:pt x="510117" y="263525"/>
                    <a:pt x="491067" y="293158"/>
                    <a:pt x="443442" y="323850"/>
                  </a:cubicBezTo>
                  <a:cubicBezTo>
                    <a:pt x="395817" y="354542"/>
                    <a:pt x="334434" y="358775"/>
                    <a:pt x="297392" y="393700"/>
                  </a:cubicBezTo>
                  <a:cubicBezTo>
                    <a:pt x="260350" y="428625"/>
                    <a:pt x="252942" y="484717"/>
                    <a:pt x="221192" y="533400"/>
                  </a:cubicBezTo>
                  <a:cubicBezTo>
                    <a:pt x="189442" y="582083"/>
                    <a:pt x="135467" y="625475"/>
                    <a:pt x="106892" y="685800"/>
                  </a:cubicBezTo>
                  <a:cubicBezTo>
                    <a:pt x="78317" y="746125"/>
                    <a:pt x="66675" y="837142"/>
                    <a:pt x="49742" y="895350"/>
                  </a:cubicBezTo>
                  <a:cubicBezTo>
                    <a:pt x="32809" y="953558"/>
                    <a:pt x="10584" y="999067"/>
                    <a:pt x="5292" y="1035050"/>
                  </a:cubicBezTo>
                  <a:cubicBezTo>
                    <a:pt x="0" y="1071033"/>
                    <a:pt x="17992" y="1111250"/>
                    <a:pt x="17992" y="1111250"/>
                  </a:cubicBezTo>
                </a:path>
              </a:pathLst>
            </a:custGeom>
            <a:noFill/>
            <a:ln w="381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66" name="Freeform 45"/>
            <p:cNvSpPr>
              <a:spLocks noChangeArrowheads="1"/>
            </p:cNvSpPr>
            <p:nvPr/>
          </p:nvSpPr>
          <p:spPr bwMode="auto">
            <a:xfrm>
              <a:off x="2170113" y="3162300"/>
              <a:ext cx="681037" cy="2243138"/>
            </a:xfrm>
            <a:custGeom>
              <a:avLst/>
              <a:gdLst>
                <a:gd name="T0" fmla="*/ 684219 w 680508"/>
                <a:gd name="T1" fmla="*/ 0 h 2243667"/>
                <a:gd name="T2" fmla="*/ 594835 w 680508"/>
                <a:gd name="T3" fmla="*/ 297960 h 2243667"/>
                <a:gd name="T4" fmla="*/ 435219 w 680508"/>
                <a:gd name="T5" fmla="*/ 722706 h 2243667"/>
                <a:gd name="T6" fmla="*/ 409680 w 680508"/>
                <a:gd name="T7" fmla="*/ 868515 h 2243667"/>
                <a:gd name="T8" fmla="*/ 396911 w 680508"/>
                <a:gd name="T9" fmla="*/ 1039684 h 2243667"/>
                <a:gd name="T10" fmla="*/ 409680 w 680508"/>
                <a:gd name="T11" fmla="*/ 1166475 h 2243667"/>
                <a:gd name="T12" fmla="*/ 320296 w 680508"/>
                <a:gd name="T13" fmla="*/ 1394697 h 2243667"/>
                <a:gd name="T14" fmla="*/ 301142 w 680508"/>
                <a:gd name="T15" fmla="*/ 1439073 h 2243667"/>
                <a:gd name="T16" fmla="*/ 192602 w 680508"/>
                <a:gd name="T17" fmla="*/ 1496129 h 2243667"/>
                <a:gd name="T18" fmla="*/ 109603 w 680508"/>
                <a:gd name="T19" fmla="*/ 1584882 h 2243667"/>
                <a:gd name="T20" fmla="*/ 52138 w 680508"/>
                <a:gd name="T21" fmla="*/ 1743371 h 2243667"/>
                <a:gd name="T22" fmla="*/ 26605 w 680508"/>
                <a:gd name="T23" fmla="*/ 1876499 h 2243667"/>
                <a:gd name="T24" fmla="*/ 20220 w 680508"/>
                <a:gd name="T25" fmla="*/ 2022310 h 2243667"/>
                <a:gd name="T26" fmla="*/ 1065 w 680508"/>
                <a:gd name="T27" fmla="*/ 2111063 h 2243667"/>
                <a:gd name="T28" fmla="*/ 26605 w 680508"/>
                <a:gd name="T29" fmla="*/ 2206155 h 2243667"/>
                <a:gd name="T30" fmla="*/ 109603 w 680508"/>
                <a:gd name="T31" fmla="*/ 2237853 h 2243667"/>
                <a:gd name="T32" fmla="*/ 186218 w 680508"/>
                <a:gd name="T33" fmla="*/ 2218835 h 2243667"/>
                <a:gd name="T34" fmla="*/ 230911 w 680508"/>
                <a:gd name="T35" fmla="*/ 2161779 h 2243667"/>
                <a:gd name="T36" fmla="*/ 275603 w 680508"/>
                <a:gd name="T37" fmla="*/ 2054007 h 2243667"/>
                <a:gd name="T38" fmla="*/ 313911 w 680508"/>
                <a:gd name="T39" fmla="*/ 1939895 h 2243667"/>
                <a:gd name="T40" fmla="*/ 364988 w 680508"/>
                <a:gd name="T41" fmla="*/ 1768729 h 2243667"/>
                <a:gd name="T42" fmla="*/ 416065 w 680508"/>
                <a:gd name="T43" fmla="*/ 1692655 h 2243667"/>
                <a:gd name="T44" fmla="*/ 422450 w 680508"/>
                <a:gd name="T45" fmla="*/ 1565864 h 2243667"/>
                <a:gd name="T46" fmla="*/ 371372 w 680508"/>
                <a:gd name="T47" fmla="*/ 1489789 h 2243667"/>
                <a:gd name="T48" fmla="*/ 313911 w 680508"/>
                <a:gd name="T49" fmla="*/ 1394697 h 22436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0508"/>
                <a:gd name="T76" fmla="*/ 0 h 2243667"/>
                <a:gd name="T77" fmla="*/ 680508 w 680508"/>
                <a:gd name="T78" fmla="*/ 2243667 h 22436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0508" h="2243667">
                  <a:moveTo>
                    <a:pt x="680508" y="0"/>
                  </a:moveTo>
                  <a:cubicBezTo>
                    <a:pt x="656695" y="88900"/>
                    <a:pt x="632883" y="177800"/>
                    <a:pt x="591608" y="298450"/>
                  </a:cubicBezTo>
                  <a:cubicBezTo>
                    <a:pt x="550333" y="419100"/>
                    <a:pt x="463550" y="628650"/>
                    <a:pt x="432858" y="723900"/>
                  </a:cubicBezTo>
                  <a:cubicBezTo>
                    <a:pt x="402166" y="819150"/>
                    <a:pt x="413808" y="817033"/>
                    <a:pt x="407458" y="869950"/>
                  </a:cubicBezTo>
                  <a:cubicBezTo>
                    <a:pt x="401108" y="922867"/>
                    <a:pt x="394758" y="991658"/>
                    <a:pt x="394758" y="1041400"/>
                  </a:cubicBezTo>
                  <a:cubicBezTo>
                    <a:pt x="394758" y="1091142"/>
                    <a:pt x="420158" y="1109133"/>
                    <a:pt x="407458" y="1168400"/>
                  </a:cubicBezTo>
                  <a:cubicBezTo>
                    <a:pt x="394758" y="1227667"/>
                    <a:pt x="336550" y="1351492"/>
                    <a:pt x="318558" y="1397000"/>
                  </a:cubicBezTo>
                  <a:cubicBezTo>
                    <a:pt x="300566" y="1442508"/>
                    <a:pt x="320675" y="1424517"/>
                    <a:pt x="299508" y="1441450"/>
                  </a:cubicBezTo>
                  <a:cubicBezTo>
                    <a:pt x="278341" y="1458383"/>
                    <a:pt x="223308" y="1474258"/>
                    <a:pt x="191558" y="1498600"/>
                  </a:cubicBezTo>
                  <a:cubicBezTo>
                    <a:pt x="159808" y="1522942"/>
                    <a:pt x="132291" y="1546225"/>
                    <a:pt x="109008" y="1587500"/>
                  </a:cubicBezTo>
                  <a:cubicBezTo>
                    <a:pt x="85725" y="1628775"/>
                    <a:pt x="65616" y="1697567"/>
                    <a:pt x="51858" y="1746250"/>
                  </a:cubicBezTo>
                  <a:cubicBezTo>
                    <a:pt x="38100" y="1794933"/>
                    <a:pt x="31750" y="1833033"/>
                    <a:pt x="26458" y="1879600"/>
                  </a:cubicBezTo>
                  <a:cubicBezTo>
                    <a:pt x="21166" y="1926167"/>
                    <a:pt x="24341" y="1986492"/>
                    <a:pt x="20108" y="2025650"/>
                  </a:cubicBezTo>
                  <a:cubicBezTo>
                    <a:pt x="15875" y="2064808"/>
                    <a:pt x="0" y="2083858"/>
                    <a:pt x="1058" y="2114550"/>
                  </a:cubicBezTo>
                  <a:cubicBezTo>
                    <a:pt x="2116" y="2145242"/>
                    <a:pt x="8466" y="2188633"/>
                    <a:pt x="26458" y="2209800"/>
                  </a:cubicBezTo>
                  <a:cubicBezTo>
                    <a:pt x="44450" y="2230967"/>
                    <a:pt x="82550" y="2239433"/>
                    <a:pt x="109008" y="2241550"/>
                  </a:cubicBezTo>
                  <a:cubicBezTo>
                    <a:pt x="135466" y="2243667"/>
                    <a:pt x="165100" y="2235200"/>
                    <a:pt x="185208" y="2222500"/>
                  </a:cubicBezTo>
                  <a:cubicBezTo>
                    <a:pt x="205316" y="2209800"/>
                    <a:pt x="214841" y="2192867"/>
                    <a:pt x="229658" y="2165350"/>
                  </a:cubicBezTo>
                  <a:cubicBezTo>
                    <a:pt x="244475" y="2137833"/>
                    <a:pt x="260350" y="2094442"/>
                    <a:pt x="274108" y="2057400"/>
                  </a:cubicBezTo>
                  <a:cubicBezTo>
                    <a:pt x="287866" y="2020358"/>
                    <a:pt x="297391" y="1990725"/>
                    <a:pt x="312208" y="1943100"/>
                  </a:cubicBezTo>
                  <a:cubicBezTo>
                    <a:pt x="327025" y="1895475"/>
                    <a:pt x="346075" y="1812925"/>
                    <a:pt x="363008" y="1771650"/>
                  </a:cubicBezTo>
                  <a:cubicBezTo>
                    <a:pt x="379941" y="1730375"/>
                    <a:pt x="404283" y="1729317"/>
                    <a:pt x="413808" y="1695450"/>
                  </a:cubicBezTo>
                  <a:cubicBezTo>
                    <a:pt x="423333" y="1661583"/>
                    <a:pt x="427566" y="1602317"/>
                    <a:pt x="420158" y="1568450"/>
                  </a:cubicBezTo>
                  <a:cubicBezTo>
                    <a:pt x="412750" y="1534583"/>
                    <a:pt x="387350" y="1520825"/>
                    <a:pt x="369358" y="1492250"/>
                  </a:cubicBezTo>
                  <a:cubicBezTo>
                    <a:pt x="351366" y="1463675"/>
                    <a:pt x="312208" y="1397000"/>
                    <a:pt x="312208" y="139700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67" name="Freeform 46"/>
            <p:cNvSpPr>
              <a:spLocks noChangeArrowheads="1"/>
            </p:cNvSpPr>
            <p:nvPr/>
          </p:nvSpPr>
          <p:spPr bwMode="auto">
            <a:xfrm>
              <a:off x="2343150" y="4603750"/>
              <a:ext cx="107950" cy="539750"/>
            </a:xfrm>
            <a:custGeom>
              <a:avLst/>
              <a:gdLst>
                <a:gd name="T0" fmla="*/ 107950 w 107950"/>
                <a:gd name="T1" fmla="*/ 0 h 539750"/>
                <a:gd name="T2" fmla="*/ 69850 w 107950"/>
                <a:gd name="T3" fmla="*/ 152400 h 539750"/>
                <a:gd name="T4" fmla="*/ 76200 w 107950"/>
                <a:gd name="T5" fmla="*/ 241300 h 539750"/>
                <a:gd name="T6" fmla="*/ 44450 w 107950"/>
                <a:gd name="T7" fmla="*/ 323850 h 539750"/>
                <a:gd name="T8" fmla="*/ 50800 w 107950"/>
                <a:gd name="T9" fmla="*/ 406400 h 539750"/>
                <a:gd name="T10" fmla="*/ 0 w 107950"/>
                <a:gd name="T11" fmla="*/ 539750 h 539750"/>
                <a:gd name="T12" fmla="*/ 0 60000 65536"/>
                <a:gd name="T13" fmla="*/ 0 60000 65536"/>
                <a:gd name="T14" fmla="*/ 0 60000 65536"/>
                <a:gd name="T15" fmla="*/ 0 60000 65536"/>
                <a:gd name="T16" fmla="*/ 0 60000 65536"/>
                <a:gd name="T17" fmla="*/ 0 60000 65536"/>
                <a:gd name="T18" fmla="*/ 0 w 107950"/>
                <a:gd name="T19" fmla="*/ 0 h 539750"/>
                <a:gd name="T20" fmla="*/ 107950 w 107950"/>
                <a:gd name="T21" fmla="*/ 539750 h 539750"/>
              </a:gdLst>
              <a:ahLst/>
              <a:cxnLst>
                <a:cxn ang="T12">
                  <a:pos x="T0" y="T1"/>
                </a:cxn>
                <a:cxn ang="T13">
                  <a:pos x="T2" y="T3"/>
                </a:cxn>
                <a:cxn ang="T14">
                  <a:pos x="T4" y="T5"/>
                </a:cxn>
                <a:cxn ang="T15">
                  <a:pos x="T6" y="T7"/>
                </a:cxn>
                <a:cxn ang="T16">
                  <a:pos x="T8" y="T9"/>
                </a:cxn>
                <a:cxn ang="T17">
                  <a:pos x="T10" y="T11"/>
                </a:cxn>
              </a:cxnLst>
              <a:rect l="T18" t="T19" r="T20" b="T21"/>
              <a:pathLst>
                <a:path w="107950" h="539750">
                  <a:moveTo>
                    <a:pt x="107950" y="0"/>
                  </a:moveTo>
                  <a:cubicBezTo>
                    <a:pt x="91546" y="56091"/>
                    <a:pt x="75142" y="112183"/>
                    <a:pt x="69850" y="152400"/>
                  </a:cubicBezTo>
                  <a:cubicBezTo>
                    <a:pt x="64558" y="192617"/>
                    <a:pt x="80433" y="212725"/>
                    <a:pt x="76200" y="241300"/>
                  </a:cubicBezTo>
                  <a:cubicBezTo>
                    <a:pt x="71967" y="269875"/>
                    <a:pt x="48683" y="296333"/>
                    <a:pt x="44450" y="323850"/>
                  </a:cubicBezTo>
                  <a:cubicBezTo>
                    <a:pt x="40217" y="351367"/>
                    <a:pt x="58208" y="370417"/>
                    <a:pt x="50800" y="406400"/>
                  </a:cubicBezTo>
                  <a:cubicBezTo>
                    <a:pt x="43392" y="442383"/>
                    <a:pt x="0" y="539750"/>
                    <a:pt x="0" y="53975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68" name="Freeform 48"/>
            <p:cNvSpPr>
              <a:spLocks noChangeArrowheads="1"/>
            </p:cNvSpPr>
            <p:nvPr/>
          </p:nvSpPr>
          <p:spPr bwMode="auto">
            <a:xfrm>
              <a:off x="2247900" y="4654550"/>
              <a:ext cx="133350" cy="514350"/>
            </a:xfrm>
            <a:custGeom>
              <a:avLst/>
              <a:gdLst>
                <a:gd name="T0" fmla="*/ 133350 w 133350"/>
                <a:gd name="T1" fmla="*/ 0 h 514350"/>
                <a:gd name="T2" fmla="*/ 50800 w 133350"/>
                <a:gd name="T3" fmla="*/ 196850 h 514350"/>
                <a:gd name="T4" fmla="*/ 19050 w 133350"/>
                <a:gd name="T5" fmla="*/ 342900 h 514350"/>
                <a:gd name="T6" fmla="*/ 0 w 133350"/>
                <a:gd name="T7" fmla="*/ 514350 h 514350"/>
                <a:gd name="T8" fmla="*/ 0 60000 65536"/>
                <a:gd name="T9" fmla="*/ 0 60000 65536"/>
                <a:gd name="T10" fmla="*/ 0 60000 65536"/>
                <a:gd name="T11" fmla="*/ 0 60000 65536"/>
                <a:gd name="T12" fmla="*/ 0 w 133350"/>
                <a:gd name="T13" fmla="*/ 0 h 514350"/>
                <a:gd name="T14" fmla="*/ 133350 w 133350"/>
                <a:gd name="T15" fmla="*/ 514350 h 514350"/>
              </a:gdLst>
              <a:ahLst/>
              <a:cxnLst>
                <a:cxn ang="T8">
                  <a:pos x="T0" y="T1"/>
                </a:cxn>
                <a:cxn ang="T9">
                  <a:pos x="T2" y="T3"/>
                </a:cxn>
                <a:cxn ang="T10">
                  <a:pos x="T4" y="T5"/>
                </a:cxn>
                <a:cxn ang="T11">
                  <a:pos x="T6" y="T7"/>
                </a:cxn>
              </a:cxnLst>
              <a:rect l="T12" t="T13" r="T14" b="T15"/>
              <a:pathLst>
                <a:path w="133350" h="514350">
                  <a:moveTo>
                    <a:pt x="133350" y="0"/>
                  </a:moveTo>
                  <a:cubicBezTo>
                    <a:pt x="101600" y="69850"/>
                    <a:pt x="69850" y="139700"/>
                    <a:pt x="50800" y="196850"/>
                  </a:cubicBezTo>
                  <a:cubicBezTo>
                    <a:pt x="31750" y="254000"/>
                    <a:pt x="27517" y="289983"/>
                    <a:pt x="19050" y="342900"/>
                  </a:cubicBezTo>
                  <a:cubicBezTo>
                    <a:pt x="10583" y="395817"/>
                    <a:pt x="0" y="514350"/>
                    <a:pt x="0" y="51435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69" name="Freeform 49"/>
            <p:cNvSpPr>
              <a:spLocks noChangeArrowheads="1"/>
            </p:cNvSpPr>
            <p:nvPr/>
          </p:nvSpPr>
          <p:spPr bwMode="auto">
            <a:xfrm>
              <a:off x="2051050" y="5365750"/>
              <a:ext cx="146050" cy="152400"/>
            </a:xfrm>
            <a:custGeom>
              <a:avLst/>
              <a:gdLst>
                <a:gd name="T0" fmla="*/ 146050 w 146050"/>
                <a:gd name="T1" fmla="*/ 0 h 152400"/>
                <a:gd name="T2" fmla="*/ 50800 w 146050"/>
                <a:gd name="T3" fmla="*/ 107950 h 152400"/>
                <a:gd name="T4" fmla="*/ 0 w 146050"/>
                <a:gd name="T5" fmla="*/ 152400 h 152400"/>
                <a:gd name="T6" fmla="*/ 0 60000 65536"/>
                <a:gd name="T7" fmla="*/ 0 60000 65536"/>
                <a:gd name="T8" fmla="*/ 0 60000 65536"/>
                <a:gd name="T9" fmla="*/ 0 w 146050"/>
                <a:gd name="T10" fmla="*/ 0 h 152400"/>
                <a:gd name="T11" fmla="*/ 146050 w 146050"/>
                <a:gd name="T12" fmla="*/ 152400 h 152400"/>
              </a:gdLst>
              <a:ahLst/>
              <a:cxnLst>
                <a:cxn ang="T6">
                  <a:pos x="T0" y="T1"/>
                </a:cxn>
                <a:cxn ang="T7">
                  <a:pos x="T2" y="T3"/>
                </a:cxn>
                <a:cxn ang="T8">
                  <a:pos x="T4" y="T5"/>
                </a:cxn>
              </a:cxnLst>
              <a:rect l="T9" t="T10" r="T11" b="T12"/>
              <a:pathLst>
                <a:path w="146050" h="152400">
                  <a:moveTo>
                    <a:pt x="146050" y="0"/>
                  </a:moveTo>
                  <a:cubicBezTo>
                    <a:pt x="110596" y="41275"/>
                    <a:pt x="75142" y="82550"/>
                    <a:pt x="50800" y="107950"/>
                  </a:cubicBezTo>
                  <a:cubicBezTo>
                    <a:pt x="26458" y="133350"/>
                    <a:pt x="0" y="152400"/>
                    <a:pt x="0" y="15240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70" name="Freeform 50"/>
            <p:cNvSpPr>
              <a:spLocks noChangeArrowheads="1"/>
            </p:cNvSpPr>
            <p:nvPr/>
          </p:nvSpPr>
          <p:spPr bwMode="auto">
            <a:xfrm>
              <a:off x="2419350" y="5334000"/>
              <a:ext cx="82550" cy="158750"/>
            </a:xfrm>
            <a:custGeom>
              <a:avLst/>
              <a:gdLst>
                <a:gd name="T0" fmla="*/ 0 w 82550"/>
                <a:gd name="T1" fmla="*/ 0 h 158750"/>
                <a:gd name="T2" fmla="*/ 57150 w 82550"/>
                <a:gd name="T3" fmla="*/ 69850 h 158750"/>
                <a:gd name="T4" fmla="*/ 82550 w 82550"/>
                <a:gd name="T5" fmla="*/ 158750 h 158750"/>
                <a:gd name="T6" fmla="*/ 0 60000 65536"/>
                <a:gd name="T7" fmla="*/ 0 60000 65536"/>
                <a:gd name="T8" fmla="*/ 0 60000 65536"/>
                <a:gd name="T9" fmla="*/ 0 w 82550"/>
                <a:gd name="T10" fmla="*/ 0 h 158750"/>
                <a:gd name="T11" fmla="*/ 82550 w 82550"/>
                <a:gd name="T12" fmla="*/ 158750 h 158750"/>
              </a:gdLst>
              <a:ahLst/>
              <a:cxnLst>
                <a:cxn ang="T6">
                  <a:pos x="T0" y="T1"/>
                </a:cxn>
                <a:cxn ang="T7">
                  <a:pos x="T2" y="T3"/>
                </a:cxn>
                <a:cxn ang="T8">
                  <a:pos x="T4" y="T5"/>
                </a:cxn>
              </a:cxnLst>
              <a:rect l="T9" t="T10" r="T11" b="T12"/>
              <a:pathLst>
                <a:path w="82550" h="158750">
                  <a:moveTo>
                    <a:pt x="0" y="0"/>
                  </a:moveTo>
                  <a:cubicBezTo>
                    <a:pt x="21696" y="21696"/>
                    <a:pt x="43392" y="43392"/>
                    <a:pt x="57150" y="69850"/>
                  </a:cubicBezTo>
                  <a:cubicBezTo>
                    <a:pt x="70908" y="96308"/>
                    <a:pt x="82550" y="158750"/>
                    <a:pt x="82550" y="15875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71" name="Freeform 51"/>
            <p:cNvSpPr>
              <a:spLocks noChangeArrowheads="1"/>
            </p:cNvSpPr>
            <p:nvPr/>
          </p:nvSpPr>
          <p:spPr bwMode="auto">
            <a:xfrm>
              <a:off x="2305050" y="5410200"/>
              <a:ext cx="44450" cy="203200"/>
            </a:xfrm>
            <a:custGeom>
              <a:avLst/>
              <a:gdLst>
                <a:gd name="T0" fmla="*/ 0 w 44450"/>
                <a:gd name="T1" fmla="*/ 0 h 203200"/>
                <a:gd name="T2" fmla="*/ 31750 w 44450"/>
                <a:gd name="T3" fmla="*/ 76200 h 203200"/>
                <a:gd name="T4" fmla="*/ 25400 w 44450"/>
                <a:gd name="T5" fmla="*/ 152400 h 203200"/>
                <a:gd name="T6" fmla="*/ 44450 w 44450"/>
                <a:gd name="T7" fmla="*/ 203200 h 203200"/>
                <a:gd name="T8" fmla="*/ 0 60000 65536"/>
                <a:gd name="T9" fmla="*/ 0 60000 65536"/>
                <a:gd name="T10" fmla="*/ 0 60000 65536"/>
                <a:gd name="T11" fmla="*/ 0 60000 65536"/>
                <a:gd name="T12" fmla="*/ 0 w 44450"/>
                <a:gd name="T13" fmla="*/ 0 h 203200"/>
                <a:gd name="T14" fmla="*/ 44450 w 44450"/>
                <a:gd name="T15" fmla="*/ 203200 h 203200"/>
              </a:gdLst>
              <a:ahLst/>
              <a:cxnLst>
                <a:cxn ang="T8">
                  <a:pos x="T0" y="T1"/>
                </a:cxn>
                <a:cxn ang="T9">
                  <a:pos x="T2" y="T3"/>
                </a:cxn>
                <a:cxn ang="T10">
                  <a:pos x="T4" y="T5"/>
                </a:cxn>
                <a:cxn ang="T11">
                  <a:pos x="T6" y="T7"/>
                </a:cxn>
              </a:cxnLst>
              <a:rect l="T12" t="T13" r="T14" b="T15"/>
              <a:pathLst>
                <a:path w="44450" h="203200">
                  <a:moveTo>
                    <a:pt x="0" y="0"/>
                  </a:moveTo>
                  <a:cubicBezTo>
                    <a:pt x="13758" y="25400"/>
                    <a:pt x="27517" y="50800"/>
                    <a:pt x="31750" y="76200"/>
                  </a:cubicBezTo>
                  <a:cubicBezTo>
                    <a:pt x="35983" y="101600"/>
                    <a:pt x="23283" y="131233"/>
                    <a:pt x="25400" y="152400"/>
                  </a:cubicBezTo>
                  <a:cubicBezTo>
                    <a:pt x="27517" y="173567"/>
                    <a:pt x="35983" y="188383"/>
                    <a:pt x="44450" y="20320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72" name="Freeform 52"/>
            <p:cNvSpPr>
              <a:spLocks noChangeArrowheads="1"/>
            </p:cNvSpPr>
            <p:nvPr/>
          </p:nvSpPr>
          <p:spPr bwMode="auto">
            <a:xfrm>
              <a:off x="2185988" y="5391150"/>
              <a:ext cx="36512" cy="234950"/>
            </a:xfrm>
            <a:custGeom>
              <a:avLst/>
              <a:gdLst>
                <a:gd name="T0" fmla="*/ 39854 w 35983"/>
                <a:gd name="T1" fmla="*/ 0 h 234950"/>
                <a:gd name="T2" fmla="*/ 32822 w 35983"/>
                <a:gd name="T3" fmla="*/ 95250 h 234950"/>
                <a:gd name="T4" fmla="*/ 4688 w 35983"/>
                <a:gd name="T5" fmla="*/ 196850 h 234950"/>
                <a:gd name="T6" fmla="*/ 4688 w 35983"/>
                <a:gd name="T7" fmla="*/ 234950 h 234950"/>
                <a:gd name="T8" fmla="*/ 0 60000 65536"/>
                <a:gd name="T9" fmla="*/ 0 60000 65536"/>
                <a:gd name="T10" fmla="*/ 0 60000 65536"/>
                <a:gd name="T11" fmla="*/ 0 60000 65536"/>
                <a:gd name="T12" fmla="*/ 0 w 35983"/>
                <a:gd name="T13" fmla="*/ 0 h 234950"/>
                <a:gd name="T14" fmla="*/ 35983 w 35983"/>
                <a:gd name="T15" fmla="*/ 234950 h 234950"/>
              </a:gdLst>
              <a:ahLst/>
              <a:cxnLst>
                <a:cxn ang="T8">
                  <a:pos x="T0" y="T1"/>
                </a:cxn>
                <a:cxn ang="T9">
                  <a:pos x="T2" y="T3"/>
                </a:cxn>
                <a:cxn ang="T10">
                  <a:pos x="T4" y="T5"/>
                </a:cxn>
                <a:cxn ang="T11">
                  <a:pos x="T6" y="T7"/>
                </a:cxn>
              </a:cxnLst>
              <a:rect l="T12" t="T13" r="T14" b="T15"/>
              <a:pathLst>
                <a:path w="35983" h="234950">
                  <a:moveTo>
                    <a:pt x="35983" y="0"/>
                  </a:moveTo>
                  <a:cubicBezTo>
                    <a:pt x="35454" y="31221"/>
                    <a:pt x="34925" y="62442"/>
                    <a:pt x="29633" y="95250"/>
                  </a:cubicBezTo>
                  <a:cubicBezTo>
                    <a:pt x="24341" y="128058"/>
                    <a:pt x="8466" y="173567"/>
                    <a:pt x="4233" y="196850"/>
                  </a:cubicBezTo>
                  <a:cubicBezTo>
                    <a:pt x="0" y="220133"/>
                    <a:pt x="4233" y="234950"/>
                    <a:pt x="4233" y="23495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73" name="Freeform 53"/>
            <p:cNvSpPr>
              <a:spLocks noChangeArrowheads="1"/>
            </p:cNvSpPr>
            <p:nvPr/>
          </p:nvSpPr>
          <p:spPr bwMode="auto">
            <a:xfrm>
              <a:off x="2381250" y="5378450"/>
              <a:ext cx="57150" cy="190500"/>
            </a:xfrm>
            <a:custGeom>
              <a:avLst/>
              <a:gdLst>
                <a:gd name="T0" fmla="*/ 0 w 57150"/>
                <a:gd name="T1" fmla="*/ 0 h 190500"/>
                <a:gd name="T2" fmla="*/ 31750 w 57150"/>
                <a:gd name="T3" fmla="*/ 76200 h 190500"/>
                <a:gd name="T4" fmla="*/ 38100 w 57150"/>
                <a:gd name="T5" fmla="*/ 146050 h 190500"/>
                <a:gd name="T6" fmla="*/ 57150 w 57150"/>
                <a:gd name="T7" fmla="*/ 190500 h 190500"/>
                <a:gd name="T8" fmla="*/ 0 60000 65536"/>
                <a:gd name="T9" fmla="*/ 0 60000 65536"/>
                <a:gd name="T10" fmla="*/ 0 60000 65536"/>
                <a:gd name="T11" fmla="*/ 0 60000 65536"/>
                <a:gd name="T12" fmla="*/ 0 w 57150"/>
                <a:gd name="T13" fmla="*/ 0 h 190500"/>
                <a:gd name="T14" fmla="*/ 57150 w 57150"/>
                <a:gd name="T15" fmla="*/ 190500 h 190500"/>
              </a:gdLst>
              <a:ahLst/>
              <a:cxnLst>
                <a:cxn ang="T8">
                  <a:pos x="T0" y="T1"/>
                </a:cxn>
                <a:cxn ang="T9">
                  <a:pos x="T2" y="T3"/>
                </a:cxn>
                <a:cxn ang="T10">
                  <a:pos x="T4" y="T5"/>
                </a:cxn>
                <a:cxn ang="T11">
                  <a:pos x="T6" y="T7"/>
                </a:cxn>
              </a:cxnLst>
              <a:rect l="T12" t="T13" r="T14" b="T15"/>
              <a:pathLst>
                <a:path w="57150" h="190500">
                  <a:moveTo>
                    <a:pt x="0" y="0"/>
                  </a:moveTo>
                  <a:cubicBezTo>
                    <a:pt x="12700" y="25929"/>
                    <a:pt x="25400" y="51858"/>
                    <a:pt x="31750" y="76200"/>
                  </a:cubicBezTo>
                  <a:cubicBezTo>
                    <a:pt x="38100" y="100542"/>
                    <a:pt x="33867" y="127000"/>
                    <a:pt x="38100" y="146050"/>
                  </a:cubicBezTo>
                  <a:cubicBezTo>
                    <a:pt x="42333" y="165100"/>
                    <a:pt x="57150" y="190500"/>
                    <a:pt x="57150" y="19050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74" name="Freeform 54"/>
            <p:cNvSpPr>
              <a:spLocks noChangeArrowheads="1"/>
            </p:cNvSpPr>
            <p:nvPr/>
          </p:nvSpPr>
          <p:spPr bwMode="auto">
            <a:xfrm>
              <a:off x="2578100" y="3232150"/>
              <a:ext cx="368300" cy="800100"/>
            </a:xfrm>
            <a:custGeom>
              <a:avLst/>
              <a:gdLst>
                <a:gd name="T0" fmla="*/ 368300 w 368300"/>
                <a:gd name="T1" fmla="*/ 0 h 800100"/>
                <a:gd name="T2" fmla="*/ 279400 w 368300"/>
                <a:gd name="T3" fmla="*/ 114300 h 800100"/>
                <a:gd name="T4" fmla="*/ 209550 w 368300"/>
                <a:gd name="T5" fmla="*/ 381000 h 800100"/>
                <a:gd name="T6" fmla="*/ 127000 w 368300"/>
                <a:gd name="T7" fmla="*/ 666750 h 800100"/>
                <a:gd name="T8" fmla="*/ 0 w 368300"/>
                <a:gd name="T9" fmla="*/ 800100 h 800100"/>
                <a:gd name="T10" fmla="*/ 0 60000 65536"/>
                <a:gd name="T11" fmla="*/ 0 60000 65536"/>
                <a:gd name="T12" fmla="*/ 0 60000 65536"/>
                <a:gd name="T13" fmla="*/ 0 60000 65536"/>
                <a:gd name="T14" fmla="*/ 0 60000 65536"/>
                <a:gd name="T15" fmla="*/ 0 w 368300"/>
                <a:gd name="T16" fmla="*/ 0 h 800100"/>
                <a:gd name="T17" fmla="*/ 368300 w 368300"/>
                <a:gd name="T18" fmla="*/ 800100 h 800100"/>
              </a:gdLst>
              <a:ahLst/>
              <a:cxnLst>
                <a:cxn ang="T10">
                  <a:pos x="T0" y="T1"/>
                </a:cxn>
                <a:cxn ang="T11">
                  <a:pos x="T2" y="T3"/>
                </a:cxn>
                <a:cxn ang="T12">
                  <a:pos x="T4" y="T5"/>
                </a:cxn>
                <a:cxn ang="T13">
                  <a:pos x="T6" y="T7"/>
                </a:cxn>
                <a:cxn ang="T14">
                  <a:pos x="T8" y="T9"/>
                </a:cxn>
              </a:cxnLst>
              <a:rect l="T15" t="T16" r="T17" b="T18"/>
              <a:pathLst>
                <a:path w="368300" h="800100">
                  <a:moveTo>
                    <a:pt x="368300" y="0"/>
                  </a:moveTo>
                  <a:cubicBezTo>
                    <a:pt x="337079" y="25400"/>
                    <a:pt x="305858" y="50800"/>
                    <a:pt x="279400" y="114300"/>
                  </a:cubicBezTo>
                  <a:cubicBezTo>
                    <a:pt x="252942" y="177800"/>
                    <a:pt x="234950" y="288925"/>
                    <a:pt x="209550" y="381000"/>
                  </a:cubicBezTo>
                  <a:cubicBezTo>
                    <a:pt x="184150" y="473075"/>
                    <a:pt x="161925" y="596900"/>
                    <a:pt x="127000" y="666750"/>
                  </a:cubicBezTo>
                  <a:cubicBezTo>
                    <a:pt x="92075" y="736600"/>
                    <a:pt x="0" y="800100"/>
                    <a:pt x="0" y="80010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75" name="Freeform 55"/>
            <p:cNvSpPr>
              <a:spLocks noChangeArrowheads="1"/>
            </p:cNvSpPr>
            <p:nvPr/>
          </p:nvSpPr>
          <p:spPr bwMode="auto">
            <a:xfrm>
              <a:off x="2533650" y="3276600"/>
              <a:ext cx="273050" cy="590550"/>
            </a:xfrm>
            <a:custGeom>
              <a:avLst/>
              <a:gdLst>
                <a:gd name="T0" fmla="*/ 273050 w 273050"/>
                <a:gd name="T1" fmla="*/ 0 h 590550"/>
                <a:gd name="T2" fmla="*/ 95250 w 273050"/>
                <a:gd name="T3" fmla="*/ 260350 h 590550"/>
                <a:gd name="T4" fmla="*/ 44450 w 273050"/>
                <a:gd name="T5" fmla="*/ 387350 h 590550"/>
                <a:gd name="T6" fmla="*/ 0 w 273050"/>
                <a:gd name="T7" fmla="*/ 590550 h 590550"/>
                <a:gd name="T8" fmla="*/ 0 60000 65536"/>
                <a:gd name="T9" fmla="*/ 0 60000 65536"/>
                <a:gd name="T10" fmla="*/ 0 60000 65536"/>
                <a:gd name="T11" fmla="*/ 0 60000 65536"/>
                <a:gd name="T12" fmla="*/ 0 w 273050"/>
                <a:gd name="T13" fmla="*/ 0 h 590550"/>
                <a:gd name="T14" fmla="*/ 273050 w 273050"/>
                <a:gd name="T15" fmla="*/ 590550 h 590550"/>
              </a:gdLst>
              <a:ahLst/>
              <a:cxnLst>
                <a:cxn ang="T8">
                  <a:pos x="T0" y="T1"/>
                </a:cxn>
                <a:cxn ang="T9">
                  <a:pos x="T2" y="T3"/>
                </a:cxn>
                <a:cxn ang="T10">
                  <a:pos x="T4" y="T5"/>
                </a:cxn>
                <a:cxn ang="T11">
                  <a:pos x="T6" y="T7"/>
                </a:cxn>
              </a:cxnLst>
              <a:rect l="T12" t="T13" r="T14" b="T15"/>
              <a:pathLst>
                <a:path w="273050" h="590550">
                  <a:moveTo>
                    <a:pt x="273050" y="0"/>
                  </a:moveTo>
                  <a:cubicBezTo>
                    <a:pt x="203200" y="97896"/>
                    <a:pt x="133350" y="195792"/>
                    <a:pt x="95250" y="260350"/>
                  </a:cubicBezTo>
                  <a:cubicBezTo>
                    <a:pt x="57150" y="324908"/>
                    <a:pt x="60325" y="332317"/>
                    <a:pt x="44450" y="387350"/>
                  </a:cubicBezTo>
                  <a:cubicBezTo>
                    <a:pt x="28575" y="442383"/>
                    <a:pt x="0" y="590550"/>
                    <a:pt x="0" y="59055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76" name="Freeform 56"/>
            <p:cNvSpPr>
              <a:spLocks noChangeArrowheads="1"/>
            </p:cNvSpPr>
            <p:nvPr/>
          </p:nvSpPr>
          <p:spPr bwMode="auto">
            <a:xfrm>
              <a:off x="2943225" y="3009900"/>
              <a:ext cx="104775" cy="355600"/>
            </a:xfrm>
            <a:custGeom>
              <a:avLst/>
              <a:gdLst>
                <a:gd name="T0" fmla="*/ 104775 w 104775"/>
                <a:gd name="T1" fmla="*/ 0 h 355600"/>
                <a:gd name="T2" fmla="*/ 22225 w 104775"/>
                <a:gd name="T3" fmla="*/ 171450 h 355600"/>
                <a:gd name="T4" fmla="*/ 3175 w 104775"/>
                <a:gd name="T5" fmla="*/ 228600 h 355600"/>
                <a:gd name="T6" fmla="*/ 3175 w 104775"/>
                <a:gd name="T7" fmla="*/ 355600 h 355600"/>
                <a:gd name="T8" fmla="*/ 0 60000 65536"/>
                <a:gd name="T9" fmla="*/ 0 60000 65536"/>
                <a:gd name="T10" fmla="*/ 0 60000 65536"/>
                <a:gd name="T11" fmla="*/ 0 60000 65536"/>
                <a:gd name="T12" fmla="*/ 0 w 104775"/>
                <a:gd name="T13" fmla="*/ 0 h 355600"/>
                <a:gd name="T14" fmla="*/ 104775 w 104775"/>
                <a:gd name="T15" fmla="*/ 355600 h 355600"/>
              </a:gdLst>
              <a:ahLst/>
              <a:cxnLst>
                <a:cxn ang="T8">
                  <a:pos x="T0" y="T1"/>
                </a:cxn>
                <a:cxn ang="T9">
                  <a:pos x="T2" y="T3"/>
                </a:cxn>
                <a:cxn ang="T10">
                  <a:pos x="T4" y="T5"/>
                </a:cxn>
                <a:cxn ang="T11">
                  <a:pos x="T6" y="T7"/>
                </a:cxn>
              </a:cxnLst>
              <a:rect l="T12" t="T13" r="T14" b="T15"/>
              <a:pathLst>
                <a:path w="104775" h="355600">
                  <a:moveTo>
                    <a:pt x="104775" y="0"/>
                  </a:moveTo>
                  <a:cubicBezTo>
                    <a:pt x="71966" y="66675"/>
                    <a:pt x="39158" y="133350"/>
                    <a:pt x="22225" y="171450"/>
                  </a:cubicBezTo>
                  <a:cubicBezTo>
                    <a:pt x="5292" y="209550"/>
                    <a:pt x="6350" y="197908"/>
                    <a:pt x="3175" y="228600"/>
                  </a:cubicBezTo>
                  <a:cubicBezTo>
                    <a:pt x="0" y="259292"/>
                    <a:pt x="3175" y="355600"/>
                    <a:pt x="3175" y="35560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cxnSp>
          <p:nvCxnSpPr>
            <p:cNvPr id="6" name="Straight Connector 58"/>
            <p:cNvCxnSpPr>
              <a:cxnSpLocks noChangeShapeType="1"/>
            </p:cNvCxnSpPr>
            <p:nvPr/>
          </p:nvCxnSpPr>
          <p:spPr bwMode="auto">
            <a:xfrm>
              <a:off x="2019300" y="3352800"/>
              <a:ext cx="641350" cy="153988"/>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55366" name="TextBox 32"/>
            <p:cNvSpPr txBox="1">
              <a:spLocks noChangeArrowheads="1"/>
            </p:cNvSpPr>
            <p:nvPr/>
          </p:nvSpPr>
          <p:spPr bwMode="auto">
            <a:xfrm>
              <a:off x="3733800" y="2346325"/>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Subclavian vein</a:t>
              </a:r>
            </a:p>
          </p:txBody>
        </p:sp>
        <p:sp>
          <p:nvSpPr>
            <p:cNvPr id="55367" name="TextBox 32"/>
            <p:cNvSpPr txBox="1">
              <a:spLocks noChangeArrowheads="1"/>
            </p:cNvSpPr>
            <p:nvPr/>
          </p:nvSpPr>
          <p:spPr bwMode="auto">
            <a:xfrm>
              <a:off x="-1092200" y="25701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A6A6A6"/>
                  </a:solidFill>
                </a:rPr>
                <a:t>Axillary vein </a:t>
              </a:r>
              <a:br>
                <a:rPr lang="en-US">
                  <a:solidFill>
                    <a:srgbClr val="A6A6A6"/>
                  </a:solidFill>
                </a:rPr>
              </a:br>
              <a:r>
                <a:rPr lang="en-US">
                  <a:solidFill>
                    <a:srgbClr val="A6A6A6"/>
                  </a:solidFill>
                </a:rPr>
                <a:t>(a deep vein)</a:t>
              </a:r>
            </a:p>
          </p:txBody>
        </p:sp>
        <p:sp>
          <p:nvSpPr>
            <p:cNvPr id="96" name="TextBox 32"/>
            <p:cNvSpPr txBox="1">
              <a:spLocks noChangeArrowheads="1"/>
            </p:cNvSpPr>
            <p:nvPr/>
          </p:nvSpPr>
          <p:spPr bwMode="auto">
            <a:xfrm>
              <a:off x="-3949700" y="2689225"/>
              <a:ext cx="1295400" cy="457200"/>
            </a:xfrm>
            <a:prstGeom prst="rect">
              <a:avLst/>
            </a:prstGeom>
            <a:noFill/>
            <a:ln w="9525">
              <a:noFill/>
              <a:miter lim="800000"/>
              <a:headEnd/>
              <a:tailEnd/>
            </a:ln>
          </p:spPr>
          <p:txBody>
            <a:bodyPr>
              <a:spAutoFit/>
            </a:bodyPr>
            <a:lstStyle/>
            <a:p>
              <a:pPr>
                <a:defRPr/>
              </a:pPr>
              <a:r>
                <a:rPr lang="en-US" dirty="0">
                  <a:solidFill>
                    <a:schemeClr val="bg1">
                      <a:lumMod val="65000"/>
                    </a:schemeClr>
                  </a:solidFill>
                  <a:latin typeface="Arial" pitchFamily="-109" charset="0"/>
                  <a:ea typeface="Arial" pitchFamily="-109" charset="0"/>
                  <a:cs typeface="+mn-cs"/>
                </a:rPr>
                <a:t>Brachial vein </a:t>
              </a:r>
              <a:br>
                <a:rPr lang="en-US" dirty="0">
                  <a:solidFill>
                    <a:schemeClr val="bg1">
                      <a:lumMod val="65000"/>
                    </a:schemeClr>
                  </a:solidFill>
                  <a:latin typeface="Arial" pitchFamily="-109" charset="0"/>
                  <a:ea typeface="Arial" pitchFamily="-109" charset="0"/>
                  <a:cs typeface="+mn-cs"/>
                </a:rPr>
              </a:br>
              <a:r>
                <a:rPr lang="en-US" dirty="0">
                  <a:solidFill>
                    <a:schemeClr val="bg1">
                      <a:lumMod val="65000"/>
                    </a:schemeClr>
                  </a:solidFill>
                  <a:latin typeface="Arial" pitchFamily="-109" charset="0"/>
                  <a:ea typeface="Arial" pitchFamily="-109" charset="0"/>
                  <a:cs typeface="+mn-cs"/>
                </a:rPr>
                <a:t>(a deep vein)</a:t>
              </a:r>
            </a:p>
          </p:txBody>
        </p:sp>
      </p:grpSp>
      <p:grpSp>
        <p:nvGrpSpPr>
          <p:cNvPr id="55299" name="Group 62"/>
          <p:cNvGrpSpPr>
            <a:grpSpLocks/>
          </p:cNvGrpSpPr>
          <p:nvPr/>
        </p:nvGrpSpPr>
        <p:grpSpPr bwMode="auto">
          <a:xfrm>
            <a:off x="190500" y="1457325"/>
            <a:ext cx="8623300" cy="4816475"/>
            <a:chOff x="190500" y="1508125"/>
            <a:chExt cx="8623300" cy="4816475"/>
          </a:xfrm>
        </p:grpSpPr>
        <p:sp>
          <p:nvSpPr>
            <p:cNvPr id="55311" name="Text Box 11"/>
            <p:cNvSpPr txBox="1">
              <a:spLocks noChangeArrowheads="1"/>
            </p:cNvSpPr>
            <p:nvPr/>
          </p:nvSpPr>
          <p:spPr bwMode="auto">
            <a:xfrm>
              <a:off x="190500" y="1508125"/>
              <a:ext cx="417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2000">
                  <a:solidFill>
                    <a:srgbClr val="FF3300"/>
                  </a:solidFill>
                </a:rPr>
                <a:t>Superficial Veins</a:t>
              </a:r>
            </a:p>
          </p:txBody>
        </p:sp>
        <p:sp>
          <p:nvSpPr>
            <p:cNvPr id="17424" name="Freeform 64"/>
            <p:cNvSpPr>
              <a:spLocks noChangeArrowheads="1"/>
            </p:cNvSpPr>
            <p:nvPr/>
          </p:nvSpPr>
          <p:spPr bwMode="auto">
            <a:xfrm>
              <a:off x="1652588" y="2127250"/>
              <a:ext cx="1528762" cy="4089400"/>
            </a:xfrm>
            <a:custGeom>
              <a:avLst/>
              <a:gdLst>
                <a:gd name="T0" fmla="*/ 1531940 w 1528233"/>
                <a:gd name="T1" fmla="*/ 0 h 4089400"/>
                <a:gd name="T2" fmla="*/ 1379170 w 1528233"/>
                <a:gd name="T3" fmla="*/ 82550 h 4089400"/>
                <a:gd name="T4" fmla="*/ 1111823 w 1528233"/>
                <a:gd name="T5" fmla="*/ 133350 h 4089400"/>
                <a:gd name="T6" fmla="*/ 882668 w 1528233"/>
                <a:gd name="T7" fmla="*/ 349250 h 4089400"/>
                <a:gd name="T8" fmla="*/ 806285 w 1528233"/>
                <a:gd name="T9" fmla="*/ 546100 h 4089400"/>
                <a:gd name="T10" fmla="*/ 761725 w 1528233"/>
                <a:gd name="T11" fmla="*/ 762000 h 4089400"/>
                <a:gd name="T12" fmla="*/ 780823 w 1528233"/>
                <a:gd name="T13" fmla="*/ 984250 h 4089400"/>
                <a:gd name="T14" fmla="*/ 729898 w 1528233"/>
                <a:gd name="T15" fmla="*/ 1670050 h 4089400"/>
                <a:gd name="T16" fmla="*/ 717169 w 1528233"/>
                <a:gd name="T17" fmla="*/ 1816100 h 4089400"/>
                <a:gd name="T18" fmla="*/ 634417 w 1528233"/>
                <a:gd name="T19" fmla="*/ 2000250 h 4089400"/>
                <a:gd name="T20" fmla="*/ 532571 w 1528233"/>
                <a:gd name="T21" fmla="*/ 2247900 h 4089400"/>
                <a:gd name="T22" fmla="*/ 488016 w 1528233"/>
                <a:gd name="T23" fmla="*/ 2533650 h 4089400"/>
                <a:gd name="T24" fmla="*/ 462553 w 1528233"/>
                <a:gd name="T25" fmla="*/ 2895600 h 4089400"/>
                <a:gd name="T26" fmla="*/ 437090 w 1528233"/>
                <a:gd name="T27" fmla="*/ 3022600 h 4089400"/>
                <a:gd name="T28" fmla="*/ 99722 w 1528233"/>
                <a:gd name="T29" fmla="*/ 3403600 h 4089400"/>
                <a:gd name="T30" fmla="*/ 23339 w 1528233"/>
                <a:gd name="T31" fmla="*/ 3543300 h 4089400"/>
                <a:gd name="T32" fmla="*/ 10611 w 1528233"/>
                <a:gd name="T33" fmla="*/ 3587750 h 4089400"/>
                <a:gd name="T34" fmla="*/ 86993 w 1528233"/>
                <a:gd name="T35" fmla="*/ 3606800 h 4089400"/>
                <a:gd name="T36" fmla="*/ 201573 w 1528233"/>
                <a:gd name="T37" fmla="*/ 3517900 h 4089400"/>
                <a:gd name="T38" fmla="*/ 303418 w 1528233"/>
                <a:gd name="T39" fmla="*/ 3441700 h 4089400"/>
                <a:gd name="T40" fmla="*/ 328881 w 1528233"/>
                <a:gd name="T41" fmla="*/ 3473450 h 4089400"/>
                <a:gd name="T42" fmla="*/ 277955 w 1528233"/>
                <a:gd name="T43" fmla="*/ 3898900 h 4089400"/>
                <a:gd name="T44" fmla="*/ 303418 w 1528233"/>
                <a:gd name="T45" fmla="*/ 4006850 h 4089400"/>
                <a:gd name="T46" fmla="*/ 335245 w 1528233"/>
                <a:gd name="T47" fmla="*/ 4032250 h 4089400"/>
                <a:gd name="T48" fmla="*/ 398899 w 1528233"/>
                <a:gd name="T49" fmla="*/ 3943350 h 4089400"/>
                <a:gd name="T50" fmla="*/ 481648 w 1528233"/>
                <a:gd name="T51" fmla="*/ 3625850 h 4089400"/>
                <a:gd name="T52" fmla="*/ 500744 w 1528233"/>
                <a:gd name="T53" fmla="*/ 3600450 h 4089400"/>
                <a:gd name="T54" fmla="*/ 551669 w 1528233"/>
                <a:gd name="T55" fmla="*/ 3657600 h 4089400"/>
                <a:gd name="T56" fmla="*/ 634417 w 1528233"/>
                <a:gd name="T57" fmla="*/ 3930650 h 4089400"/>
                <a:gd name="T58" fmla="*/ 691706 w 1528233"/>
                <a:gd name="T59" fmla="*/ 4057650 h 4089400"/>
                <a:gd name="T60" fmla="*/ 748996 w 1528233"/>
                <a:gd name="T61" fmla="*/ 4089400 h 4089400"/>
                <a:gd name="T62" fmla="*/ 774458 w 1528233"/>
                <a:gd name="T63" fmla="*/ 4057650 h 4089400"/>
                <a:gd name="T64" fmla="*/ 768092 w 1528233"/>
                <a:gd name="T65" fmla="*/ 3968750 h 4089400"/>
                <a:gd name="T66" fmla="*/ 691706 w 1528233"/>
                <a:gd name="T67" fmla="*/ 3606800 h 4089400"/>
                <a:gd name="T68" fmla="*/ 755360 w 1528233"/>
                <a:gd name="T69" fmla="*/ 3759200 h 4089400"/>
                <a:gd name="T70" fmla="*/ 869938 w 1528233"/>
                <a:gd name="T71" fmla="*/ 3975100 h 4089400"/>
                <a:gd name="T72" fmla="*/ 927227 w 1528233"/>
                <a:gd name="T73" fmla="*/ 4019550 h 4089400"/>
                <a:gd name="T74" fmla="*/ 959054 w 1528233"/>
                <a:gd name="T75" fmla="*/ 3962400 h 4089400"/>
                <a:gd name="T76" fmla="*/ 831746 w 1528233"/>
                <a:gd name="T77" fmla="*/ 3594100 h 4089400"/>
                <a:gd name="T78" fmla="*/ 959054 w 1528233"/>
                <a:gd name="T79" fmla="*/ 3778250 h 4089400"/>
                <a:gd name="T80" fmla="*/ 1060901 w 1528233"/>
                <a:gd name="T81" fmla="*/ 3860800 h 4089400"/>
                <a:gd name="T82" fmla="*/ 1105458 w 1528233"/>
                <a:gd name="T83" fmla="*/ 3835400 h 4089400"/>
                <a:gd name="T84" fmla="*/ 1054535 w 1528233"/>
                <a:gd name="T85" fmla="*/ 3702050 h 4089400"/>
                <a:gd name="T86" fmla="*/ 825380 w 1528233"/>
                <a:gd name="T87" fmla="*/ 3136900 h 4089400"/>
                <a:gd name="T88" fmla="*/ 857207 w 1528233"/>
                <a:gd name="T89" fmla="*/ 3022600 h 4089400"/>
                <a:gd name="T90" fmla="*/ 1150016 w 1528233"/>
                <a:gd name="T91" fmla="*/ 2413000 h 4089400"/>
                <a:gd name="T92" fmla="*/ 1175477 w 1528233"/>
                <a:gd name="T93" fmla="*/ 2222500 h 4089400"/>
                <a:gd name="T94" fmla="*/ 1258227 w 1528233"/>
                <a:gd name="T95" fmla="*/ 1879600 h 4089400"/>
                <a:gd name="T96" fmla="*/ 1309151 w 1528233"/>
                <a:gd name="T97" fmla="*/ 1428750 h 4089400"/>
                <a:gd name="T98" fmla="*/ 1461921 w 1528233"/>
                <a:gd name="T99" fmla="*/ 1073150 h 40894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28233"/>
                <a:gd name="T151" fmla="*/ 0 h 4089400"/>
                <a:gd name="T152" fmla="*/ 1528233 w 1528233"/>
                <a:gd name="T153" fmla="*/ 4089400 h 40894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28233" h="4089400">
                  <a:moveTo>
                    <a:pt x="1528233" y="0"/>
                  </a:moveTo>
                  <a:cubicBezTo>
                    <a:pt x="1486958" y="30162"/>
                    <a:pt x="1445683" y="60325"/>
                    <a:pt x="1375833" y="82550"/>
                  </a:cubicBezTo>
                  <a:cubicBezTo>
                    <a:pt x="1305983" y="104775"/>
                    <a:pt x="1191683" y="88900"/>
                    <a:pt x="1109133" y="133350"/>
                  </a:cubicBezTo>
                  <a:cubicBezTo>
                    <a:pt x="1026583" y="177800"/>
                    <a:pt x="931333" y="280458"/>
                    <a:pt x="880533" y="349250"/>
                  </a:cubicBezTo>
                  <a:cubicBezTo>
                    <a:pt x="829733" y="418042"/>
                    <a:pt x="824441" y="477308"/>
                    <a:pt x="804333" y="546100"/>
                  </a:cubicBezTo>
                  <a:cubicBezTo>
                    <a:pt x="784225" y="614892"/>
                    <a:pt x="764116" y="688975"/>
                    <a:pt x="759883" y="762000"/>
                  </a:cubicBezTo>
                  <a:cubicBezTo>
                    <a:pt x="755650" y="835025"/>
                    <a:pt x="784225" y="832909"/>
                    <a:pt x="778933" y="984250"/>
                  </a:cubicBezTo>
                  <a:cubicBezTo>
                    <a:pt x="773641" y="1135591"/>
                    <a:pt x="738716" y="1531408"/>
                    <a:pt x="728133" y="1670050"/>
                  </a:cubicBezTo>
                  <a:cubicBezTo>
                    <a:pt x="717550" y="1808692"/>
                    <a:pt x="731308" y="1761067"/>
                    <a:pt x="715433" y="1816100"/>
                  </a:cubicBezTo>
                  <a:cubicBezTo>
                    <a:pt x="699558" y="1871133"/>
                    <a:pt x="663575" y="1928283"/>
                    <a:pt x="632883" y="2000250"/>
                  </a:cubicBezTo>
                  <a:cubicBezTo>
                    <a:pt x="602191" y="2072217"/>
                    <a:pt x="555625" y="2159000"/>
                    <a:pt x="531283" y="2247900"/>
                  </a:cubicBezTo>
                  <a:cubicBezTo>
                    <a:pt x="506941" y="2336800"/>
                    <a:pt x="498475" y="2425700"/>
                    <a:pt x="486833" y="2533650"/>
                  </a:cubicBezTo>
                  <a:cubicBezTo>
                    <a:pt x="475191" y="2641600"/>
                    <a:pt x="469900" y="2814108"/>
                    <a:pt x="461433" y="2895600"/>
                  </a:cubicBezTo>
                  <a:cubicBezTo>
                    <a:pt x="452966" y="2977092"/>
                    <a:pt x="496358" y="2937933"/>
                    <a:pt x="436033" y="3022600"/>
                  </a:cubicBezTo>
                  <a:cubicBezTo>
                    <a:pt x="375708" y="3107267"/>
                    <a:pt x="168275" y="3316817"/>
                    <a:pt x="99483" y="3403600"/>
                  </a:cubicBezTo>
                  <a:cubicBezTo>
                    <a:pt x="30691" y="3490383"/>
                    <a:pt x="38100" y="3512608"/>
                    <a:pt x="23283" y="3543300"/>
                  </a:cubicBezTo>
                  <a:cubicBezTo>
                    <a:pt x="8466" y="3573992"/>
                    <a:pt x="0" y="3577167"/>
                    <a:pt x="10583" y="3587750"/>
                  </a:cubicBezTo>
                  <a:cubicBezTo>
                    <a:pt x="21166" y="3598333"/>
                    <a:pt x="55033" y="3618442"/>
                    <a:pt x="86783" y="3606800"/>
                  </a:cubicBezTo>
                  <a:cubicBezTo>
                    <a:pt x="118533" y="3595158"/>
                    <a:pt x="165100" y="3545417"/>
                    <a:pt x="201083" y="3517900"/>
                  </a:cubicBezTo>
                  <a:cubicBezTo>
                    <a:pt x="237066" y="3490383"/>
                    <a:pt x="281516" y="3449108"/>
                    <a:pt x="302683" y="3441700"/>
                  </a:cubicBezTo>
                  <a:cubicBezTo>
                    <a:pt x="323850" y="3434292"/>
                    <a:pt x="332316" y="3397250"/>
                    <a:pt x="328083" y="3473450"/>
                  </a:cubicBezTo>
                  <a:cubicBezTo>
                    <a:pt x="323850" y="3549650"/>
                    <a:pt x="281516" y="3810000"/>
                    <a:pt x="277283" y="3898900"/>
                  </a:cubicBezTo>
                  <a:cubicBezTo>
                    <a:pt x="273050" y="3987800"/>
                    <a:pt x="293158" y="3984625"/>
                    <a:pt x="302683" y="4006850"/>
                  </a:cubicBezTo>
                  <a:cubicBezTo>
                    <a:pt x="312208" y="4029075"/>
                    <a:pt x="318558" y="4042833"/>
                    <a:pt x="334433" y="4032250"/>
                  </a:cubicBezTo>
                  <a:cubicBezTo>
                    <a:pt x="350308" y="4021667"/>
                    <a:pt x="373591" y="4011083"/>
                    <a:pt x="397933" y="3943350"/>
                  </a:cubicBezTo>
                  <a:cubicBezTo>
                    <a:pt x="422275" y="3875617"/>
                    <a:pt x="463550" y="3683000"/>
                    <a:pt x="480483" y="3625850"/>
                  </a:cubicBezTo>
                  <a:cubicBezTo>
                    <a:pt x="497416" y="3568700"/>
                    <a:pt x="487891" y="3595158"/>
                    <a:pt x="499533" y="3600450"/>
                  </a:cubicBezTo>
                  <a:cubicBezTo>
                    <a:pt x="511175" y="3605742"/>
                    <a:pt x="528108" y="3602567"/>
                    <a:pt x="550333" y="3657600"/>
                  </a:cubicBezTo>
                  <a:cubicBezTo>
                    <a:pt x="572558" y="3712633"/>
                    <a:pt x="609600" y="3863975"/>
                    <a:pt x="632883" y="3930650"/>
                  </a:cubicBezTo>
                  <a:cubicBezTo>
                    <a:pt x="656166" y="3997325"/>
                    <a:pt x="670983" y="4031192"/>
                    <a:pt x="690033" y="4057650"/>
                  </a:cubicBezTo>
                  <a:cubicBezTo>
                    <a:pt x="709083" y="4084108"/>
                    <a:pt x="733425" y="4089400"/>
                    <a:pt x="747183" y="4089400"/>
                  </a:cubicBezTo>
                  <a:cubicBezTo>
                    <a:pt x="760941" y="4089400"/>
                    <a:pt x="769408" y="4077758"/>
                    <a:pt x="772583" y="4057650"/>
                  </a:cubicBezTo>
                  <a:cubicBezTo>
                    <a:pt x="775758" y="4037542"/>
                    <a:pt x="779991" y="4043892"/>
                    <a:pt x="766233" y="3968750"/>
                  </a:cubicBezTo>
                  <a:cubicBezTo>
                    <a:pt x="752475" y="3893608"/>
                    <a:pt x="692150" y="3641725"/>
                    <a:pt x="690033" y="3606800"/>
                  </a:cubicBezTo>
                  <a:cubicBezTo>
                    <a:pt x="687916" y="3571875"/>
                    <a:pt x="723900" y="3697817"/>
                    <a:pt x="753533" y="3759200"/>
                  </a:cubicBezTo>
                  <a:cubicBezTo>
                    <a:pt x="783166" y="3820583"/>
                    <a:pt x="839258" y="3931708"/>
                    <a:pt x="867833" y="3975100"/>
                  </a:cubicBezTo>
                  <a:cubicBezTo>
                    <a:pt x="896408" y="4018492"/>
                    <a:pt x="910166" y="4021667"/>
                    <a:pt x="924983" y="4019550"/>
                  </a:cubicBezTo>
                  <a:cubicBezTo>
                    <a:pt x="939800" y="4017433"/>
                    <a:pt x="972608" y="4033308"/>
                    <a:pt x="956733" y="3962400"/>
                  </a:cubicBezTo>
                  <a:cubicBezTo>
                    <a:pt x="940858" y="3891492"/>
                    <a:pt x="829733" y="3624792"/>
                    <a:pt x="829733" y="3594100"/>
                  </a:cubicBezTo>
                  <a:cubicBezTo>
                    <a:pt x="829733" y="3563408"/>
                    <a:pt x="918633" y="3733800"/>
                    <a:pt x="956733" y="3778250"/>
                  </a:cubicBezTo>
                  <a:cubicBezTo>
                    <a:pt x="994833" y="3822700"/>
                    <a:pt x="1033991" y="3851275"/>
                    <a:pt x="1058333" y="3860800"/>
                  </a:cubicBezTo>
                  <a:cubicBezTo>
                    <a:pt x="1082675" y="3870325"/>
                    <a:pt x="1103841" y="3861858"/>
                    <a:pt x="1102783" y="3835400"/>
                  </a:cubicBezTo>
                  <a:cubicBezTo>
                    <a:pt x="1101725" y="3808942"/>
                    <a:pt x="1098550" y="3818467"/>
                    <a:pt x="1051983" y="3702050"/>
                  </a:cubicBezTo>
                  <a:cubicBezTo>
                    <a:pt x="1005416" y="3585633"/>
                    <a:pt x="856191" y="3250142"/>
                    <a:pt x="823383" y="3136900"/>
                  </a:cubicBezTo>
                  <a:cubicBezTo>
                    <a:pt x="790575" y="3023658"/>
                    <a:pt x="801158" y="3143250"/>
                    <a:pt x="855133" y="3022600"/>
                  </a:cubicBezTo>
                  <a:cubicBezTo>
                    <a:pt x="909108" y="2901950"/>
                    <a:pt x="1094316" y="2546350"/>
                    <a:pt x="1147233" y="2413000"/>
                  </a:cubicBezTo>
                  <a:cubicBezTo>
                    <a:pt x="1200150" y="2279650"/>
                    <a:pt x="1154641" y="2311400"/>
                    <a:pt x="1172633" y="2222500"/>
                  </a:cubicBezTo>
                  <a:cubicBezTo>
                    <a:pt x="1190625" y="2133600"/>
                    <a:pt x="1232958" y="2011892"/>
                    <a:pt x="1255183" y="1879600"/>
                  </a:cubicBezTo>
                  <a:cubicBezTo>
                    <a:pt x="1277408" y="1747308"/>
                    <a:pt x="1272116" y="1563158"/>
                    <a:pt x="1305983" y="1428750"/>
                  </a:cubicBezTo>
                  <a:cubicBezTo>
                    <a:pt x="1339850" y="1294342"/>
                    <a:pt x="1458383" y="1073150"/>
                    <a:pt x="1458383" y="1073150"/>
                  </a:cubicBezTo>
                </a:path>
              </a:pathLst>
            </a:custGeom>
            <a:noFill/>
            <a:ln w="25400">
              <a:solidFill>
                <a:schemeClr val="tx1"/>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25" name="Freeform 66"/>
            <p:cNvSpPr>
              <a:spLocks noChangeArrowheads="1"/>
            </p:cNvSpPr>
            <p:nvPr/>
          </p:nvSpPr>
          <p:spPr bwMode="auto">
            <a:xfrm>
              <a:off x="2381250" y="3994150"/>
              <a:ext cx="393700" cy="1041400"/>
            </a:xfrm>
            <a:custGeom>
              <a:avLst/>
              <a:gdLst>
                <a:gd name="T0" fmla="*/ 393700 w 393700"/>
                <a:gd name="T1" fmla="*/ 0 h 1041400"/>
                <a:gd name="T2" fmla="*/ 254000 w 393700"/>
                <a:gd name="T3" fmla="*/ 139700 h 1041400"/>
                <a:gd name="T4" fmla="*/ 234950 w 393700"/>
                <a:gd name="T5" fmla="*/ 171450 h 1041400"/>
                <a:gd name="T6" fmla="*/ 215900 w 393700"/>
                <a:gd name="T7" fmla="*/ 368300 h 1041400"/>
                <a:gd name="T8" fmla="*/ 120650 w 393700"/>
                <a:gd name="T9" fmla="*/ 793750 h 1041400"/>
                <a:gd name="T10" fmla="*/ 0 w 393700"/>
                <a:gd name="T11" fmla="*/ 1041400 h 1041400"/>
                <a:gd name="T12" fmla="*/ 0 60000 65536"/>
                <a:gd name="T13" fmla="*/ 0 60000 65536"/>
                <a:gd name="T14" fmla="*/ 0 60000 65536"/>
                <a:gd name="T15" fmla="*/ 0 60000 65536"/>
                <a:gd name="T16" fmla="*/ 0 60000 65536"/>
                <a:gd name="T17" fmla="*/ 0 60000 65536"/>
                <a:gd name="T18" fmla="*/ 0 w 393700"/>
                <a:gd name="T19" fmla="*/ 0 h 1041400"/>
                <a:gd name="T20" fmla="*/ 393700 w 393700"/>
                <a:gd name="T21" fmla="*/ 1041400 h 1041400"/>
              </a:gdLst>
              <a:ahLst/>
              <a:cxnLst>
                <a:cxn ang="T12">
                  <a:pos x="T0" y="T1"/>
                </a:cxn>
                <a:cxn ang="T13">
                  <a:pos x="T2" y="T3"/>
                </a:cxn>
                <a:cxn ang="T14">
                  <a:pos x="T4" y="T5"/>
                </a:cxn>
                <a:cxn ang="T15">
                  <a:pos x="T6" y="T7"/>
                </a:cxn>
                <a:cxn ang="T16">
                  <a:pos x="T8" y="T9"/>
                </a:cxn>
                <a:cxn ang="T17">
                  <a:pos x="T10" y="T11"/>
                </a:cxn>
              </a:cxnLst>
              <a:rect l="T18" t="T19" r="T20" b="T21"/>
              <a:pathLst>
                <a:path w="393700" h="1041400">
                  <a:moveTo>
                    <a:pt x="393700" y="0"/>
                  </a:moveTo>
                  <a:cubicBezTo>
                    <a:pt x="337079" y="55562"/>
                    <a:pt x="280458" y="111125"/>
                    <a:pt x="254000" y="139700"/>
                  </a:cubicBezTo>
                  <a:cubicBezTo>
                    <a:pt x="227542" y="168275"/>
                    <a:pt x="241300" y="133350"/>
                    <a:pt x="234950" y="171450"/>
                  </a:cubicBezTo>
                  <a:cubicBezTo>
                    <a:pt x="228600" y="209550"/>
                    <a:pt x="234950" y="264583"/>
                    <a:pt x="215900" y="368300"/>
                  </a:cubicBezTo>
                  <a:cubicBezTo>
                    <a:pt x="196850" y="472017"/>
                    <a:pt x="156633" y="681567"/>
                    <a:pt x="120650" y="793750"/>
                  </a:cubicBezTo>
                  <a:cubicBezTo>
                    <a:pt x="84667" y="905933"/>
                    <a:pt x="0" y="1041400"/>
                    <a:pt x="0" y="104140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26" name="Freeform 67"/>
            <p:cNvSpPr>
              <a:spLocks noChangeArrowheads="1"/>
            </p:cNvSpPr>
            <p:nvPr/>
          </p:nvSpPr>
          <p:spPr bwMode="auto">
            <a:xfrm>
              <a:off x="2470150" y="3917950"/>
              <a:ext cx="139700" cy="254000"/>
            </a:xfrm>
            <a:custGeom>
              <a:avLst/>
              <a:gdLst>
                <a:gd name="T0" fmla="*/ 0 w 139700"/>
                <a:gd name="T1" fmla="*/ 0 h 254000"/>
                <a:gd name="T2" fmla="*/ 76200 w 139700"/>
                <a:gd name="T3" fmla="*/ 209550 h 254000"/>
                <a:gd name="T4" fmla="*/ 139700 w 139700"/>
                <a:gd name="T5" fmla="*/ 254000 h 254000"/>
                <a:gd name="T6" fmla="*/ 0 60000 65536"/>
                <a:gd name="T7" fmla="*/ 0 60000 65536"/>
                <a:gd name="T8" fmla="*/ 0 60000 65536"/>
                <a:gd name="T9" fmla="*/ 0 w 139700"/>
                <a:gd name="T10" fmla="*/ 0 h 254000"/>
                <a:gd name="T11" fmla="*/ 139700 w 139700"/>
                <a:gd name="T12" fmla="*/ 254000 h 254000"/>
              </a:gdLst>
              <a:ahLst/>
              <a:cxnLst>
                <a:cxn ang="T6">
                  <a:pos x="T0" y="T1"/>
                </a:cxn>
                <a:cxn ang="T7">
                  <a:pos x="T2" y="T3"/>
                </a:cxn>
                <a:cxn ang="T8">
                  <a:pos x="T4" y="T5"/>
                </a:cxn>
              </a:cxnLst>
              <a:rect l="T9" t="T10" r="T11" b="T12"/>
              <a:pathLst>
                <a:path w="139700" h="254000">
                  <a:moveTo>
                    <a:pt x="0" y="0"/>
                  </a:moveTo>
                  <a:cubicBezTo>
                    <a:pt x="26458" y="83608"/>
                    <a:pt x="52917" y="167217"/>
                    <a:pt x="76200" y="209550"/>
                  </a:cubicBezTo>
                  <a:cubicBezTo>
                    <a:pt x="99483" y="251883"/>
                    <a:pt x="139700" y="254000"/>
                    <a:pt x="139700" y="25400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27" name="Freeform 68"/>
            <p:cNvSpPr>
              <a:spLocks noChangeArrowheads="1"/>
            </p:cNvSpPr>
            <p:nvPr/>
          </p:nvSpPr>
          <p:spPr bwMode="auto">
            <a:xfrm>
              <a:off x="2317750" y="4127500"/>
              <a:ext cx="241300" cy="762000"/>
            </a:xfrm>
            <a:custGeom>
              <a:avLst/>
              <a:gdLst>
                <a:gd name="T0" fmla="*/ 241300 w 241300"/>
                <a:gd name="T1" fmla="*/ 0 h 762000"/>
                <a:gd name="T2" fmla="*/ 190500 w 241300"/>
                <a:gd name="T3" fmla="*/ 107950 h 762000"/>
                <a:gd name="T4" fmla="*/ 190500 w 241300"/>
                <a:gd name="T5" fmla="*/ 254000 h 762000"/>
                <a:gd name="T6" fmla="*/ 152400 w 241300"/>
                <a:gd name="T7" fmla="*/ 482600 h 762000"/>
                <a:gd name="T8" fmla="*/ 0 w 241300"/>
                <a:gd name="T9" fmla="*/ 762000 h 762000"/>
                <a:gd name="T10" fmla="*/ 0 60000 65536"/>
                <a:gd name="T11" fmla="*/ 0 60000 65536"/>
                <a:gd name="T12" fmla="*/ 0 60000 65536"/>
                <a:gd name="T13" fmla="*/ 0 60000 65536"/>
                <a:gd name="T14" fmla="*/ 0 60000 65536"/>
                <a:gd name="T15" fmla="*/ 0 w 241300"/>
                <a:gd name="T16" fmla="*/ 0 h 762000"/>
                <a:gd name="T17" fmla="*/ 241300 w 241300"/>
                <a:gd name="T18" fmla="*/ 762000 h 762000"/>
              </a:gdLst>
              <a:ahLst/>
              <a:cxnLst>
                <a:cxn ang="T10">
                  <a:pos x="T0" y="T1"/>
                </a:cxn>
                <a:cxn ang="T11">
                  <a:pos x="T2" y="T3"/>
                </a:cxn>
                <a:cxn ang="T12">
                  <a:pos x="T4" y="T5"/>
                </a:cxn>
                <a:cxn ang="T13">
                  <a:pos x="T6" y="T7"/>
                </a:cxn>
                <a:cxn ang="T14">
                  <a:pos x="T8" y="T9"/>
                </a:cxn>
              </a:cxnLst>
              <a:rect l="T15" t="T16" r="T17" b="T18"/>
              <a:pathLst>
                <a:path w="241300" h="762000">
                  <a:moveTo>
                    <a:pt x="241300" y="0"/>
                  </a:moveTo>
                  <a:cubicBezTo>
                    <a:pt x="220133" y="32808"/>
                    <a:pt x="198967" y="65617"/>
                    <a:pt x="190500" y="107950"/>
                  </a:cubicBezTo>
                  <a:cubicBezTo>
                    <a:pt x="182033" y="150283"/>
                    <a:pt x="196850" y="191558"/>
                    <a:pt x="190500" y="254000"/>
                  </a:cubicBezTo>
                  <a:cubicBezTo>
                    <a:pt x="184150" y="316442"/>
                    <a:pt x="184150" y="397933"/>
                    <a:pt x="152400" y="482600"/>
                  </a:cubicBezTo>
                  <a:cubicBezTo>
                    <a:pt x="120650" y="567267"/>
                    <a:pt x="0" y="762000"/>
                    <a:pt x="0" y="76200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28" name="Freeform 69"/>
            <p:cNvSpPr>
              <a:spLocks noChangeArrowheads="1"/>
            </p:cNvSpPr>
            <p:nvPr/>
          </p:nvSpPr>
          <p:spPr bwMode="auto">
            <a:xfrm>
              <a:off x="3575050" y="2565400"/>
              <a:ext cx="76200" cy="0"/>
            </a:xfrm>
            <a:custGeom>
              <a:avLst/>
              <a:gdLst>
                <a:gd name="T0" fmla="*/ 0 w 76200"/>
                <a:gd name="T1" fmla="*/ 76200 w 76200"/>
                <a:gd name="T2" fmla="*/ 0 60000 65536"/>
                <a:gd name="T3" fmla="*/ 0 60000 65536"/>
                <a:gd name="T4" fmla="*/ 0 w 76200"/>
                <a:gd name="T5" fmla="*/ 76200 w 76200"/>
              </a:gdLst>
              <a:ahLst/>
              <a:cxnLst>
                <a:cxn ang="T2">
                  <a:pos x="T0" y="0"/>
                </a:cxn>
                <a:cxn ang="T3">
                  <a:pos x="T1" y="0"/>
                </a:cxn>
              </a:cxnLst>
              <a:rect l="T4" t="0" r="T5" b="0"/>
              <a:pathLst>
                <a:path w="76200">
                  <a:moveTo>
                    <a:pt x="0" y="0"/>
                  </a:moveTo>
                  <a:lnTo>
                    <a:pt x="76200" y="0"/>
                  </a:ln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29" name="Freeform 70"/>
            <p:cNvSpPr>
              <a:spLocks noChangeArrowheads="1"/>
            </p:cNvSpPr>
            <p:nvPr/>
          </p:nvSpPr>
          <p:spPr bwMode="auto">
            <a:xfrm>
              <a:off x="1778000" y="5289550"/>
              <a:ext cx="323850" cy="311150"/>
            </a:xfrm>
            <a:custGeom>
              <a:avLst/>
              <a:gdLst>
                <a:gd name="T0" fmla="*/ 323850 w 323850"/>
                <a:gd name="T1" fmla="*/ 0 h 311150"/>
                <a:gd name="T2" fmla="*/ 165100 w 323850"/>
                <a:gd name="T3" fmla="*/ 120650 h 311150"/>
                <a:gd name="T4" fmla="*/ 0 w 323850"/>
                <a:gd name="T5" fmla="*/ 311150 h 311150"/>
                <a:gd name="T6" fmla="*/ 0 60000 65536"/>
                <a:gd name="T7" fmla="*/ 0 60000 65536"/>
                <a:gd name="T8" fmla="*/ 0 60000 65536"/>
                <a:gd name="T9" fmla="*/ 0 w 323850"/>
                <a:gd name="T10" fmla="*/ 0 h 311150"/>
                <a:gd name="T11" fmla="*/ 323850 w 323850"/>
                <a:gd name="T12" fmla="*/ 311150 h 311150"/>
              </a:gdLst>
              <a:ahLst/>
              <a:cxnLst>
                <a:cxn ang="T6">
                  <a:pos x="T0" y="T1"/>
                </a:cxn>
                <a:cxn ang="T7">
                  <a:pos x="T2" y="T3"/>
                </a:cxn>
                <a:cxn ang="T8">
                  <a:pos x="T4" y="T5"/>
                </a:cxn>
              </a:cxnLst>
              <a:rect l="T9" t="T10" r="T11" b="T12"/>
              <a:pathLst>
                <a:path w="323850" h="311150">
                  <a:moveTo>
                    <a:pt x="323850" y="0"/>
                  </a:moveTo>
                  <a:cubicBezTo>
                    <a:pt x="271462" y="34396"/>
                    <a:pt x="219075" y="68792"/>
                    <a:pt x="165100" y="120650"/>
                  </a:cubicBezTo>
                  <a:cubicBezTo>
                    <a:pt x="111125" y="172508"/>
                    <a:pt x="0" y="311150"/>
                    <a:pt x="0" y="311150"/>
                  </a:cubicBez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30" name="Freeform 71"/>
            <p:cNvSpPr>
              <a:spLocks noChangeArrowheads="1"/>
            </p:cNvSpPr>
            <p:nvPr/>
          </p:nvSpPr>
          <p:spPr bwMode="auto">
            <a:xfrm>
              <a:off x="2222500" y="5391150"/>
              <a:ext cx="82550" cy="254000"/>
            </a:xfrm>
            <a:custGeom>
              <a:avLst/>
              <a:gdLst>
                <a:gd name="T0" fmla="*/ 0 w 82550"/>
                <a:gd name="T1" fmla="*/ 0 h 254000"/>
                <a:gd name="T2" fmla="*/ 82550 w 82550"/>
                <a:gd name="T3" fmla="*/ 254000 h 254000"/>
                <a:gd name="T4" fmla="*/ 0 60000 65536"/>
                <a:gd name="T5" fmla="*/ 0 60000 65536"/>
                <a:gd name="T6" fmla="*/ 0 w 82550"/>
                <a:gd name="T7" fmla="*/ 0 h 254000"/>
                <a:gd name="T8" fmla="*/ 82550 w 82550"/>
                <a:gd name="T9" fmla="*/ 254000 h 254000"/>
              </a:gdLst>
              <a:ahLst/>
              <a:cxnLst>
                <a:cxn ang="T4">
                  <a:pos x="T0" y="T1"/>
                </a:cxn>
                <a:cxn ang="T5">
                  <a:pos x="T2" y="T3"/>
                </a:cxn>
              </a:cxnLst>
              <a:rect l="T6" t="T7" r="T8" b="T9"/>
              <a:pathLst>
                <a:path w="82550" h="254000">
                  <a:moveTo>
                    <a:pt x="0" y="0"/>
                  </a:moveTo>
                  <a:lnTo>
                    <a:pt x="82550" y="254000"/>
                  </a:ln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31" name="Freeform 72"/>
            <p:cNvSpPr>
              <a:spLocks noChangeArrowheads="1"/>
            </p:cNvSpPr>
            <p:nvPr/>
          </p:nvSpPr>
          <p:spPr bwMode="auto">
            <a:xfrm>
              <a:off x="2311400" y="5378450"/>
              <a:ext cx="133350" cy="209550"/>
            </a:xfrm>
            <a:custGeom>
              <a:avLst/>
              <a:gdLst>
                <a:gd name="T0" fmla="*/ 0 w 133350"/>
                <a:gd name="T1" fmla="*/ 0 h 209550"/>
                <a:gd name="T2" fmla="*/ 133350 w 133350"/>
                <a:gd name="T3" fmla="*/ 209550 h 209550"/>
                <a:gd name="T4" fmla="*/ 0 60000 65536"/>
                <a:gd name="T5" fmla="*/ 0 60000 65536"/>
                <a:gd name="T6" fmla="*/ 0 w 133350"/>
                <a:gd name="T7" fmla="*/ 0 h 209550"/>
                <a:gd name="T8" fmla="*/ 133350 w 133350"/>
                <a:gd name="T9" fmla="*/ 209550 h 209550"/>
              </a:gdLst>
              <a:ahLst/>
              <a:cxnLst>
                <a:cxn ang="T4">
                  <a:pos x="T0" y="T1"/>
                </a:cxn>
                <a:cxn ang="T5">
                  <a:pos x="T2" y="T3"/>
                </a:cxn>
              </a:cxnLst>
              <a:rect l="T6" t="T7" r="T8" b="T9"/>
              <a:pathLst>
                <a:path w="133350" h="209550">
                  <a:moveTo>
                    <a:pt x="0" y="0"/>
                  </a:moveTo>
                  <a:lnTo>
                    <a:pt x="133350" y="209550"/>
                  </a:ln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32" name="Freeform 73"/>
            <p:cNvSpPr>
              <a:spLocks noChangeArrowheads="1"/>
            </p:cNvSpPr>
            <p:nvPr/>
          </p:nvSpPr>
          <p:spPr bwMode="auto">
            <a:xfrm>
              <a:off x="2432050" y="5257800"/>
              <a:ext cx="171450" cy="482600"/>
            </a:xfrm>
            <a:custGeom>
              <a:avLst/>
              <a:gdLst>
                <a:gd name="T0" fmla="*/ 0 w 171450"/>
                <a:gd name="T1" fmla="*/ 0 h 482600"/>
                <a:gd name="T2" fmla="*/ 171450 w 171450"/>
                <a:gd name="T3" fmla="*/ 482600 h 482600"/>
                <a:gd name="T4" fmla="*/ 0 60000 65536"/>
                <a:gd name="T5" fmla="*/ 0 60000 65536"/>
                <a:gd name="T6" fmla="*/ 0 w 171450"/>
                <a:gd name="T7" fmla="*/ 0 h 482600"/>
                <a:gd name="T8" fmla="*/ 171450 w 171450"/>
                <a:gd name="T9" fmla="*/ 482600 h 482600"/>
              </a:gdLst>
              <a:ahLst/>
              <a:cxnLst>
                <a:cxn ang="T4">
                  <a:pos x="T0" y="T1"/>
                </a:cxn>
                <a:cxn ang="T5">
                  <a:pos x="T2" y="T3"/>
                </a:cxn>
              </a:cxnLst>
              <a:rect l="T6" t="T7" r="T8" b="T9"/>
              <a:pathLst>
                <a:path w="171450" h="482600">
                  <a:moveTo>
                    <a:pt x="0" y="0"/>
                  </a:moveTo>
                  <a:lnTo>
                    <a:pt x="171450" y="482600"/>
                  </a:ln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33" name="Freeform 74"/>
            <p:cNvSpPr>
              <a:spLocks noChangeArrowheads="1"/>
            </p:cNvSpPr>
            <p:nvPr/>
          </p:nvSpPr>
          <p:spPr bwMode="auto">
            <a:xfrm>
              <a:off x="2038350" y="5359400"/>
              <a:ext cx="95250" cy="273050"/>
            </a:xfrm>
            <a:custGeom>
              <a:avLst/>
              <a:gdLst>
                <a:gd name="T0" fmla="*/ 95250 w 95250"/>
                <a:gd name="T1" fmla="*/ 0 h 273050"/>
                <a:gd name="T2" fmla="*/ 0 w 95250"/>
                <a:gd name="T3" fmla="*/ 273050 h 273050"/>
                <a:gd name="T4" fmla="*/ 0 60000 65536"/>
                <a:gd name="T5" fmla="*/ 0 60000 65536"/>
                <a:gd name="T6" fmla="*/ 0 w 95250"/>
                <a:gd name="T7" fmla="*/ 0 h 273050"/>
                <a:gd name="T8" fmla="*/ 95250 w 95250"/>
                <a:gd name="T9" fmla="*/ 273050 h 273050"/>
              </a:gdLst>
              <a:ahLst/>
              <a:cxnLst>
                <a:cxn ang="T4">
                  <a:pos x="T0" y="T1"/>
                </a:cxn>
                <a:cxn ang="T5">
                  <a:pos x="T2" y="T3"/>
                </a:cxn>
              </a:cxnLst>
              <a:rect l="T6" t="T7" r="T8" b="T9"/>
              <a:pathLst>
                <a:path w="95250" h="273050">
                  <a:moveTo>
                    <a:pt x="95250" y="0"/>
                  </a:moveTo>
                  <a:lnTo>
                    <a:pt x="0" y="273050"/>
                  </a:ln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34" name="Freeform 75"/>
            <p:cNvSpPr>
              <a:spLocks noChangeArrowheads="1"/>
            </p:cNvSpPr>
            <p:nvPr/>
          </p:nvSpPr>
          <p:spPr bwMode="auto">
            <a:xfrm>
              <a:off x="2146300" y="5372100"/>
              <a:ext cx="38100" cy="273050"/>
            </a:xfrm>
            <a:custGeom>
              <a:avLst/>
              <a:gdLst>
                <a:gd name="T0" fmla="*/ 38100 w 38100"/>
                <a:gd name="T1" fmla="*/ 0 h 273050"/>
                <a:gd name="T2" fmla="*/ 0 w 38100"/>
                <a:gd name="T3" fmla="*/ 273050 h 273050"/>
                <a:gd name="T4" fmla="*/ 0 60000 65536"/>
                <a:gd name="T5" fmla="*/ 0 60000 65536"/>
                <a:gd name="T6" fmla="*/ 0 w 38100"/>
                <a:gd name="T7" fmla="*/ 0 h 273050"/>
                <a:gd name="T8" fmla="*/ 38100 w 38100"/>
                <a:gd name="T9" fmla="*/ 273050 h 273050"/>
              </a:gdLst>
              <a:ahLst/>
              <a:cxnLst>
                <a:cxn ang="T4">
                  <a:pos x="T0" y="T1"/>
                </a:cxn>
                <a:cxn ang="T5">
                  <a:pos x="T2" y="T3"/>
                </a:cxn>
              </a:cxnLst>
              <a:rect l="T6" t="T7" r="T8" b="T9"/>
              <a:pathLst>
                <a:path w="38100" h="273050">
                  <a:moveTo>
                    <a:pt x="38100" y="0"/>
                  </a:moveTo>
                  <a:lnTo>
                    <a:pt x="0" y="273050"/>
                  </a:lnTo>
                </a:path>
              </a:pathLst>
            </a:custGeom>
            <a:noFill/>
            <a:ln w="254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55323" name="TextBox 76"/>
            <p:cNvSpPr txBox="1">
              <a:spLocks noChangeArrowheads="1"/>
            </p:cNvSpPr>
            <p:nvPr/>
          </p:nvSpPr>
          <p:spPr bwMode="auto">
            <a:xfrm>
              <a:off x="952500" y="3202801"/>
              <a:ext cx="129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Cephalic vein</a:t>
              </a:r>
            </a:p>
          </p:txBody>
        </p:sp>
        <p:cxnSp>
          <p:nvCxnSpPr>
            <p:cNvPr id="7" name="Straight Connector 77"/>
            <p:cNvCxnSpPr>
              <a:cxnSpLocks noChangeShapeType="1"/>
            </p:cNvCxnSpPr>
            <p:nvPr/>
          </p:nvCxnSpPr>
          <p:spPr bwMode="auto">
            <a:xfrm>
              <a:off x="2082800" y="3346450"/>
              <a:ext cx="457200" cy="1588"/>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55325" name="TextBox 78"/>
            <p:cNvSpPr txBox="1">
              <a:spLocks noChangeArrowheads="1"/>
            </p:cNvSpPr>
            <p:nvPr/>
          </p:nvSpPr>
          <p:spPr bwMode="auto">
            <a:xfrm>
              <a:off x="3409950" y="2974201"/>
              <a:ext cx="129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Basilic vein</a:t>
              </a:r>
            </a:p>
          </p:txBody>
        </p:sp>
        <p:cxnSp>
          <p:nvCxnSpPr>
            <p:cNvPr id="8" name="Straight Connector 79"/>
            <p:cNvCxnSpPr>
              <a:cxnSpLocks noChangeShapeType="1"/>
            </p:cNvCxnSpPr>
            <p:nvPr/>
          </p:nvCxnSpPr>
          <p:spPr bwMode="auto">
            <a:xfrm>
              <a:off x="3009900" y="3124200"/>
              <a:ext cx="457200" cy="1588"/>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55327" name="TextBox 80"/>
            <p:cNvSpPr txBox="1">
              <a:spLocks noChangeArrowheads="1"/>
            </p:cNvSpPr>
            <p:nvPr/>
          </p:nvSpPr>
          <p:spPr bwMode="auto">
            <a:xfrm>
              <a:off x="647700" y="4191000"/>
              <a:ext cx="129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Cephalic vein</a:t>
              </a:r>
            </a:p>
          </p:txBody>
        </p:sp>
        <p:cxnSp>
          <p:nvCxnSpPr>
            <p:cNvPr id="9" name="Straight Connector 81"/>
            <p:cNvCxnSpPr>
              <a:cxnSpLocks noChangeShapeType="1"/>
            </p:cNvCxnSpPr>
            <p:nvPr/>
          </p:nvCxnSpPr>
          <p:spPr bwMode="auto">
            <a:xfrm>
              <a:off x="1822450" y="4343400"/>
              <a:ext cx="457200" cy="1588"/>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55329" name="TextBox 82"/>
            <p:cNvSpPr txBox="1">
              <a:spLocks noChangeArrowheads="1"/>
            </p:cNvSpPr>
            <p:nvPr/>
          </p:nvSpPr>
          <p:spPr bwMode="auto">
            <a:xfrm>
              <a:off x="3098800" y="4419600"/>
              <a:ext cx="129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Basilic vein</a:t>
              </a:r>
            </a:p>
          </p:txBody>
        </p:sp>
        <p:cxnSp>
          <p:nvCxnSpPr>
            <p:cNvPr id="10" name="Straight Connector 83"/>
            <p:cNvCxnSpPr>
              <a:cxnSpLocks noChangeShapeType="1"/>
            </p:cNvCxnSpPr>
            <p:nvPr/>
          </p:nvCxnSpPr>
          <p:spPr bwMode="auto">
            <a:xfrm>
              <a:off x="2673350" y="4572000"/>
              <a:ext cx="457200" cy="1588"/>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55331" name="TextBox 84"/>
            <p:cNvSpPr txBox="1">
              <a:spLocks noChangeArrowheads="1"/>
            </p:cNvSpPr>
            <p:nvPr/>
          </p:nvSpPr>
          <p:spPr bwMode="auto">
            <a:xfrm>
              <a:off x="3111500" y="4123551"/>
              <a:ext cx="1752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Median forearm vein</a:t>
              </a:r>
            </a:p>
          </p:txBody>
        </p:sp>
        <p:cxnSp>
          <p:nvCxnSpPr>
            <p:cNvPr id="11" name="Straight Connector 85"/>
            <p:cNvCxnSpPr>
              <a:cxnSpLocks noChangeShapeType="1"/>
            </p:cNvCxnSpPr>
            <p:nvPr/>
          </p:nvCxnSpPr>
          <p:spPr bwMode="auto">
            <a:xfrm>
              <a:off x="2628900" y="4267200"/>
              <a:ext cx="457200" cy="1588"/>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55333" name="TextBox 86"/>
            <p:cNvSpPr txBox="1">
              <a:spLocks noChangeArrowheads="1"/>
            </p:cNvSpPr>
            <p:nvPr/>
          </p:nvSpPr>
          <p:spPr bwMode="auto">
            <a:xfrm>
              <a:off x="3162300" y="3429000"/>
              <a:ext cx="1752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Median cubital vein</a:t>
              </a:r>
            </a:p>
          </p:txBody>
        </p:sp>
        <p:sp>
          <p:nvSpPr>
            <p:cNvPr id="17446" name="Freeform 87"/>
            <p:cNvSpPr>
              <a:spLocks noChangeArrowheads="1"/>
            </p:cNvSpPr>
            <p:nvPr/>
          </p:nvSpPr>
          <p:spPr bwMode="auto">
            <a:xfrm>
              <a:off x="2673350" y="3594100"/>
              <a:ext cx="527050" cy="488950"/>
            </a:xfrm>
            <a:custGeom>
              <a:avLst/>
              <a:gdLst>
                <a:gd name="T0" fmla="*/ 12700 w 527050"/>
                <a:gd name="T1" fmla="*/ 488950 h 488950"/>
                <a:gd name="T2" fmla="*/ 0 w 527050"/>
                <a:gd name="T3" fmla="*/ 6350 h 488950"/>
                <a:gd name="T4" fmla="*/ 527050 w 527050"/>
                <a:gd name="T5" fmla="*/ 0 h 488950"/>
                <a:gd name="T6" fmla="*/ 527050 w 527050"/>
                <a:gd name="T7" fmla="*/ 0 h 488950"/>
                <a:gd name="T8" fmla="*/ 527050 w 527050"/>
                <a:gd name="T9" fmla="*/ 0 h 488950"/>
                <a:gd name="T10" fmla="*/ 0 60000 65536"/>
                <a:gd name="T11" fmla="*/ 0 60000 65536"/>
                <a:gd name="T12" fmla="*/ 0 60000 65536"/>
                <a:gd name="T13" fmla="*/ 0 60000 65536"/>
                <a:gd name="T14" fmla="*/ 0 60000 65536"/>
                <a:gd name="T15" fmla="*/ 0 w 527050"/>
                <a:gd name="T16" fmla="*/ 0 h 488950"/>
                <a:gd name="T17" fmla="*/ 527050 w 527050"/>
                <a:gd name="T18" fmla="*/ 488950 h 488950"/>
              </a:gdLst>
              <a:ahLst/>
              <a:cxnLst>
                <a:cxn ang="T10">
                  <a:pos x="T0" y="T1"/>
                </a:cxn>
                <a:cxn ang="T11">
                  <a:pos x="T2" y="T3"/>
                </a:cxn>
                <a:cxn ang="T12">
                  <a:pos x="T4" y="T5"/>
                </a:cxn>
                <a:cxn ang="T13">
                  <a:pos x="T6" y="T7"/>
                </a:cxn>
                <a:cxn ang="T14">
                  <a:pos x="T8" y="T9"/>
                </a:cxn>
              </a:cxnLst>
              <a:rect l="T15" t="T16" r="T17" b="T18"/>
              <a:pathLst>
                <a:path w="527050" h="488950">
                  <a:moveTo>
                    <a:pt x="12700" y="488950"/>
                  </a:moveTo>
                  <a:lnTo>
                    <a:pt x="0" y="6350"/>
                  </a:lnTo>
                  <a:lnTo>
                    <a:pt x="527050" y="0"/>
                  </a:lnTo>
                </a:path>
              </a:pathLst>
            </a:custGeom>
            <a:noFill/>
            <a:ln w="12700">
              <a:solidFill>
                <a:schemeClr val="tx1"/>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55335" name="TextBox 88"/>
            <p:cNvSpPr txBox="1">
              <a:spLocks noChangeArrowheads="1"/>
            </p:cNvSpPr>
            <p:nvPr/>
          </p:nvSpPr>
          <p:spPr bwMode="auto">
            <a:xfrm>
              <a:off x="330200" y="3644900"/>
              <a:ext cx="1752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Median cephalic vein</a:t>
              </a:r>
            </a:p>
          </p:txBody>
        </p:sp>
        <p:cxnSp>
          <p:nvCxnSpPr>
            <p:cNvPr id="12" name="Straight Connector 89"/>
            <p:cNvCxnSpPr>
              <a:cxnSpLocks noChangeShapeType="1"/>
            </p:cNvCxnSpPr>
            <p:nvPr/>
          </p:nvCxnSpPr>
          <p:spPr bwMode="auto">
            <a:xfrm flipH="1" flipV="1">
              <a:off x="2000250" y="3816350"/>
              <a:ext cx="527050" cy="241300"/>
            </a:xfrm>
            <a:prstGeom prst="line">
              <a:avLst/>
            </a:prstGeom>
            <a:noFill/>
            <a:ln w="12700">
              <a:solidFill>
                <a:schemeClr val="tx1"/>
              </a:solidFill>
              <a:round/>
              <a:headEnd/>
              <a:tailEnd/>
            </a:ln>
            <a:effectLst>
              <a:outerShdw blurRad="63500" dist="20000" dir="5400000" rotWithShape="0">
                <a:srgbClr val="000000">
                  <a:alpha val="37999"/>
                </a:srgbClr>
              </a:outerShdw>
            </a:effectLst>
          </p:spPr>
        </p:cxnSp>
        <p:sp>
          <p:nvSpPr>
            <p:cNvPr id="91" name="Rectangle 90"/>
            <p:cNvSpPr>
              <a:spLocks noChangeArrowheads="1"/>
            </p:cNvSpPr>
            <p:nvPr/>
          </p:nvSpPr>
          <p:spPr bwMode="auto">
            <a:xfrm>
              <a:off x="190500" y="1981200"/>
              <a:ext cx="4876800" cy="4343400"/>
            </a:xfrm>
            <a:prstGeom prst="rect">
              <a:avLst/>
            </a:prstGeom>
            <a:noFill/>
            <a:ln w="9525">
              <a:solidFill>
                <a:schemeClr val="tx1"/>
              </a:solidFill>
              <a:miter lim="800000"/>
              <a:headEnd/>
              <a:tailEnd/>
            </a:ln>
            <a:effectLst>
              <a:outerShdw dist="23000" dir="5400000" rotWithShape="0">
                <a:srgbClr val="808080">
                  <a:alpha val="34998"/>
                </a:srgbClr>
              </a:outerShdw>
            </a:effectLst>
            <a:extLst/>
          </p:spPr>
          <p:txBody>
            <a:bodyPr anchor="ctr"/>
            <a:lstStyle/>
            <a:p>
              <a:pPr algn="ctr">
                <a:defRPr/>
              </a:pPr>
              <a:endParaRPr lang="en-US">
                <a:solidFill>
                  <a:schemeClr val="lt1"/>
                </a:solidFill>
                <a:latin typeface="+mn-lt"/>
                <a:ea typeface="ＭＳ Ｐゴシック" pitchFamily="-112" charset="-128"/>
                <a:cs typeface="+mn-cs"/>
              </a:endParaRPr>
            </a:p>
          </p:txBody>
        </p:sp>
        <p:sp>
          <p:nvSpPr>
            <p:cNvPr id="17450" name="Freeform 59"/>
            <p:cNvSpPr>
              <a:spLocks noChangeArrowheads="1"/>
            </p:cNvSpPr>
            <p:nvPr/>
          </p:nvSpPr>
          <p:spPr bwMode="auto">
            <a:xfrm>
              <a:off x="8585200" y="2489200"/>
              <a:ext cx="228600" cy="260350"/>
            </a:xfrm>
            <a:custGeom>
              <a:avLst/>
              <a:gdLst>
                <a:gd name="T0" fmla="*/ 37 w 527050"/>
                <a:gd name="T1" fmla="*/ 5933 h 488950"/>
                <a:gd name="T2" fmla="*/ 0 w 527050"/>
                <a:gd name="T3" fmla="*/ 77 h 488950"/>
                <a:gd name="T4" fmla="*/ 1522 w 527050"/>
                <a:gd name="T5" fmla="*/ 0 h 488950"/>
                <a:gd name="T6" fmla="*/ 1522 w 527050"/>
                <a:gd name="T7" fmla="*/ 0 h 488950"/>
                <a:gd name="T8" fmla="*/ 1522 w 527050"/>
                <a:gd name="T9" fmla="*/ 0 h 488950"/>
                <a:gd name="T10" fmla="*/ 0 60000 65536"/>
                <a:gd name="T11" fmla="*/ 0 60000 65536"/>
                <a:gd name="T12" fmla="*/ 0 60000 65536"/>
                <a:gd name="T13" fmla="*/ 0 60000 65536"/>
                <a:gd name="T14" fmla="*/ 0 60000 65536"/>
                <a:gd name="T15" fmla="*/ 0 w 527050"/>
                <a:gd name="T16" fmla="*/ 0 h 488950"/>
                <a:gd name="T17" fmla="*/ 527050 w 527050"/>
                <a:gd name="T18" fmla="*/ 488950 h 488950"/>
              </a:gdLst>
              <a:ahLst/>
              <a:cxnLst>
                <a:cxn ang="T10">
                  <a:pos x="T0" y="T1"/>
                </a:cxn>
                <a:cxn ang="T11">
                  <a:pos x="T2" y="T3"/>
                </a:cxn>
                <a:cxn ang="T12">
                  <a:pos x="T4" y="T5"/>
                </a:cxn>
                <a:cxn ang="T13">
                  <a:pos x="T6" y="T7"/>
                </a:cxn>
                <a:cxn ang="T14">
                  <a:pos x="T8" y="T9"/>
                </a:cxn>
              </a:cxnLst>
              <a:rect l="T15" t="T16" r="T17" b="T18"/>
              <a:pathLst>
                <a:path w="527050" h="488950">
                  <a:moveTo>
                    <a:pt x="12700" y="488950"/>
                  </a:moveTo>
                  <a:lnTo>
                    <a:pt x="0" y="6350"/>
                  </a:lnTo>
                  <a:lnTo>
                    <a:pt x="527050" y="0"/>
                  </a:lnTo>
                </a:path>
              </a:pathLst>
            </a:custGeom>
            <a:noFill/>
            <a:ln w="12700">
              <a:solidFill>
                <a:schemeClr val="tx1"/>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cxnSp>
          <p:nvCxnSpPr>
            <p:cNvPr id="87" name="Straight Connector 86"/>
            <p:cNvCxnSpPr/>
            <p:nvPr/>
          </p:nvCxnSpPr>
          <p:spPr>
            <a:xfrm>
              <a:off x="3467100" y="2717800"/>
              <a:ext cx="4572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2159000" y="3022600"/>
              <a:ext cx="68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7412" name="Freeform 57"/>
          <p:cNvSpPr>
            <a:spLocks noChangeArrowheads="1"/>
          </p:cNvSpPr>
          <p:nvPr/>
        </p:nvSpPr>
        <p:spPr bwMode="auto">
          <a:xfrm>
            <a:off x="8343900" y="2703513"/>
            <a:ext cx="368300" cy="65087"/>
          </a:xfrm>
          <a:custGeom>
            <a:avLst/>
            <a:gdLst>
              <a:gd name="T0" fmla="*/ 0 w 368300"/>
              <a:gd name="T1" fmla="*/ 61996 h 65617"/>
              <a:gd name="T2" fmla="*/ 139700 w 368300"/>
              <a:gd name="T3" fmla="*/ 13998 h 65617"/>
              <a:gd name="T4" fmla="*/ 266700 w 368300"/>
              <a:gd name="T5" fmla="*/ 2000 h 65617"/>
              <a:gd name="T6" fmla="*/ 368300 w 368300"/>
              <a:gd name="T7" fmla="*/ 2000 h 65617"/>
              <a:gd name="T8" fmla="*/ 0 60000 65536"/>
              <a:gd name="T9" fmla="*/ 0 60000 65536"/>
              <a:gd name="T10" fmla="*/ 0 60000 65536"/>
              <a:gd name="T11" fmla="*/ 0 60000 65536"/>
              <a:gd name="T12" fmla="*/ 0 w 368300"/>
              <a:gd name="T13" fmla="*/ 0 h 65617"/>
              <a:gd name="T14" fmla="*/ 368300 w 368300"/>
              <a:gd name="T15" fmla="*/ 65617 h 65617"/>
            </a:gdLst>
            <a:ahLst/>
            <a:cxnLst>
              <a:cxn ang="T8">
                <a:pos x="T0" y="T1"/>
              </a:cxn>
              <a:cxn ang="T9">
                <a:pos x="T2" y="T3"/>
              </a:cxn>
              <a:cxn ang="T10">
                <a:pos x="T4" y="T5"/>
              </a:cxn>
              <a:cxn ang="T11">
                <a:pos x="T6" y="T7"/>
              </a:cxn>
            </a:cxnLst>
            <a:rect l="T12" t="T13" r="T14" b="T15"/>
            <a:pathLst>
              <a:path w="368300" h="65617">
                <a:moveTo>
                  <a:pt x="0" y="65617"/>
                </a:moveTo>
                <a:cubicBezTo>
                  <a:pt x="47625" y="45508"/>
                  <a:pt x="95250" y="25400"/>
                  <a:pt x="139700" y="14817"/>
                </a:cubicBezTo>
                <a:cubicBezTo>
                  <a:pt x="184150" y="4234"/>
                  <a:pt x="228600" y="4234"/>
                  <a:pt x="266700" y="2117"/>
                </a:cubicBezTo>
                <a:cubicBezTo>
                  <a:pt x="304800" y="0"/>
                  <a:pt x="368300" y="2117"/>
                  <a:pt x="368300" y="2117"/>
                </a:cubicBezTo>
              </a:path>
            </a:pathLst>
          </a:custGeom>
          <a:noFill/>
          <a:ln w="38100">
            <a:solidFill>
              <a:srgbClr val="000090"/>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13" name="Freeform 61"/>
          <p:cNvSpPr>
            <a:spLocks noChangeArrowheads="1"/>
          </p:cNvSpPr>
          <p:nvPr/>
        </p:nvSpPr>
        <p:spPr bwMode="auto">
          <a:xfrm>
            <a:off x="8128000" y="2957513"/>
            <a:ext cx="173038" cy="801687"/>
          </a:xfrm>
          <a:custGeom>
            <a:avLst/>
            <a:gdLst>
              <a:gd name="T0" fmla="*/ 0 w 173567"/>
              <a:gd name="T1" fmla="*/ 191728 h 802217"/>
              <a:gd name="T2" fmla="*/ 87021 w 173567"/>
              <a:gd name="T3" fmla="*/ 77953 h 802217"/>
              <a:gd name="T4" fmla="*/ 161609 w 173567"/>
              <a:gd name="T5" fmla="*/ 52672 h 802217"/>
              <a:gd name="T6" fmla="*/ 136747 w 173567"/>
              <a:gd name="T7" fmla="*/ 393990 h 802217"/>
              <a:gd name="T8" fmla="*/ 149179 w 173567"/>
              <a:gd name="T9" fmla="*/ 798514 h 802217"/>
              <a:gd name="T10" fmla="*/ 0 60000 65536"/>
              <a:gd name="T11" fmla="*/ 0 60000 65536"/>
              <a:gd name="T12" fmla="*/ 0 60000 65536"/>
              <a:gd name="T13" fmla="*/ 0 60000 65536"/>
              <a:gd name="T14" fmla="*/ 0 60000 65536"/>
              <a:gd name="T15" fmla="*/ 0 w 173567"/>
              <a:gd name="T16" fmla="*/ 0 h 802217"/>
              <a:gd name="T17" fmla="*/ 173567 w 173567"/>
              <a:gd name="T18" fmla="*/ 802217 h 802217"/>
            </a:gdLst>
            <a:ahLst/>
            <a:cxnLst>
              <a:cxn ang="T10">
                <a:pos x="T0" y="T1"/>
              </a:cxn>
              <a:cxn ang="T11">
                <a:pos x="T2" y="T3"/>
              </a:cxn>
              <a:cxn ang="T12">
                <a:pos x="T4" y="T5"/>
              </a:cxn>
              <a:cxn ang="T13">
                <a:pos x="T6" y="T7"/>
              </a:cxn>
              <a:cxn ang="T14">
                <a:pos x="T8" y="T9"/>
              </a:cxn>
            </a:cxnLst>
            <a:rect l="T15" t="T16" r="T17" b="T18"/>
            <a:pathLst>
              <a:path w="173567" h="802217">
                <a:moveTo>
                  <a:pt x="0" y="192617"/>
                </a:moveTo>
                <a:cubicBezTo>
                  <a:pt x="30691" y="147108"/>
                  <a:pt x="61383" y="101600"/>
                  <a:pt x="88900" y="78317"/>
                </a:cubicBezTo>
                <a:cubicBezTo>
                  <a:pt x="116417" y="55034"/>
                  <a:pt x="156633" y="0"/>
                  <a:pt x="165100" y="52917"/>
                </a:cubicBezTo>
                <a:cubicBezTo>
                  <a:pt x="173567" y="105834"/>
                  <a:pt x="141817" y="270934"/>
                  <a:pt x="139700" y="395817"/>
                </a:cubicBezTo>
                <a:cubicBezTo>
                  <a:pt x="137583" y="520700"/>
                  <a:pt x="152400" y="802217"/>
                  <a:pt x="152400" y="802217"/>
                </a:cubicBezTo>
              </a:path>
            </a:pathLst>
          </a:custGeom>
          <a:noFill/>
          <a:ln w="25400">
            <a:solidFill>
              <a:schemeClr val="tx1"/>
            </a:solidFill>
            <a:miter lim="800000"/>
            <a:headEnd/>
            <a:tailEnd/>
          </a:ln>
          <a:effectLst>
            <a:outerShdw dist="20000" dir="5400000" rotWithShape="0">
              <a:srgbClr val="808080">
                <a:alpha val="37999"/>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17414" name="Freeform 80"/>
          <p:cNvSpPr>
            <a:spLocks noChangeArrowheads="1"/>
          </p:cNvSpPr>
          <p:nvPr/>
        </p:nvSpPr>
        <p:spPr bwMode="auto">
          <a:xfrm>
            <a:off x="2087563" y="2481263"/>
            <a:ext cx="1547812" cy="2863850"/>
          </a:xfrm>
          <a:custGeom>
            <a:avLst/>
            <a:gdLst>
              <a:gd name="T0" fmla="*/ 1509616 w 1547283"/>
              <a:gd name="T1" fmla="*/ 45627 h 2862791"/>
              <a:gd name="T2" fmla="*/ 853999 w 1547283"/>
              <a:gd name="T3" fmla="*/ 77461 h 2862791"/>
              <a:gd name="T4" fmla="*/ 675774 w 1547283"/>
              <a:gd name="T5" fmla="*/ 185691 h 2862791"/>
              <a:gd name="T6" fmla="*/ 529375 w 1547283"/>
              <a:gd name="T7" fmla="*/ 389416 h 2862791"/>
              <a:gd name="T8" fmla="*/ 452993 w 1547283"/>
              <a:gd name="T9" fmla="*/ 758669 h 2862791"/>
              <a:gd name="T10" fmla="*/ 395703 w 1547283"/>
              <a:gd name="T11" fmla="*/ 1369850 h 2862791"/>
              <a:gd name="T12" fmla="*/ 395703 w 1547283"/>
              <a:gd name="T13" fmla="*/ 1401683 h 2862791"/>
              <a:gd name="T14" fmla="*/ 300226 w 1547283"/>
              <a:gd name="T15" fmla="*/ 1586310 h 2862791"/>
              <a:gd name="T16" fmla="*/ 223841 w 1547283"/>
              <a:gd name="T17" fmla="*/ 1764572 h 2862791"/>
              <a:gd name="T18" fmla="*/ 185649 w 1547283"/>
              <a:gd name="T19" fmla="*/ 1885533 h 2862791"/>
              <a:gd name="T20" fmla="*/ 166557 w 1547283"/>
              <a:gd name="T21" fmla="*/ 2114727 h 2862791"/>
              <a:gd name="T22" fmla="*/ 109267 w 1547283"/>
              <a:gd name="T23" fmla="*/ 2388484 h 2862791"/>
              <a:gd name="T24" fmla="*/ 26521 w 1547283"/>
              <a:gd name="T25" fmla="*/ 2655876 h 2862791"/>
              <a:gd name="T26" fmla="*/ 1058 w 1547283"/>
              <a:gd name="T27" fmla="*/ 2706807 h 2862791"/>
              <a:gd name="T28" fmla="*/ 20157 w 1547283"/>
              <a:gd name="T29" fmla="*/ 2764106 h 2862791"/>
              <a:gd name="T30" fmla="*/ 77440 w 1547283"/>
              <a:gd name="T31" fmla="*/ 2834137 h 2862791"/>
              <a:gd name="T32" fmla="*/ 223841 w 1547283"/>
              <a:gd name="T33" fmla="*/ 2846870 h 2862791"/>
              <a:gd name="T34" fmla="*/ 363876 w 1547283"/>
              <a:gd name="T35" fmla="*/ 2694074 h 2862791"/>
              <a:gd name="T36" fmla="*/ 452993 w 1547283"/>
              <a:gd name="T37" fmla="*/ 2433050 h 2862791"/>
              <a:gd name="T38" fmla="*/ 605757 w 1547283"/>
              <a:gd name="T39" fmla="*/ 1987397 h 2862791"/>
              <a:gd name="T40" fmla="*/ 688503 w 1547283"/>
              <a:gd name="T41" fmla="*/ 1790036 h 2862791"/>
              <a:gd name="T42" fmla="*/ 707600 w 1547283"/>
              <a:gd name="T43" fmla="*/ 1452615 h 2862791"/>
              <a:gd name="T44" fmla="*/ 771251 w 1547283"/>
              <a:gd name="T45" fmla="*/ 1331651 h 2862791"/>
              <a:gd name="T46" fmla="*/ 809442 w 1547283"/>
              <a:gd name="T47" fmla="*/ 1064260 h 2862791"/>
              <a:gd name="T48" fmla="*/ 917651 w 1547283"/>
              <a:gd name="T49" fmla="*/ 574042 h 2862791"/>
              <a:gd name="T50" fmla="*/ 1102242 w 1547283"/>
              <a:gd name="T51" fmla="*/ 351218 h 2862791"/>
              <a:gd name="T52" fmla="*/ 1509616 w 1547283"/>
              <a:gd name="T53" fmla="*/ 45627 h 28627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47283"/>
              <a:gd name="T82" fmla="*/ 0 h 2862791"/>
              <a:gd name="T83" fmla="*/ 1547283 w 1547283"/>
              <a:gd name="T84" fmla="*/ 2862791 h 28627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47283" h="2862791">
                <a:moveTo>
                  <a:pt x="1506008" y="45508"/>
                </a:moveTo>
                <a:cubicBezTo>
                  <a:pt x="1464733" y="0"/>
                  <a:pt x="990600" y="53975"/>
                  <a:pt x="851958" y="77258"/>
                </a:cubicBezTo>
                <a:cubicBezTo>
                  <a:pt x="713316" y="100541"/>
                  <a:pt x="728133" y="133350"/>
                  <a:pt x="674158" y="185208"/>
                </a:cubicBezTo>
                <a:cubicBezTo>
                  <a:pt x="620183" y="237066"/>
                  <a:pt x="565150" y="293158"/>
                  <a:pt x="528108" y="388408"/>
                </a:cubicBezTo>
                <a:cubicBezTo>
                  <a:pt x="491066" y="483658"/>
                  <a:pt x="474133" y="593725"/>
                  <a:pt x="451908" y="756708"/>
                </a:cubicBezTo>
                <a:cubicBezTo>
                  <a:pt x="429683" y="919691"/>
                  <a:pt x="404283" y="1259416"/>
                  <a:pt x="394758" y="1366308"/>
                </a:cubicBezTo>
                <a:cubicBezTo>
                  <a:pt x="385233" y="1473200"/>
                  <a:pt x="410633" y="1362075"/>
                  <a:pt x="394758" y="1398058"/>
                </a:cubicBezTo>
                <a:cubicBezTo>
                  <a:pt x="378883" y="1434041"/>
                  <a:pt x="328083" y="1521883"/>
                  <a:pt x="299508" y="1582208"/>
                </a:cubicBezTo>
                <a:cubicBezTo>
                  <a:pt x="270933" y="1642533"/>
                  <a:pt x="242358" y="1710266"/>
                  <a:pt x="223308" y="1760008"/>
                </a:cubicBezTo>
                <a:cubicBezTo>
                  <a:pt x="204258" y="1809750"/>
                  <a:pt x="194733" y="1822450"/>
                  <a:pt x="185208" y="1880658"/>
                </a:cubicBezTo>
                <a:cubicBezTo>
                  <a:pt x="175683" y="1938866"/>
                  <a:pt x="178858" y="2025650"/>
                  <a:pt x="166158" y="2109258"/>
                </a:cubicBezTo>
                <a:cubicBezTo>
                  <a:pt x="153458" y="2192866"/>
                  <a:pt x="132291" y="2292350"/>
                  <a:pt x="109008" y="2382308"/>
                </a:cubicBezTo>
                <a:cubicBezTo>
                  <a:pt x="85725" y="2472266"/>
                  <a:pt x="44450" y="2596091"/>
                  <a:pt x="26458" y="2649008"/>
                </a:cubicBezTo>
                <a:cubicBezTo>
                  <a:pt x="8466" y="2701925"/>
                  <a:pt x="2116" y="2681817"/>
                  <a:pt x="1058" y="2699808"/>
                </a:cubicBezTo>
                <a:cubicBezTo>
                  <a:pt x="0" y="2717799"/>
                  <a:pt x="7408" y="2735791"/>
                  <a:pt x="20108" y="2756958"/>
                </a:cubicBezTo>
                <a:cubicBezTo>
                  <a:pt x="32808" y="2778125"/>
                  <a:pt x="43391" y="2813050"/>
                  <a:pt x="77258" y="2826808"/>
                </a:cubicBezTo>
                <a:cubicBezTo>
                  <a:pt x="111125" y="2840566"/>
                  <a:pt x="175683" y="2862791"/>
                  <a:pt x="223308" y="2839508"/>
                </a:cubicBezTo>
                <a:cubicBezTo>
                  <a:pt x="270933" y="2816225"/>
                  <a:pt x="324908" y="2755900"/>
                  <a:pt x="363008" y="2687108"/>
                </a:cubicBezTo>
                <a:cubicBezTo>
                  <a:pt x="401108" y="2618316"/>
                  <a:pt x="451908" y="2426758"/>
                  <a:pt x="451908" y="2426758"/>
                </a:cubicBezTo>
                <a:cubicBezTo>
                  <a:pt x="492125" y="2309283"/>
                  <a:pt x="565150" y="2089150"/>
                  <a:pt x="604308" y="1982258"/>
                </a:cubicBezTo>
                <a:cubicBezTo>
                  <a:pt x="643466" y="1875366"/>
                  <a:pt x="669925" y="1874308"/>
                  <a:pt x="686858" y="1785408"/>
                </a:cubicBezTo>
                <a:cubicBezTo>
                  <a:pt x="703791" y="1696508"/>
                  <a:pt x="692150" y="1525058"/>
                  <a:pt x="705908" y="1448858"/>
                </a:cubicBezTo>
                <a:cubicBezTo>
                  <a:pt x="719666" y="1372658"/>
                  <a:pt x="752475" y="1392766"/>
                  <a:pt x="769408" y="1328208"/>
                </a:cubicBezTo>
                <a:cubicBezTo>
                  <a:pt x="786341" y="1263650"/>
                  <a:pt x="783166" y="1187450"/>
                  <a:pt x="807508" y="1061508"/>
                </a:cubicBezTo>
                <a:cubicBezTo>
                  <a:pt x="831850" y="935566"/>
                  <a:pt x="866775" y="691091"/>
                  <a:pt x="915458" y="572558"/>
                </a:cubicBezTo>
                <a:cubicBezTo>
                  <a:pt x="964141" y="454025"/>
                  <a:pt x="1003300" y="437091"/>
                  <a:pt x="1099608" y="350308"/>
                </a:cubicBezTo>
                <a:cubicBezTo>
                  <a:pt x="1195916" y="263525"/>
                  <a:pt x="1547283" y="91016"/>
                  <a:pt x="1506008" y="45508"/>
                </a:cubicBezTo>
                <a:close/>
              </a:path>
            </a:pathLst>
          </a:custGeom>
          <a:noFill/>
          <a:ln w="25400">
            <a:solidFill>
              <a:srgbClr val="000090"/>
            </a:solidFill>
            <a:miter lim="800000"/>
            <a:headEnd/>
            <a:tailEnd/>
          </a:ln>
          <a:effectLst>
            <a:outerShdw dist="23000" dir="5400000" rotWithShape="0">
              <a:srgbClr val="808080">
                <a:alpha val="34998"/>
              </a:srgbClr>
            </a:outerShdw>
          </a:effectLst>
        </p:spPr>
        <p:txBody>
          <a:bodyPr anchor="ctr"/>
          <a:lstStyle/>
          <a:p>
            <a:pPr>
              <a:defRPr/>
            </a:pPr>
            <a:endParaRPr lang="en-US">
              <a:latin typeface="Arial" pitchFamily="-110" charset="0"/>
              <a:ea typeface="ＭＳ Ｐゴシック" pitchFamily="-110" charset="-128"/>
              <a:cs typeface="ＭＳ Ｐゴシック" pitchFamily="-110" charset="-128"/>
            </a:endParaRPr>
          </a:p>
        </p:txBody>
      </p:sp>
      <p:sp>
        <p:nvSpPr>
          <p:cNvPr id="85" name="Freeform 84"/>
          <p:cNvSpPr/>
          <p:nvPr/>
        </p:nvSpPr>
        <p:spPr>
          <a:xfrm>
            <a:off x="3162300" y="2503488"/>
            <a:ext cx="635000" cy="354012"/>
          </a:xfrm>
          <a:custGeom>
            <a:avLst/>
            <a:gdLst>
              <a:gd name="connsiteX0" fmla="*/ 0 w 635000"/>
              <a:gd name="connsiteY0" fmla="*/ 353483 h 353483"/>
              <a:gd name="connsiteX1" fmla="*/ 215900 w 635000"/>
              <a:gd name="connsiteY1" fmla="*/ 201083 h 353483"/>
              <a:gd name="connsiteX2" fmla="*/ 406400 w 635000"/>
              <a:gd name="connsiteY2" fmla="*/ 74083 h 353483"/>
              <a:gd name="connsiteX3" fmla="*/ 520700 w 635000"/>
              <a:gd name="connsiteY3" fmla="*/ 10583 h 353483"/>
              <a:gd name="connsiteX4" fmla="*/ 635000 w 635000"/>
              <a:gd name="connsiteY4" fmla="*/ 10583 h 353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0" h="353483">
                <a:moveTo>
                  <a:pt x="0" y="353483"/>
                </a:moveTo>
                <a:lnTo>
                  <a:pt x="215900" y="201083"/>
                </a:lnTo>
                <a:cubicBezTo>
                  <a:pt x="283633" y="154516"/>
                  <a:pt x="355600" y="105833"/>
                  <a:pt x="406400" y="74083"/>
                </a:cubicBezTo>
                <a:cubicBezTo>
                  <a:pt x="457200" y="42333"/>
                  <a:pt x="482600" y="21166"/>
                  <a:pt x="520700" y="10583"/>
                </a:cubicBezTo>
                <a:cubicBezTo>
                  <a:pt x="558800" y="0"/>
                  <a:pt x="635000" y="10583"/>
                  <a:pt x="635000" y="10583"/>
                </a:cubicBezTo>
              </a:path>
            </a:pathLst>
          </a:custGeom>
          <a:ln w="38100">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5" name="Freeform 94"/>
          <p:cNvSpPr/>
          <p:nvPr/>
        </p:nvSpPr>
        <p:spPr>
          <a:xfrm>
            <a:off x="2730500" y="2857500"/>
            <a:ext cx="406400" cy="241300"/>
          </a:xfrm>
          <a:custGeom>
            <a:avLst/>
            <a:gdLst>
              <a:gd name="connsiteX0" fmla="*/ 0 w 406400"/>
              <a:gd name="connsiteY0" fmla="*/ 241300 h 241300"/>
              <a:gd name="connsiteX1" fmla="*/ 165100 w 406400"/>
              <a:gd name="connsiteY1" fmla="*/ 101600 h 241300"/>
              <a:gd name="connsiteX2" fmla="*/ 406400 w 406400"/>
              <a:gd name="connsiteY2" fmla="*/ 0 h 241300"/>
            </a:gdLst>
            <a:ahLst/>
            <a:cxnLst>
              <a:cxn ang="0">
                <a:pos x="connsiteX0" y="connsiteY0"/>
              </a:cxn>
              <a:cxn ang="0">
                <a:pos x="connsiteX1" y="connsiteY1"/>
              </a:cxn>
              <a:cxn ang="0">
                <a:pos x="connsiteX2" y="connsiteY2"/>
              </a:cxn>
            </a:cxnLst>
            <a:rect l="l" t="t" r="r" b="b"/>
            <a:pathLst>
              <a:path w="406400" h="241300">
                <a:moveTo>
                  <a:pt x="0" y="241300"/>
                </a:moveTo>
                <a:cubicBezTo>
                  <a:pt x="48683" y="191558"/>
                  <a:pt x="97367" y="141817"/>
                  <a:pt x="165100" y="101600"/>
                </a:cubicBezTo>
                <a:cubicBezTo>
                  <a:pt x="232833" y="61383"/>
                  <a:pt x="406400" y="0"/>
                  <a:pt x="406400" y="0"/>
                </a:cubicBezTo>
              </a:path>
            </a:pathLst>
          </a:custGeom>
          <a:ln w="38100"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55305" name="Group 6"/>
          <p:cNvGrpSpPr>
            <a:grpSpLocks/>
          </p:cNvGrpSpPr>
          <p:nvPr/>
        </p:nvGrpSpPr>
        <p:grpSpPr bwMode="auto">
          <a:xfrm>
            <a:off x="-431800" y="-104775"/>
            <a:ext cx="11234738" cy="1171575"/>
            <a:chOff x="-272" y="-66"/>
            <a:chExt cx="7077" cy="738"/>
          </a:xfrm>
        </p:grpSpPr>
        <p:sp>
          <p:nvSpPr>
            <p:cNvPr id="55302" name="Rectangle 8"/>
            <p:cNvSpPr>
              <a:spLocks noChangeArrowheads="1"/>
            </p:cNvSpPr>
            <p:nvPr/>
          </p:nvSpPr>
          <p:spPr bwMode="auto">
            <a:xfrm>
              <a:off x="-72" y="0"/>
              <a:ext cx="6816" cy="672"/>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55308" name="Rectangle 17"/>
            <p:cNvSpPr>
              <a:spLocks noChangeArrowheads="1"/>
            </p:cNvSpPr>
            <p:nvPr/>
          </p:nvSpPr>
          <p:spPr bwMode="auto">
            <a:xfrm>
              <a:off x="-272" y="-66"/>
              <a:ext cx="7077" cy="6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304" name="Rectangle 8"/>
            <p:cNvSpPr>
              <a:spLocks noChangeArrowheads="1"/>
            </p:cNvSpPr>
            <p:nvPr/>
          </p:nvSpPr>
          <p:spPr bwMode="auto">
            <a:xfrm>
              <a:off x="-136" y="0"/>
              <a:ext cx="6832" cy="576"/>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55310" name="Rectangle 4"/>
            <p:cNvSpPr>
              <a:spLocks noChangeArrowheads="1"/>
            </p:cNvSpPr>
            <p:nvPr/>
          </p:nvSpPr>
          <p:spPr bwMode="auto">
            <a:xfrm>
              <a:off x="456" y="48"/>
              <a:ext cx="550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Arm Clots - Anatomy 101</a:t>
              </a:r>
            </a:p>
          </p:txBody>
        </p:sp>
      </p:grpSp>
      <p:sp>
        <p:nvSpPr>
          <p:cNvPr id="72" name="Rectangle 1"/>
          <p:cNvSpPr>
            <a:spLocks noChangeArrowheads="1"/>
          </p:cNvSpPr>
          <p:nvPr/>
        </p:nvSpPr>
        <p:spPr bwMode="auto">
          <a:xfrm>
            <a:off x="5570538" y="6581775"/>
            <a:ext cx="4678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0"/>
              <a:t>[Kitchens CS. Blood 2011 Jan 6;117(1):39-44. Epub 2010 Oct 27]</a:t>
            </a:r>
          </a:p>
        </p:txBody>
      </p:sp>
    </p:spTree>
    <p:extLst>
      <p:ext uri="{BB962C8B-B14F-4D97-AF65-F5344CB8AC3E}">
        <p14:creationId xmlns:p14="http://schemas.microsoft.com/office/powerpoint/2010/main" val="564638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a:spLocks noChangeArrowheads="1"/>
          </p:cNvSpPr>
          <p:nvPr/>
        </p:nvSpPr>
        <p:spPr bwMode="auto">
          <a:xfrm>
            <a:off x="899886" y="2842306"/>
            <a:ext cx="8459788" cy="1938992"/>
          </a:xfrm>
          <a:prstGeom prst="rect">
            <a:avLst/>
          </a:prstGeom>
          <a:solidFill>
            <a:schemeClr val="bg1">
              <a:lumMod val="95000"/>
            </a:schemeClr>
          </a:solidFill>
          <a:ln>
            <a:solidFill>
              <a:schemeClr val="tx1"/>
            </a:solidFill>
          </a:ln>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150000"/>
              </a:lnSpc>
            </a:pPr>
            <a:r>
              <a:rPr lang="en-US" sz="2000" i="1" dirty="0">
                <a:solidFill>
                  <a:srgbClr val="7F7F7F"/>
                </a:solidFill>
              </a:rPr>
              <a:t>MD </a:t>
            </a:r>
            <a:r>
              <a:rPr lang="en-US" sz="2000" i="1" dirty="0" smtClean="0">
                <a:solidFill>
                  <a:srgbClr val="7F7F7F"/>
                </a:solidFill>
              </a:rPr>
              <a:t>call:</a:t>
            </a:r>
            <a:br>
              <a:rPr lang="en-US" sz="2000" i="1" dirty="0" smtClean="0">
                <a:solidFill>
                  <a:srgbClr val="7F7F7F"/>
                </a:solidFill>
              </a:rPr>
            </a:br>
            <a:endParaRPr lang="en-US" sz="2000" i="1" dirty="0">
              <a:solidFill>
                <a:srgbClr val="7F7F7F"/>
              </a:solidFill>
            </a:endParaRPr>
          </a:p>
          <a:p>
            <a:pPr marL="107950" indent="-107950" eaLnBrk="1" hangingPunct="1">
              <a:lnSpc>
                <a:spcPct val="150000"/>
              </a:lnSpc>
            </a:pPr>
            <a:r>
              <a:rPr lang="en-US" sz="2000" b="0" dirty="0" smtClean="0"/>
              <a:t>“Quick curbside: Superficial </a:t>
            </a:r>
            <a:r>
              <a:rPr lang="en-US" sz="2000" b="0" dirty="0"/>
              <a:t>clot in the right leg superficial femoral vein; not very symptomatic. My plan was to observe.</a:t>
            </a:r>
            <a:r>
              <a:rPr lang="ja-JP" altLang="en-US" sz="2000" b="0" dirty="0"/>
              <a:t>”</a:t>
            </a:r>
            <a:endParaRPr lang="en-US" sz="2000" dirty="0"/>
          </a:p>
        </p:txBody>
      </p:sp>
      <p:sp>
        <p:nvSpPr>
          <p:cNvPr id="10" name="Rectangle 8"/>
          <p:cNvSpPr>
            <a:spLocks noChangeArrowheads="1"/>
          </p:cNvSpPr>
          <p:nvPr/>
        </p:nvSpPr>
        <p:spPr bwMode="auto">
          <a:xfrm>
            <a:off x="-114300" y="0"/>
            <a:ext cx="10820400" cy="1066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p:spPr>
        <p:txBody>
          <a:bodyPr wrap="none" anchor="ctr"/>
          <a:lstStyle/>
          <a:p>
            <a:pPr algn="ctr">
              <a:defRPr/>
            </a:pPr>
            <a:endParaRPr lang="en-US">
              <a:solidFill>
                <a:schemeClr val="bg1"/>
              </a:solidFill>
              <a:latin typeface="Arial" pitchFamily="-105" charset="0"/>
              <a:ea typeface="Arial" pitchFamily="-105" charset="0"/>
              <a:cs typeface="+mn-cs"/>
            </a:endParaRPr>
          </a:p>
        </p:txBody>
      </p:sp>
      <p:sp>
        <p:nvSpPr>
          <p:cNvPr id="51206" name="Rectangle 17"/>
          <p:cNvSpPr>
            <a:spLocks noChangeArrowheads="1"/>
          </p:cNvSpPr>
          <p:nvPr/>
        </p:nvSpPr>
        <p:spPr bwMode="auto">
          <a:xfrm>
            <a:off x="-431800" y="-104775"/>
            <a:ext cx="11234738" cy="1095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8"/>
          <p:cNvSpPr>
            <a:spLocks noChangeArrowheads="1"/>
          </p:cNvSpPr>
          <p:nvPr/>
        </p:nvSpPr>
        <p:spPr bwMode="auto">
          <a:xfrm>
            <a:off x="-215900" y="0"/>
            <a:ext cx="10845800" cy="91440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05" charset="0"/>
              <a:ea typeface="Arial" pitchFamily="-105" charset="0"/>
              <a:cs typeface="+mn-cs"/>
            </a:endParaRPr>
          </a:p>
        </p:txBody>
      </p:sp>
      <p:sp>
        <p:nvSpPr>
          <p:cNvPr id="51208" name="Rectangle 4"/>
          <p:cNvSpPr>
            <a:spLocks noChangeArrowheads="1"/>
          </p:cNvSpPr>
          <p:nvPr/>
        </p:nvSpPr>
        <p:spPr bwMode="auto">
          <a:xfrm>
            <a:off x="723900" y="76200"/>
            <a:ext cx="8743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000">
                <a:solidFill>
                  <a:schemeClr val="bg1"/>
                </a:solidFill>
              </a:rPr>
              <a:t>VTE History</a:t>
            </a:r>
          </a:p>
        </p:txBody>
      </p:sp>
      <p:sp>
        <p:nvSpPr>
          <p:cNvPr id="51209" name="TextBox 10"/>
          <p:cNvSpPr txBox="1">
            <a:spLocks noChangeArrowheads="1"/>
          </p:cNvSpPr>
          <p:nvPr/>
        </p:nvSpPr>
        <p:spPr bwMode="auto">
          <a:xfrm rot="-1802886">
            <a:off x="-203200" y="660370"/>
            <a:ext cx="2819400" cy="400110"/>
          </a:xfrm>
          <a:prstGeom prst="rect">
            <a:avLst/>
          </a:prstGeom>
          <a:solidFill>
            <a:srgbClr val="FF0000"/>
          </a:solidFill>
          <a:ln w="50800">
            <a:solidFill>
              <a:srgbClr val="FFFF00"/>
            </a:solidFill>
            <a:miter lim="800000"/>
            <a:headEnd/>
            <a:tailEnd/>
          </a:ln>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37931725" indent="-37474525"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dirty="0" smtClean="0">
                <a:solidFill>
                  <a:srgbClr val="FFFF00"/>
                </a:solidFill>
              </a:rPr>
              <a:t>Question</a:t>
            </a:r>
            <a:r>
              <a:rPr lang="en-US" sz="2000" dirty="0">
                <a:solidFill>
                  <a:srgbClr val="FFFF00"/>
                </a:solidFill>
              </a:rPr>
              <a:t>!</a:t>
            </a:r>
          </a:p>
        </p:txBody>
      </p:sp>
    </p:spTree>
    <p:extLst>
      <p:ext uri="{BB962C8B-B14F-4D97-AF65-F5344CB8AC3E}">
        <p14:creationId xmlns:p14="http://schemas.microsoft.com/office/powerpoint/2010/main" val="1941356316"/>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ESULTS" val="Call to the hematologist: “Can he be treated with one of the new oral anticoagulants?”[;crlf;]5[;]5[;]5[;]False[;]0[;][;crlf;]2.4[;]3[;]0.8[;]0.64[;crlf;]1[;]0[;]LMWH, UFH or fondaparinux + warfarin1[;]LMWH, UFH or fondaparinux + warfarin[;][;crlf;]1[;]0[;]Rivaroxaban (Xarelto)2[;]Rivaroxaban (Xarelto)[;][;crlf;]3[;]0[;]Dabigatran (Pradaxa)3[;]Dabigatran (Pradaxa)[;][;crlf;]0[;]0[;]Apixaban (Eliquis)4[;]Apixaban (Eliquis)[;]"/>
  <p:tag name="LIVECHARTING" val="False"/>
  <p:tag name="AUTOOPENPOLL" val="True"/>
  <p:tag name="AUTOFORMATCHART" val="True"/>
  <p:tag name="TYPE" val="MultiChoiceSlide"/>
  <p:tag name="TPQUESTIONXML" val="﻿&lt;?xml version=&quot;1.0&quot; encoding=&quot;utf-8&quot;?&gt;&#10;&lt;questionlist&gt;&#10;    &lt;properties&gt;&#10;        &lt;guid&gt;DFC1E3DF14EB416286EC1752BA35288D&lt;/guid&gt;&#10;        &lt;description /&gt;&#10;        &lt;date&gt;8/21/2013 10:14:1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655A50F150745C48F140B4970B813E5&lt;/guid&gt;&#10;            &lt;repollguid&gt;9BAE828B89F54DFA8322585DFE0DC494&lt;/repollguid&gt;&#10;            &lt;sourceid&gt;78855FC9D11D478A9E8BA91B68810D01&lt;/sourceid&gt;&#10;            &lt;questiontext&gt;Call to the hematologist: “Can he be treated with one of the new oral anticoagulant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26344390BCE84A31BD4C7009CB3C4AC1&lt;/guid&gt;&#10;                    &lt;answertext&gt;LMWH, UFH or fondaparinux + warfarin&lt;/answertext&gt;&#10;                    &lt;valuetype&gt;0&lt;/valuetype&gt;&#10;                &lt;/answer&gt;&#10;                &lt;answer&gt;&#10;                    &lt;guid&gt;966A8E3210E4459B8B7321292E5F96B5&lt;/guid&gt;&#10;                    &lt;answertext&gt;Rivaroxaban (Xarelto)&lt;/answertext&gt;&#10;                    &lt;valuetype&gt;0&lt;/valuetype&gt;&#10;                &lt;/answer&gt;&#10;                &lt;answer&gt;&#10;                    &lt;guid&gt;76EC94CC628549B3935DC4A90469B7D7&lt;/guid&gt;&#10;                    &lt;answertext&gt;Dabigatran (Pradaxa)&lt;/answertext&gt;&#10;                    &lt;valuetype&gt;0&lt;/valuetype&gt;&#10;                &lt;/answer&gt;&#10;                &lt;answer&gt;&#10;                    &lt;guid&gt;DE17DE4422F94FD8A5CA454D471F9287&lt;/guid&gt;&#10;                    &lt;answertext&gt;Apixaban (Eliquis)&lt;/answertext&gt;&#10;                    &lt;valuetype&gt;0&lt;/valuetype&gt;&#10;                &lt;/answer&gt;&#10;            &lt;/answers&gt;&#10;        &lt;/multichoice&gt;&#10;    &lt;/questions&gt;&#10;&lt;/questionlist&gt;"/>
  <p:tag name="HASRESULTS" val="False"/>
</p:tagLst>
</file>

<file path=ppt/tags/tag2.xml><?xml version="1.0" encoding="utf-8"?>
<p:tagLst xmlns:a="http://schemas.openxmlformats.org/drawingml/2006/main" xmlns:r="http://schemas.openxmlformats.org/officeDocument/2006/relationships" xmlns:p="http://schemas.openxmlformats.org/presentationml/2006/main">
  <p:tag name="RESULTS" val="Call to the hematologist: “Can he be treated with one of the new oral anticoagulants?”[;crlf;]5[;]5[;]5[;]False[;]0[;][;crlf;]2.4[;]3[;]0.8[;]0.64[;crlf;]1[;]0[;]LMWH, UFH or fondaparinux + warfarin1[;]LMWH, UFH or fondaparinux + warfarin[;][;crlf;]1[;]0[;]Rivaroxaban (Xarelto)2[;]Rivaroxaban (Xarelto)[;][;crlf;]3[;]0[;]Dabigatran (Pradaxa)3[;]Dabigatran (Pradaxa)[;][;crlf;]0[;]0[;]Apixaban (Eliquis)4[;]Apixaban (Eliquis)[;]"/>
  <p:tag name="LIVECHARTING" val="False"/>
  <p:tag name="AUTOOPENPOLL" val="True"/>
  <p:tag name="AUTOFORMATCHART" val="True"/>
  <p:tag name="TYPE" val="MultiChoiceSlide"/>
  <p:tag name="TPQUESTIONXML" val="﻿&lt;?xml version=&quot;1.0&quot; encoding=&quot;utf-8&quot;?&gt;&#10;&lt;questionlist&gt;&#10;    &lt;properties&gt;&#10;        &lt;guid&gt;DFC1E3DF14EB416286EC1752BA35288D&lt;/guid&gt;&#10;        &lt;description /&gt;&#10;        &lt;date&gt;8/21/2013 10:14:1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655A50F150745C48F140B4970B813E5&lt;/guid&gt;&#10;            &lt;repollguid&gt;9BAE828B89F54DFA8322585DFE0DC494&lt;/repollguid&gt;&#10;            &lt;sourceid&gt;78855FC9D11D478A9E8BA91B68810D01&lt;/sourceid&gt;&#10;            &lt;questiontext&gt;Call to the hematologist: “Can he be treated with one of the new oral anticoagulant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26344390BCE84A31BD4C7009CB3C4AC1&lt;/guid&gt;&#10;                    &lt;answertext&gt;LMWH, UFH or fondaparinux + warfarin&lt;/answertext&gt;&#10;                    &lt;valuetype&gt;0&lt;/valuetype&gt;&#10;                &lt;/answer&gt;&#10;                &lt;answer&gt;&#10;                    &lt;guid&gt;966A8E3210E4459B8B7321292E5F96B5&lt;/guid&gt;&#10;                    &lt;answertext&gt;Rivaroxaban (Xarelto)&lt;/answertext&gt;&#10;                    &lt;valuetype&gt;0&lt;/valuetype&gt;&#10;                &lt;/answer&gt;&#10;                &lt;answer&gt;&#10;                    &lt;guid&gt;76EC94CC628549B3935DC4A90469B7D7&lt;/guid&gt;&#10;                    &lt;answertext&gt;Dabigatran (Pradaxa)&lt;/answertext&gt;&#10;                    &lt;valuetype&gt;0&lt;/valuetype&gt;&#10;                &lt;/answer&gt;&#10;                &lt;answer&gt;&#10;                    &lt;guid&gt;DE17DE4422F94FD8A5CA454D471F9287&lt;/guid&gt;&#10;                    &lt;answertext&gt;Apixaban (Eliquis)&lt;/answertext&gt;&#10;                    &lt;valuetype&gt;0&lt;/valuetype&gt;&#10;                &lt;/answer&gt;&#10;            &lt;/answers&gt;&#10;        &lt;/multichoice&gt;&#10;    &lt;/questions&gt;&#10;&lt;/questionlist&gt;"/>
  <p:tag name="HASRESULTS" val="False"/>
</p:tagLst>
</file>

<file path=ppt/tags/tag3.xml><?xml version="1.0" encoding="utf-8"?>
<p:tagLst xmlns:a="http://schemas.openxmlformats.org/drawingml/2006/main" xmlns:r="http://schemas.openxmlformats.org/officeDocument/2006/relationships" xmlns:p="http://schemas.openxmlformats.org/presentationml/2006/main">
  <p:tag name="RESULTS" val="Call to the hematologist: “Can he be treated with one of the new oral anticoagulants?”[;crlf;]5[;]5[;]5[;]False[;]0[;][;crlf;]2.4[;]3[;]0.8[;]0.64[;crlf;]1[;]0[;]LMWH, UFH or fondaparinux + warfarin1[;]LMWH, UFH or fondaparinux + warfarin[;][;crlf;]1[;]0[;]Rivaroxaban (Xarelto)2[;]Rivaroxaban (Xarelto)[;][;crlf;]3[;]0[;]Dabigatran (Pradaxa)3[;]Dabigatran (Pradaxa)[;][;crlf;]0[;]0[;]Apixaban (Eliquis)4[;]Apixaban (Eliquis)[;]"/>
  <p:tag name="LIVECHARTING" val="False"/>
  <p:tag name="AUTOOPENPOLL" val="True"/>
  <p:tag name="AUTOFORMATCHART" val="True"/>
  <p:tag name="TYPE" val="MultiChoiceSlide"/>
  <p:tag name="TPQUESTIONXML" val="﻿&lt;?xml version=&quot;1.0&quot; encoding=&quot;utf-8&quot;?&gt;&#10;&lt;questionlist&gt;&#10;    &lt;properties&gt;&#10;        &lt;guid&gt;DFC1E3DF14EB416286EC1752BA35288D&lt;/guid&gt;&#10;        &lt;description /&gt;&#10;        &lt;date&gt;8/21/2013 10:14:1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655A50F150745C48F140B4970B813E5&lt;/guid&gt;&#10;            &lt;repollguid&gt;9BAE828B89F54DFA8322585DFE0DC494&lt;/repollguid&gt;&#10;            &lt;sourceid&gt;78855FC9D11D478A9E8BA91B68810D01&lt;/sourceid&gt;&#10;            &lt;questiontext&gt;Call to the hematologist: “Can he be treated with one of the new oral anticoagulant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26344390BCE84A31BD4C7009CB3C4AC1&lt;/guid&gt;&#10;                    &lt;answertext&gt;LMWH, UFH or fondaparinux + warfarin&lt;/answertext&gt;&#10;                    &lt;valuetype&gt;0&lt;/valuetype&gt;&#10;                &lt;/answer&gt;&#10;                &lt;answer&gt;&#10;                    &lt;guid&gt;966A8E3210E4459B8B7321292E5F96B5&lt;/guid&gt;&#10;                    &lt;answertext&gt;Rivaroxaban (Xarelto)&lt;/answertext&gt;&#10;                    &lt;valuetype&gt;0&lt;/valuetype&gt;&#10;                &lt;/answer&gt;&#10;                &lt;answer&gt;&#10;                    &lt;guid&gt;76EC94CC628549B3935DC4A90469B7D7&lt;/guid&gt;&#10;                    &lt;answertext&gt;Dabigatran (Pradaxa)&lt;/answertext&gt;&#10;                    &lt;valuetype&gt;0&lt;/valuetype&gt;&#10;                &lt;/answer&gt;&#10;                &lt;answer&gt;&#10;                    &lt;guid&gt;DE17DE4422F94FD8A5CA454D471F9287&lt;/guid&gt;&#10;                    &lt;answertext&gt;Apixaban (Eliquis)&lt;/answertext&gt;&#10;                    &lt;valuetype&gt;0&lt;/valuetype&gt;&#10;                &lt;/answer&gt;&#10;            &lt;/answers&gt;&#10;        &lt;/multichoice&gt;&#10;    &lt;/questions&gt;&#10;&lt;/questionlist&gt;"/>
  <p:tag name="HASRESULTS" val="False"/>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9713</TotalTime>
  <Words>3099</Words>
  <Application>Microsoft Office PowerPoint</Application>
  <PresentationFormat>35mm Slides</PresentationFormat>
  <Paragraphs>663</Paragraphs>
  <Slides>62</Slides>
  <Notes>32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9" baseType="lpstr">
      <vt:lpstr>ＭＳ Ｐゴシック</vt:lpstr>
      <vt:lpstr>Arial</vt:lpstr>
      <vt:lpstr>Times</vt:lpstr>
      <vt:lpstr>Times New Roman</vt:lpstr>
      <vt:lpstr>Wingdings</vt:lpstr>
      <vt:lpstr>Default Design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florette kupfer design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florette kupfer</dc:creator>
  <cp:lastModifiedBy>Saikiran Kolavennu</cp:lastModifiedBy>
  <cp:revision>520</cp:revision>
  <cp:lastPrinted>2014-01-18T16:21:20Z</cp:lastPrinted>
  <dcterms:created xsi:type="dcterms:W3CDTF">2012-02-18T14:55:39Z</dcterms:created>
  <dcterms:modified xsi:type="dcterms:W3CDTF">2014-09-24T20:51:24Z</dcterms:modified>
</cp:coreProperties>
</file>